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sldIdLst>
    <p:sldId id="271" r:id="rId2"/>
    <p:sldId id="285" r:id="rId3"/>
    <p:sldId id="286" r:id="rId4"/>
    <p:sldId id="287" r:id="rId5"/>
    <p:sldId id="288" r:id="rId6"/>
    <p:sldId id="289" r:id="rId7"/>
    <p:sldId id="258" r:id="rId8"/>
    <p:sldId id="256" r:id="rId9"/>
    <p:sldId id="272" r:id="rId10"/>
    <p:sldId id="261" r:id="rId11"/>
    <p:sldId id="259" r:id="rId12"/>
    <p:sldId id="273" r:id="rId13"/>
    <p:sldId id="270" r:id="rId14"/>
    <p:sldId id="274" r:id="rId15"/>
    <p:sldId id="260" r:id="rId16"/>
    <p:sldId id="275" r:id="rId17"/>
    <p:sldId id="276" r:id="rId18"/>
    <p:sldId id="277" r:id="rId19"/>
    <p:sldId id="263" r:id="rId20"/>
    <p:sldId id="278" r:id="rId21"/>
    <p:sldId id="264" r:id="rId22"/>
    <p:sldId id="279" r:id="rId23"/>
    <p:sldId id="265" r:id="rId24"/>
    <p:sldId id="280" r:id="rId25"/>
    <p:sldId id="268" r:id="rId26"/>
    <p:sldId id="281" r:id="rId27"/>
    <p:sldId id="266" r:id="rId28"/>
    <p:sldId id="267" r:id="rId29"/>
    <p:sldId id="282" r:id="rId30"/>
    <p:sldId id="283" r:id="rId31"/>
    <p:sldId id="257" r:id="rId32"/>
    <p:sldId id="28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FD1D68-3F64-354C-8D57-868F6F5B604C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F27EE2CC-74F0-444D-9350-1B9F2FF40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 and Review #</a:t>
            </a:r>
            <a:r>
              <a:rPr lang="en-US" sz="2800" dirty="0" smtClean="0"/>
              <a:t>6</a:t>
            </a:r>
          </a:p>
          <a:p>
            <a:r>
              <a:rPr lang="en-US" sz="2800" dirty="0" smtClean="0"/>
              <a:t>Turn in Review #5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40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REVIEW #3</a:t>
            </a:r>
            <a:endParaRPr lang="en-US" sz="4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719828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44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137"/>
            <a:ext cx="4876800" cy="67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49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REVIEW #3</a:t>
            </a:r>
            <a:endParaRPr lang="en-US" sz="48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88" y="2108994"/>
            <a:ext cx="439102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98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REVIEW #3</a:t>
            </a:r>
            <a:endParaRPr lang="en-US" sz="4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06" y="1772109"/>
            <a:ext cx="7239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54" y="3811962"/>
            <a:ext cx="7715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72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REVIEW #3</a:t>
            </a:r>
            <a:endParaRPr lang="en-US" sz="48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57" y="1905000"/>
            <a:ext cx="773436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20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16" y="2187503"/>
            <a:ext cx="3482829" cy="393865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Fish fossils like the one shown have been found in the sedimentary rocks the Rocky Mountains. </a:t>
            </a:r>
          </a:p>
          <a:p>
            <a:r>
              <a:rPr lang="en-US" sz="24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What do these fossil finds suggest?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419" y="2315198"/>
            <a:ext cx="4822264" cy="338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8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35" y="4624668"/>
            <a:ext cx="8437266" cy="933450"/>
          </a:xfrm>
        </p:spPr>
        <p:txBody>
          <a:bodyPr>
            <a:noAutofit/>
          </a:bodyPr>
          <a:lstStyle/>
          <a:p>
            <a:r>
              <a:rPr lang="en-US" sz="4800" dirty="0"/>
              <a:t>MASS EXTINCTION EVENTS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0265" y="5472557"/>
            <a:ext cx="6036561" cy="130028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/>
              <a:t>SES4. Students will understand how rock relationships and fossils are used to reconstruct the Earth’s past. </a:t>
            </a:r>
            <a:endParaRPr lang="en-US" sz="2000" dirty="0"/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61" y="1050411"/>
            <a:ext cx="3368286" cy="26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63525"/>
            <a:ext cx="7556313" cy="1116106"/>
          </a:xfrm>
        </p:spPr>
        <p:txBody>
          <a:bodyPr/>
          <a:lstStyle/>
          <a:p>
            <a:r>
              <a:rPr lang="en-US" sz="4000" b="1" dirty="0"/>
              <a:t>WHAT IS A MASS EXTINCTION EVENT (MME)?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2512329"/>
            <a:ext cx="4334813" cy="4339725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0"/>
              </a:spcBef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catastrophe</a:t>
            </a:r>
            <a:r>
              <a:rPr lang="en-US" sz="2800" dirty="0"/>
              <a:t> for the world's living organisms.</a:t>
            </a:r>
          </a:p>
          <a:p>
            <a:pPr marL="341313" indent="-341313">
              <a:spcBef>
                <a:spcPts val="0"/>
              </a:spcBef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rapid event </a:t>
            </a:r>
            <a:r>
              <a:rPr lang="en-US" sz="2800" dirty="0"/>
              <a:t>(shorter than 10,000 to 100,000 years).</a:t>
            </a:r>
          </a:p>
          <a:p>
            <a:pPr marL="341313" indent="-341313">
              <a:spcBef>
                <a:spcPts val="0"/>
              </a:spcBef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significant part </a:t>
            </a:r>
            <a:r>
              <a:rPr lang="en-US" sz="2800" dirty="0"/>
              <a:t>of all life on Earth became </a:t>
            </a:r>
            <a:r>
              <a:rPr lang="en-US" sz="2800" b="1" dirty="0">
                <a:solidFill>
                  <a:srgbClr val="FF0000"/>
                </a:solidFill>
              </a:rPr>
              <a:t>extinct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46" y="2291634"/>
            <a:ext cx="3760479" cy="250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6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63525"/>
            <a:ext cx="7556313" cy="1116106"/>
          </a:xfrm>
        </p:spPr>
        <p:txBody>
          <a:bodyPr/>
          <a:lstStyle/>
          <a:p>
            <a:r>
              <a:rPr lang="en-US" sz="4000" b="1" dirty="0"/>
              <a:t>WHAT IS A MASS EXTINCTION EVENT (MME)?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2502040"/>
            <a:ext cx="8072769" cy="3901699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0"/>
              </a:spcBef>
            </a:pPr>
            <a:r>
              <a:rPr lang="en-US" sz="2800" dirty="0"/>
              <a:t>Life forms must represent </a:t>
            </a:r>
            <a:r>
              <a:rPr lang="en-US" sz="2800" b="1" dirty="0">
                <a:solidFill>
                  <a:srgbClr val="FF0000"/>
                </a:solidFill>
              </a:rPr>
              <a:t>diverse species</a:t>
            </a:r>
            <a:r>
              <a:rPr lang="en-US" sz="2800" dirty="0"/>
              <a:t>, lived in </a:t>
            </a:r>
            <a:r>
              <a:rPr lang="en-US" sz="2800" b="1" dirty="0">
                <a:solidFill>
                  <a:srgbClr val="FF0000"/>
                </a:solidFill>
              </a:rPr>
              <a:t>different habitats</a:t>
            </a:r>
            <a:r>
              <a:rPr lang="en-US" sz="2800" dirty="0"/>
              <a:t>, spread over </a:t>
            </a:r>
            <a:r>
              <a:rPr lang="en-US" sz="2800" b="1" dirty="0">
                <a:solidFill>
                  <a:srgbClr val="FF0000"/>
                </a:solidFill>
              </a:rPr>
              <a:t>entire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world</a:t>
            </a:r>
            <a:r>
              <a:rPr lang="en-US" sz="2800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311021"/>
            <a:ext cx="8991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4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CAMBRIAN EXPLOSION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3" y="1981200"/>
            <a:ext cx="8042625" cy="456835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Precambrian</a:t>
            </a:r>
            <a:r>
              <a:rPr lang="en-US" sz="2400" b="1" dirty="0"/>
              <a:t> Era: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Mostly bacteria, plankton, and multi-celled algae.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Beginning about 600 million years ago in the Precambrian, the fossil record provides evidence of </a:t>
            </a:r>
            <a:r>
              <a:rPr lang="en-US" sz="2400" b="1" dirty="0">
                <a:solidFill>
                  <a:srgbClr val="FF0000"/>
                </a:solidFill>
              </a:rPr>
              <a:t>more rapid change</a:t>
            </a:r>
            <a:r>
              <a:rPr lang="en-US" sz="24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810" y="4412901"/>
            <a:ext cx="3675639" cy="226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0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CAMBRIAN EXPLOSION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3" y="1632020"/>
            <a:ext cx="8032577" cy="456835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Cambrian</a:t>
            </a:r>
            <a:r>
              <a:rPr lang="en-US" sz="2400" b="1" dirty="0"/>
              <a:t> period: 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Between about 570 and 530 million years ago – </a:t>
            </a:r>
            <a:r>
              <a:rPr lang="en-US" sz="2400" b="1" dirty="0">
                <a:solidFill>
                  <a:srgbClr val="FF0000"/>
                </a:solidFill>
              </a:rPr>
              <a:t>sudden diversity </a:t>
            </a:r>
            <a:r>
              <a:rPr lang="en-US" sz="2400" dirty="0"/>
              <a:t>appears.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Burgess Shale in British Columbia provides abundant evidence.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Increase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atmospheric </a:t>
            </a:r>
            <a:r>
              <a:rPr lang="en-US" sz="2400" b="1" dirty="0">
                <a:solidFill>
                  <a:srgbClr val="FF0000"/>
                </a:solidFill>
              </a:rPr>
              <a:t>oxygen </a:t>
            </a:r>
            <a:r>
              <a:rPr lang="en-US" sz="2400" dirty="0"/>
              <a:t>believed to have been a factor.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854" y="4265375"/>
            <a:ext cx="2760904" cy="248131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798" y="4265375"/>
            <a:ext cx="3014618" cy="248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44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POSSIBLE CAUSES OF MEE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5199162" cy="4144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Meteorite</a:t>
            </a:r>
            <a:r>
              <a:rPr lang="en-US" sz="2800" dirty="0"/>
              <a:t> Impact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Volcanoes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Climate Change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Changes in Atmosphere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Variations in Solar output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Changes in </a:t>
            </a:r>
            <a:r>
              <a:rPr lang="en-US" sz="2800" b="1" dirty="0">
                <a:solidFill>
                  <a:srgbClr val="FF0000"/>
                </a:solidFill>
              </a:rPr>
              <a:t>sea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28" y="1317223"/>
            <a:ext cx="2859585" cy="2350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554" y="3888712"/>
            <a:ext cx="2955327" cy="2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3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POSSIBLE CAUSES OF MEE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5199162" cy="4144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Changes in Orbit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Changes in Magnetic Field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Changes in solar orbit on galactic plane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Nearby Gamma Ray bursts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/>
              <a:t>Most probably </a:t>
            </a:r>
            <a:r>
              <a:rPr lang="en-US" sz="2800" b="1" dirty="0">
                <a:solidFill>
                  <a:srgbClr val="FF0000"/>
                </a:solidFill>
              </a:rPr>
              <a:t>combination</a:t>
            </a:r>
            <a:r>
              <a:rPr lang="en-US" sz="2800" dirty="0"/>
              <a:t> of events….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023" y="4286394"/>
            <a:ext cx="2804562" cy="21657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88" y="1600200"/>
            <a:ext cx="2454499" cy="249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88" y="158856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FIRST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600200"/>
            <a:ext cx="4881646" cy="5257800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0"/>
              </a:spcBef>
            </a:pPr>
            <a:r>
              <a:rPr lang="en-US" sz="2800" dirty="0"/>
              <a:t>End of the Ordovician, beginning of Silurian period.</a:t>
            </a:r>
          </a:p>
          <a:p>
            <a:pPr marL="341313" indent="-341313">
              <a:spcBef>
                <a:spcPts val="0"/>
              </a:spcBef>
            </a:pPr>
            <a:r>
              <a:rPr lang="en-US" sz="2800" dirty="0"/>
              <a:t>440 million years ago</a:t>
            </a:r>
          </a:p>
          <a:p>
            <a:pPr marL="341313" indent="-341313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57-65%</a:t>
            </a:r>
            <a:r>
              <a:rPr lang="en-US" sz="2800" dirty="0"/>
              <a:t>of all species exterminated.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653"/>
            <a:ext cx="8991600" cy="180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795" y="2250676"/>
            <a:ext cx="3769205" cy="214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2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88" y="158856"/>
            <a:ext cx="7556313" cy="1116106"/>
          </a:xfrm>
        </p:spPr>
        <p:txBody>
          <a:bodyPr/>
          <a:lstStyle/>
          <a:p>
            <a:r>
              <a:rPr lang="en-US" sz="4400" b="1" dirty="0"/>
              <a:t>FIRST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06" y="2082521"/>
            <a:ext cx="7721077" cy="5257800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0"/>
              </a:spcBef>
            </a:pPr>
            <a:r>
              <a:rPr lang="en-US" sz="2800" dirty="0"/>
              <a:t>Two peak dying times separated by hundreds of thousands of years.</a:t>
            </a:r>
          </a:p>
          <a:p>
            <a:pPr marL="341313" indent="-341313">
              <a:spcBef>
                <a:spcPts val="0"/>
              </a:spcBef>
            </a:pPr>
            <a:r>
              <a:rPr lang="en-US" sz="2800" dirty="0"/>
              <a:t>Thought to have been caused by  extreme </a:t>
            </a:r>
            <a:r>
              <a:rPr lang="en-US" sz="2800" b="1" dirty="0">
                <a:solidFill>
                  <a:srgbClr val="FF0000"/>
                </a:solidFill>
              </a:rPr>
              <a:t>changes in sea levels </a:t>
            </a:r>
            <a:r>
              <a:rPr lang="en-US" sz="2800" dirty="0"/>
              <a:t>due to glacial formation and then rise due to melt.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653"/>
            <a:ext cx="8991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3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0364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SECOND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939332"/>
            <a:ext cx="5199162" cy="311526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Late Devonian period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365-375 million years ago 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57-72% </a:t>
            </a:r>
            <a:r>
              <a:rPr lang="en-US" sz="2800" dirty="0"/>
              <a:t>of all species disappeared.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4600"/>
            <a:ext cx="8991600" cy="180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524" y="2285959"/>
            <a:ext cx="3241476" cy="205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6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0364"/>
            <a:ext cx="7556313" cy="1116106"/>
          </a:xfrm>
        </p:spPr>
        <p:txBody>
          <a:bodyPr/>
          <a:lstStyle/>
          <a:p>
            <a:r>
              <a:rPr lang="en-US" sz="4400" b="1" dirty="0"/>
              <a:t>SECOND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688123"/>
            <a:ext cx="7556312" cy="33664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May have been a </a:t>
            </a:r>
            <a:r>
              <a:rPr lang="en-US" sz="2400" b="1" dirty="0">
                <a:solidFill>
                  <a:srgbClr val="FF0000"/>
                </a:solidFill>
              </a:rPr>
              <a:t>series of extinctions </a:t>
            </a:r>
            <a:r>
              <a:rPr lang="en-US" sz="2400" dirty="0"/>
              <a:t>over several million years, rather than a single event.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Shallow seas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coral reefs </a:t>
            </a:r>
            <a:r>
              <a:rPr lang="en-US" sz="2400" dirty="0"/>
              <a:t>most affected.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Possible causes include: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err="1"/>
              <a:t>Siljan</a:t>
            </a:r>
            <a:r>
              <a:rPr lang="en-US" sz="2400" dirty="0"/>
              <a:t> Crater - Sweden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Climatic and sea level changes 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Changes in available oxygen in the water.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4600"/>
            <a:ext cx="8991600" cy="180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797" y="2866625"/>
            <a:ext cx="1753725" cy="189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5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24138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THIRD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78074"/>
            <a:ext cx="5428479" cy="337652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Most devastating </a:t>
            </a:r>
            <a:r>
              <a:rPr lang="en-US" sz="2400" dirty="0"/>
              <a:t>of mass extinctions.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‘The Great Dying’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End of Permian Period, Paleozoic Era.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250 million years ago.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Approximately </a:t>
            </a:r>
            <a:r>
              <a:rPr lang="en-US" sz="2400" b="1" dirty="0">
                <a:solidFill>
                  <a:srgbClr val="FF0000"/>
                </a:solidFill>
              </a:rPr>
              <a:t>96% </a:t>
            </a:r>
            <a:r>
              <a:rPr lang="en-US" sz="2400" dirty="0"/>
              <a:t>species go extinct.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953" y="2180112"/>
            <a:ext cx="3055028" cy="196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9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24138"/>
            <a:ext cx="7556313" cy="1116106"/>
          </a:xfrm>
        </p:spPr>
        <p:txBody>
          <a:bodyPr/>
          <a:lstStyle/>
          <a:p>
            <a:r>
              <a:rPr lang="en-US" sz="4400" b="1" dirty="0"/>
              <a:t>THIRD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39332"/>
            <a:ext cx="8052673" cy="3115268"/>
          </a:xfrm>
        </p:spPr>
        <p:txBody>
          <a:bodyPr>
            <a:normAutofit/>
          </a:bodyPr>
          <a:lstStyle/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Possible causes include:</a:t>
            </a:r>
          </a:p>
          <a:p>
            <a:pPr marL="573088" lvl="1" indent="-344488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Impact event, possibly </a:t>
            </a:r>
            <a:r>
              <a:rPr lang="en-US" sz="2400" dirty="0" err="1"/>
              <a:t>Bedout</a:t>
            </a:r>
            <a:r>
              <a:rPr lang="en-US" sz="2400" dirty="0"/>
              <a:t> Crater off Australia.</a:t>
            </a:r>
          </a:p>
          <a:p>
            <a:pPr marL="573088" lvl="1" indent="-344488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Massive volcanic activity and depletion of ocean oxygen. </a:t>
            </a:r>
          </a:p>
          <a:p>
            <a:pPr marL="573088" lvl="1" indent="-344488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Formation</a:t>
            </a:r>
            <a:r>
              <a:rPr lang="en-US" sz="2400" dirty="0"/>
              <a:t> of super continent, </a:t>
            </a:r>
            <a:r>
              <a:rPr lang="en-US" sz="2400" b="1" dirty="0">
                <a:solidFill>
                  <a:srgbClr val="FF0000"/>
                </a:solidFill>
              </a:rPr>
              <a:t>Pangaea, </a:t>
            </a:r>
            <a:r>
              <a:rPr lang="en-US" sz="2400" dirty="0"/>
              <a:t>caused a major disruption to the climate and habitats.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6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62790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FOURTH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68510"/>
            <a:ext cx="7439723" cy="3286090"/>
          </a:xfrm>
        </p:spPr>
        <p:txBody>
          <a:bodyPr>
            <a:normAutofit/>
          </a:bodyPr>
          <a:lstStyle/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End of the Triassic period.</a:t>
            </a:r>
          </a:p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199-214 million years ago.</a:t>
            </a:r>
          </a:p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Several phases.</a:t>
            </a:r>
          </a:p>
          <a:p>
            <a:pPr marL="34131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52-65% </a:t>
            </a:r>
            <a:r>
              <a:rPr lang="en-US" sz="2800" dirty="0"/>
              <a:t>of all marine species vanished; not sure about land species.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62790"/>
            <a:ext cx="7556313" cy="1116106"/>
          </a:xfrm>
        </p:spPr>
        <p:txBody>
          <a:bodyPr/>
          <a:lstStyle/>
          <a:p>
            <a:r>
              <a:rPr lang="en-US" sz="4400" b="1" dirty="0"/>
              <a:t>FOURTH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718268"/>
            <a:ext cx="4775808" cy="333633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Possible causes include: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Climate change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Volcanic Eruptions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Asteroid impact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877" y="2127187"/>
            <a:ext cx="3318353" cy="228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6" y="197221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FIFTH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887072"/>
            <a:ext cx="5108504" cy="39168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Cretaceous-Tertiary mass extinction (</a:t>
            </a:r>
            <a:r>
              <a:rPr lang="en-US" sz="2800" b="1" dirty="0">
                <a:solidFill>
                  <a:srgbClr val="FF0000"/>
                </a:solidFill>
              </a:rPr>
              <a:t>K/T extinction</a:t>
            </a:r>
            <a:r>
              <a:rPr lang="en-US" sz="2800" dirty="0"/>
              <a:t>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End of Mesozoic Era.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65 million years ago.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76% </a:t>
            </a:r>
            <a:r>
              <a:rPr lang="en-US" sz="2800" dirty="0"/>
              <a:t>species disappeared.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915" y="2338882"/>
            <a:ext cx="3116354" cy="214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2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6" y="197221"/>
            <a:ext cx="7556313" cy="1116106"/>
          </a:xfrm>
        </p:spPr>
        <p:txBody>
          <a:bodyPr/>
          <a:lstStyle/>
          <a:p>
            <a:r>
              <a:rPr lang="en-US" sz="4400" b="1" dirty="0"/>
              <a:t>FIFTH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2049864"/>
            <a:ext cx="7881849" cy="375407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Marine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life</a:t>
            </a:r>
            <a:r>
              <a:rPr lang="en-US" sz="2800" dirty="0"/>
              <a:t> worse hit.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End of the Dinosaurs.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Possible cause – </a:t>
            </a:r>
            <a:r>
              <a:rPr lang="en-US" sz="2800" b="1" dirty="0">
                <a:solidFill>
                  <a:srgbClr val="FF0000"/>
                </a:solidFill>
              </a:rPr>
              <a:t>meteor impact </a:t>
            </a:r>
            <a:r>
              <a:rPr lang="en-US" sz="2800" dirty="0"/>
              <a:t>- </a:t>
            </a:r>
            <a:r>
              <a:rPr lang="en-US" sz="2800" dirty="0" err="1"/>
              <a:t>Chixculub</a:t>
            </a:r>
            <a:r>
              <a:rPr lang="en-US" sz="2800" dirty="0"/>
              <a:t> Crater, off the Yucatan Peninsula.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54600"/>
            <a:ext cx="8991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0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92692"/>
            <a:ext cx="7556313" cy="1116106"/>
          </a:xfrm>
        </p:spPr>
        <p:txBody>
          <a:bodyPr/>
          <a:lstStyle/>
          <a:p>
            <a:r>
              <a:rPr lang="en-US" sz="4400" b="1" dirty="0"/>
              <a:t>EVIDENCE FOR K-T EXTINCTION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60136"/>
            <a:ext cx="8414414" cy="46025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Meteorite</a:t>
            </a:r>
            <a:r>
              <a:rPr lang="en-US" sz="2400" b="1" dirty="0"/>
              <a:t> Theory: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Rock layers dating to about 65 million years old with iridium (consistent with asteroid composition), tsunami sediments, shocked quartz, carbon </a:t>
            </a:r>
            <a:r>
              <a:rPr lang="en-US" sz="2400" dirty="0" err="1"/>
              <a:t>soots</a:t>
            </a:r>
            <a:r>
              <a:rPr lang="en-US" sz="2400" dirty="0"/>
              <a:t> and extra terrestrial amino acids from over 200 extinction layer sites around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487" y="4282493"/>
            <a:ext cx="3543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1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92692"/>
            <a:ext cx="7556313" cy="1116106"/>
          </a:xfrm>
        </p:spPr>
        <p:txBody>
          <a:bodyPr/>
          <a:lstStyle/>
          <a:p>
            <a:r>
              <a:rPr lang="en-US" sz="4400" b="1" dirty="0"/>
              <a:t>EVIDENCE FOR K-T EXTINCTION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70184"/>
            <a:ext cx="8495506" cy="46025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Volcano</a:t>
            </a:r>
            <a:r>
              <a:rPr lang="en-US" sz="2400" b="1" dirty="0"/>
              <a:t> Theory: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End of the Cretaceous was one of the most intense periods of volcanic activity in Earth's history - sulfur dioxide and carbon dioxide pumped into the air could cause catastrophic climate changes, including  'nuclear' winters, seasonal changes and global warming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995" y="4481768"/>
            <a:ext cx="3543300" cy="240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3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44" y="101377"/>
            <a:ext cx="7556313" cy="1116106"/>
          </a:xfrm>
        </p:spPr>
        <p:txBody>
          <a:bodyPr/>
          <a:lstStyle/>
          <a:p>
            <a:r>
              <a:rPr lang="en-US" sz="4800" b="1" dirty="0"/>
              <a:t>AFTER A MASS EXTINCTION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035" y="5717172"/>
            <a:ext cx="8246276" cy="924789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Surviving Species </a:t>
            </a:r>
            <a:r>
              <a:rPr lang="en-US" sz="2400" dirty="0"/>
              <a:t>take over vacant habitats and resources.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New species </a:t>
            </a:r>
            <a:r>
              <a:rPr lang="en-US" sz="2400" dirty="0"/>
              <a:t>develop.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181" y="1660645"/>
            <a:ext cx="5401983" cy="385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61" y="176412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SIXTH</a:t>
            </a:r>
            <a:r>
              <a:rPr lang="en-US" sz="4400" b="1" dirty="0"/>
              <a:t>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104688"/>
            <a:ext cx="4777240" cy="4581312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0"/>
              </a:spcBef>
            </a:pPr>
            <a:r>
              <a:rPr lang="en-US" sz="2400" dirty="0"/>
              <a:t>Holocene Extinction – </a:t>
            </a:r>
            <a:r>
              <a:rPr lang="en-US" sz="2400" b="1" dirty="0">
                <a:solidFill>
                  <a:srgbClr val="FF0000"/>
                </a:solidFill>
              </a:rPr>
              <a:t>Human</a:t>
            </a:r>
            <a:r>
              <a:rPr lang="en-US" sz="2400" dirty="0"/>
              <a:t> caused.</a:t>
            </a:r>
          </a:p>
          <a:p>
            <a:pPr marL="341313" indent="-341313"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Phase One </a:t>
            </a:r>
            <a:r>
              <a:rPr lang="en-US" sz="2400" dirty="0"/>
              <a:t>began when the first modern </a:t>
            </a:r>
            <a:r>
              <a:rPr lang="en-US" sz="2400" b="1" dirty="0">
                <a:solidFill>
                  <a:srgbClr val="FF0000"/>
                </a:solidFill>
              </a:rPr>
              <a:t>humans</a:t>
            </a:r>
            <a:r>
              <a:rPr lang="en-US" sz="2400" dirty="0"/>
              <a:t> began to </a:t>
            </a:r>
            <a:r>
              <a:rPr lang="en-US" sz="2400" b="1" dirty="0">
                <a:solidFill>
                  <a:srgbClr val="FF0000"/>
                </a:solidFill>
              </a:rPr>
              <a:t>disperse</a:t>
            </a:r>
            <a:r>
              <a:rPr lang="en-US" sz="2400" dirty="0"/>
              <a:t> to different parts of the world about 100,000 years ago. </a:t>
            </a:r>
          </a:p>
          <a:p>
            <a:pPr marL="341313" indent="-341313"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Extinction follows path </a:t>
            </a:r>
            <a:r>
              <a:rPr lang="en-US" sz="2400" dirty="0"/>
              <a:t>of human migration.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714" y="2104688"/>
            <a:ext cx="3704025" cy="334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61" y="176412"/>
            <a:ext cx="7556313" cy="1116106"/>
          </a:xfrm>
        </p:spPr>
        <p:txBody>
          <a:bodyPr/>
          <a:lstStyle/>
          <a:p>
            <a:r>
              <a:rPr lang="en-US" sz="4400" b="1" dirty="0"/>
              <a:t>SIXTH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3" y="1627832"/>
            <a:ext cx="4967829" cy="482705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Phase Two </a:t>
            </a:r>
            <a:r>
              <a:rPr lang="en-US" sz="2400" dirty="0"/>
              <a:t>began about 10,000 years ago when humans turned to </a:t>
            </a:r>
            <a:r>
              <a:rPr lang="en-US" sz="2400" b="1" dirty="0">
                <a:solidFill>
                  <a:srgbClr val="FF0000"/>
                </a:solidFill>
              </a:rPr>
              <a:t>agriculture</a:t>
            </a:r>
            <a:r>
              <a:rPr lang="en-US" sz="2400" dirty="0"/>
              <a:t>: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transformation of the landscape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overexploitation of species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Pollution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Introduction of alien (invasive) species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Population increased from 1 to 10 million people on earth 10,000 years ago - now over 6 billion people (8 million by decade end).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82" y="2481942"/>
            <a:ext cx="3286457" cy="296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9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61" y="176412"/>
            <a:ext cx="7556313" cy="1116106"/>
          </a:xfrm>
        </p:spPr>
        <p:txBody>
          <a:bodyPr/>
          <a:lstStyle/>
          <a:p>
            <a:r>
              <a:rPr lang="en-US" sz="4400" b="1" dirty="0"/>
              <a:t>SIXTH MASS EXTINCTION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190540"/>
            <a:ext cx="4777240" cy="449545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/>
              <a:t>Current species loss of between </a:t>
            </a:r>
            <a:r>
              <a:rPr lang="en-US" sz="2400" b="1" dirty="0">
                <a:solidFill>
                  <a:srgbClr val="FF0000"/>
                </a:solidFill>
              </a:rPr>
              <a:t>17,000 and 100,000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species </a:t>
            </a:r>
            <a:r>
              <a:rPr lang="en-US" sz="2400" b="1" dirty="0">
                <a:solidFill>
                  <a:srgbClr val="FF0000"/>
                </a:solidFill>
              </a:rPr>
              <a:t>each year</a:t>
            </a:r>
            <a:r>
              <a:rPr lang="en-US" sz="2400" i="1" dirty="0"/>
              <a:t>.</a:t>
            </a: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Estimated that </a:t>
            </a:r>
            <a:r>
              <a:rPr lang="en-US" sz="2400" b="1" dirty="0">
                <a:solidFill>
                  <a:srgbClr val="FF0000"/>
                </a:solidFill>
              </a:rPr>
              <a:t>half</a:t>
            </a:r>
            <a:r>
              <a:rPr lang="en-US" sz="2400" dirty="0"/>
              <a:t> of all plants, animals and birds on the planet will </a:t>
            </a:r>
            <a:r>
              <a:rPr lang="en-US" sz="2400" b="1" dirty="0">
                <a:solidFill>
                  <a:srgbClr val="FF0000"/>
                </a:solidFill>
              </a:rPr>
              <a:t>die off before 2100</a:t>
            </a:r>
            <a:r>
              <a:rPr lang="en-US" sz="24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714" y="2104688"/>
            <a:ext cx="3704025" cy="334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9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89185"/>
            <a:ext cx="3911461" cy="5096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Which Mass Extinction event killed the dinosaurs?</a:t>
            </a:r>
          </a:p>
          <a:p>
            <a:pPr marL="457200" indent="-457200">
              <a:buAutoNum type="alphaUcPeriod"/>
            </a:pPr>
            <a:r>
              <a:rPr lang="en-US" sz="2400" dirty="0"/>
              <a:t>2</a:t>
            </a:r>
          </a:p>
          <a:p>
            <a:pPr marL="457200" indent="-457200">
              <a:buAutoNum type="alphaUcPeriod"/>
            </a:pPr>
            <a:r>
              <a:rPr lang="en-US" sz="2400" dirty="0"/>
              <a:t>3</a:t>
            </a:r>
          </a:p>
          <a:p>
            <a:pPr marL="457200" indent="-457200">
              <a:buAutoNum type="alphaUcPeriod"/>
            </a:pPr>
            <a:r>
              <a:rPr lang="en-US" sz="2400" dirty="0"/>
              <a:t>4</a:t>
            </a:r>
          </a:p>
          <a:p>
            <a:pPr marL="457200" indent="-457200">
              <a:buAutoNum type="alphaUcPeriod"/>
            </a:pPr>
            <a:r>
              <a:rPr lang="en-US" sz="2400" dirty="0"/>
              <a:t>5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21" y="2322793"/>
            <a:ext cx="477012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209" y="4672484"/>
            <a:ext cx="1728316" cy="7536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5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Review #6 due tomorrow.</a:t>
            </a:r>
          </a:p>
          <a:p>
            <a:r>
              <a:rPr lang="en-US" sz="2800" dirty="0"/>
              <a:t>Work on </a:t>
            </a:r>
            <a:r>
              <a:rPr lang="en-US" sz="2800" dirty="0" smtClean="0"/>
              <a:t>Geologic Timeline, Fossils: Reconstructing the Past, or Fossils: </a:t>
            </a:r>
            <a:r>
              <a:rPr lang="en-US" sz="2800" smtClean="0"/>
              <a:t>Past Environments.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908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512</TotalTime>
  <Words>826</Words>
  <Application>Microsoft Office PowerPoint</Application>
  <PresentationFormat>On-screen Show (4:3)</PresentationFormat>
  <Paragraphs>120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Advantage</vt:lpstr>
      <vt:lpstr>DO NOW</vt:lpstr>
      <vt:lpstr>REVIEW #3</vt:lpstr>
      <vt:lpstr>PowerPoint Presentation</vt:lpstr>
      <vt:lpstr>REVIEW #3</vt:lpstr>
      <vt:lpstr>REVIEW #3</vt:lpstr>
      <vt:lpstr>REVIEW #3</vt:lpstr>
      <vt:lpstr>REVIEW</vt:lpstr>
      <vt:lpstr>MASS EXTINCTION EVENTS</vt:lpstr>
      <vt:lpstr>WHAT IS A MASS EXTINCTION EVENT (MME)?</vt:lpstr>
      <vt:lpstr>WHAT IS A MASS EXTINCTION EVENT (MME)?</vt:lpstr>
      <vt:lpstr>CAMBRIAN EXPLOSION</vt:lpstr>
      <vt:lpstr>CAMBRIAN EXPLOSION</vt:lpstr>
      <vt:lpstr>POSSIBLE CAUSES OF MEE</vt:lpstr>
      <vt:lpstr>POSSIBLE CAUSES OF MEE</vt:lpstr>
      <vt:lpstr>FIRST MASS EXTINCTION EVENT</vt:lpstr>
      <vt:lpstr>FIRST MASS EXTINCTION EVENT</vt:lpstr>
      <vt:lpstr>SECOND MASS EXTINCTION EVENT</vt:lpstr>
      <vt:lpstr>SECOND MASS EXTINCTION EVENT</vt:lpstr>
      <vt:lpstr>THIRD MASS EXTINCTION EVENT</vt:lpstr>
      <vt:lpstr>THIRD MASS EXTINCTION EVENT</vt:lpstr>
      <vt:lpstr>FOURTH MASS EXTINCTION EVENT</vt:lpstr>
      <vt:lpstr>FOURTH MASS EXTINCTION EVENT</vt:lpstr>
      <vt:lpstr>FIFTH MASS EXTINCTION EVENT</vt:lpstr>
      <vt:lpstr>FIFTH MASS EXTINCTION EVENT</vt:lpstr>
      <vt:lpstr>EVIDENCE FOR K-T EXTINCTION</vt:lpstr>
      <vt:lpstr>EVIDENCE FOR K-T EXTINCTION</vt:lpstr>
      <vt:lpstr>AFTER A MASS EXTINCTION</vt:lpstr>
      <vt:lpstr>SIXTH MASS EXTINCTION EVENT</vt:lpstr>
      <vt:lpstr>SIXTH MASS EXTINCTION EVENT</vt:lpstr>
      <vt:lpstr>SIXTH MASS EXTINCTION EVENT</vt:lpstr>
      <vt:lpstr>REVIEW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Back:  Geologic Time</dc:title>
  <dc:creator>Donna Governor</dc:creator>
  <cp:lastModifiedBy>JCBOE</cp:lastModifiedBy>
  <cp:revision>36</cp:revision>
  <dcterms:created xsi:type="dcterms:W3CDTF">2013-09-29T17:29:22Z</dcterms:created>
  <dcterms:modified xsi:type="dcterms:W3CDTF">2017-01-10T12:00:01Z</dcterms:modified>
</cp:coreProperties>
</file>