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sldIdLst>
    <p:sldId id="300" r:id="rId2"/>
    <p:sldId id="267" r:id="rId3"/>
    <p:sldId id="319" r:id="rId4"/>
    <p:sldId id="318" r:id="rId5"/>
    <p:sldId id="317" r:id="rId6"/>
    <p:sldId id="278" r:id="rId7"/>
    <p:sldId id="279" r:id="rId8"/>
    <p:sldId id="280" r:id="rId9"/>
    <p:sldId id="281" r:id="rId10"/>
    <p:sldId id="287" r:id="rId11"/>
    <p:sldId id="282" r:id="rId12"/>
    <p:sldId id="288" r:id="rId13"/>
    <p:sldId id="289" r:id="rId14"/>
    <p:sldId id="295" r:id="rId15"/>
    <p:sldId id="316" r:id="rId16"/>
    <p:sldId id="290" r:id="rId17"/>
    <p:sldId id="292" r:id="rId18"/>
    <p:sldId id="320" r:id="rId19"/>
    <p:sldId id="321" r:id="rId20"/>
    <p:sldId id="291" r:id="rId21"/>
    <p:sldId id="301" r:id="rId2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22" autoAdjust="0"/>
    <p:restoredTop sz="94628" autoAdjust="0"/>
  </p:normalViewPr>
  <p:slideViewPr>
    <p:cSldViewPr>
      <p:cViewPr varScale="1">
        <p:scale>
          <a:sx n="107" d="100"/>
          <a:sy n="107" d="100"/>
        </p:scale>
        <p:origin x="94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73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927100"/>
            <a:ext cx="8991600" cy="4495800"/>
            <a:chOff x="0" y="584"/>
            <a:chExt cx="5664" cy="2832"/>
          </a:xfrm>
        </p:grpSpPr>
        <p:sp>
          <p:nvSpPr>
            <p:cNvPr id="5" name="AutoShape 3"/>
            <p:cNvSpPr>
              <a:spLocks noChangeArrowheads="1"/>
            </p:cNvSpPr>
            <p:nvPr userDrawn="1"/>
          </p:nvSpPr>
          <p:spPr bwMode="auto">
            <a:xfrm>
              <a:off x="432" y="1304"/>
              <a:ext cx="4656" cy="2112"/>
            </a:xfrm>
            <a:prstGeom prst="roundRect">
              <a:avLst>
                <a:gd name="adj" fmla="val 1666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blackWhite">
            <a:xfrm>
              <a:off x="144" y="584"/>
              <a:ext cx="4512" cy="624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latin typeface="Times New Roman" pitchFamily="18" charset="0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blackWhite">
            <a:xfrm>
              <a:off x="0" y="872"/>
              <a:ext cx="5664" cy="1152"/>
            </a:xfrm>
            <a:custGeom>
              <a:avLst/>
              <a:gdLst>
                <a:gd name="T0" fmla="*/ 0 w 4917"/>
                <a:gd name="T1" fmla="*/ 0 h 1000"/>
                <a:gd name="T2" fmla="*/ 67314 w 4917"/>
                <a:gd name="T3" fmla="*/ 0 h 1000"/>
                <a:gd name="T4" fmla="*/ 74952 w 4917"/>
                <a:gd name="T5" fmla="*/ 1552 h 1000"/>
                <a:gd name="T6" fmla="*/ 67330 w 4917"/>
                <a:gd name="T7" fmla="*/ 3101 h 1000"/>
                <a:gd name="T8" fmla="*/ 0 w 4917"/>
                <a:gd name="T9" fmla="*/ 3101 h 1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7"/>
                <a:gd name="T16" fmla="*/ 0 h 1000"/>
                <a:gd name="T17" fmla="*/ 2459 w 4917"/>
                <a:gd name="T18" fmla="*/ 1000 h 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7" h="1000">
                  <a:moveTo>
                    <a:pt x="0" y="0"/>
                  </a:moveTo>
                  <a:lnTo>
                    <a:pt x="4416" y="0"/>
                  </a:lnTo>
                  <a:cubicBezTo>
                    <a:pt x="4693" y="0"/>
                    <a:pt x="4917" y="223"/>
                    <a:pt x="4917" y="500"/>
                  </a:cubicBezTo>
                  <a:cubicBezTo>
                    <a:pt x="4917" y="776"/>
                    <a:pt x="4693" y="999"/>
                    <a:pt x="4417" y="1000"/>
                  </a:cubicBezTo>
                  <a:lnTo>
                    <a:pt x="0" y="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Line 6"/>
            <p:cNvSpPr>
              <a:spLocks noChangeShapeType="1"/>
            </p:cNvSpPr>
            <p:nvPr userDrawn="1"/>
          </p:nvSpPr>
          <p:spPr bwMode="auto">
            <a:xfrm>
              <a:off x="0" y="1928"/>
              <a:ext cx="5232" cy="0"/>
            </a:xfrm>
            <a:prstGeom prst="line">
              <a:avLst/>
            </a:prstGeom>
            <a:noFill/>
            <a:ln w="508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703" name="Rectangle 7"/>
          <p:cNvSpPr>
            <a:spLocks noGrp="1" noChangeArrowheads="1"/>
          </p:cNvSpPr>
          <p:nvPr>
            <p:ph type="ctrTitle"/>
          </p:nvPr>
        </p:nvSpPr>
        <p:spPr>
          <a:xfrm>
            <a:off x="228600" y="1427163"/>
            <a:ext cx="8077200" cy="1609725"/>
          </a:xfrm>
        </p:spPr>
        <p:txBody>
          <a:bodyPr/>
          <a:lstStyle>
            <a:lvl1pPr>
              <a:defRPr sz="4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29704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441700"/>
            <a:ext cx="6629400" cy="16764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714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31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71488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7ACC4BB-8E33-4E36-9343-9948F10334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7000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2E86F6-F081-4F70-B098-BB730CAC93B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1331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AA6FDF-A920-4DD4-BF95-DABDA8F4C4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7834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E2DA33-D093-4017-B782-0E360C68AA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5762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F3695B-C84B-4281-B663-ABB4FC67FF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3002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D8E462-507A-4E70-ABBA-69405FD004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3120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D0733E-B235-4D87-BF79-C463B0DE93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792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DB1710-87D9-49B2-BB74-FA6299DE679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5509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8F5F1F-6D35-4806-AFFA-83A7E8B8EE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4880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8A10F2-A207-4F62-AF02-AC02DC49B4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4399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50013" y="228600"/>
            <a:ext cx="2084387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5263" y="228600"/>
            <a:ext cx="6102350" cy="5791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9AD5B0-367D-4430-A509-BA03C198CE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52901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63" y="228600"/>
            <a:ext cx="8015287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0"/>
            <a:ext cx="7924800" cy="44196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27A5A0-A6DD-4E10-AB48-EA08D10BAF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2570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52400"/>
            <a:ext cx="8686800" cy="6096000"/>
            <a:chOff x="0" y="96"/>
            <a:chExt cx="5472" cy="3840"/>
          </a:xfrm>
        </p:grpSpPr>
        <p:sp>
          <p:nvSpPr>
            <p:cNvPr id="1032" name="AutoShape 3"/>
            <p:cNvSpPr>
              <a:spLocks noChangeArrowheads="1"/>
            </p:cNvSpPr>
            <p:nvPr/>
          </p:nvSpPr>
          <p:spPr bwMode="auto">
            <a:xfrm>
              <a:off x="240" y="336"/>
              <a:ext cx="5232" cy="3600"/>
            </a:xfrm>
            <a:prstGeom prst="roundRect">
              <a:avLst>
                <a:gd name="adj" fmla="val 1372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latin typeface="Times New Roman" pitchFamily="18" charset="0"/>
              </a:endParaRPr>
            </a:p>
          </p:txBody>
        </p:sp>
        <p:sp>
          <p:nvSpPr>
            <p:cNvPr id="1033" name="AutoShape 4"/>
            <p:cNvSpPr>
              <a:spLocks noChangeArrowheads="1"/>
            </p:cNvSpPr>
            <p:nvPr/>
          </p:nvSpPr>
          <p:spPr bwMode="blackWhite">
            <a:xfrm>
              <a:off x="0" y="96"/>
              <a:ext cx="5376" cy="768"/>
            </a:xfrm>
            <a:custGeom>
              <a:avLst/>
              <a:gdLst>
                <a:gd name="T0" fmla="*/ 0 w 7000"/>
                <a:gd name="T1" fmla="*/ 0 h 1000"/>
                <a:gd name="T2" fmla="*/ 5506 w 7000"/>
                <a:gd name="T3" fmla="*/ 0 h 1000"/>
                <a:gd name="T4" fmla="*/ 5930 w 7000"/>
                <a:gd name="T5" fmla="*/ 61 h 1000"/>
                <a:gd name="T6" fmla="*/ 5507 w 7000"/>
                <a:gd name="T7" fmla="*/ 121 h 1000"/>
                <a:gd name="T8" fmla="*/ 0 w 7000"/>
                <a:gd name="T9" fmla="*/ 121 h 1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00"/>
                <a:gd name="T16" fmla="*/ 0 h 1000"/>
                <a:gd name="T17" fmla="*/ 3500 w 7000"/>
                <a:gd name="T18" fmla="*/ 1000 h 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00" h="1000">
                  <a:moveTo>
                    <a:pt x="0" y="0"/>
                  </a:moveTo>
                  <a:lnTo>
                    <a:pt x="6499" y="0"/>
                  </a:lnTo>
                  <a:cubicBezTo>
                    <a:pt x="6776" y="0"/>
                    <a:pt x="7000" y="223"/>
                    <a:pt x="7000" y="500"/>
                  </a:cubicBezTo>
                  <a:cubicBezTo>
                    <a:pt x="7000" y="776"/>
                    <a:pt x="6776" y="999"/>
                    <a:pt x="6500" y="1000"/>
                  </a:cubicBezTo>
                  <a:lnTo>
                    <a:pt x="0" y="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4" name="Line 5"/>
            <p:cNvSpPr>
              <a:spLocks noChangeShapeType="1"/>
            </p:cNvSpPr>
            <p:nvPr/>
          </p:nvSpPr>
          <p:spPr bwMode="auto">
            <a:xfrm>
              <a:off x="0" y="768"/>
              <a:ext cx="50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8680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8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8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 Black" panose="020B0A04020102020204" pitchFamily="34" charset="0"/>
              </a:defRPr>
            </a:lvl1pPr>
          </a:lstStyle>
          <a:p>
            <a:pPr>
              <a:defRPr/>
            </a:pPr>
            <a:fld id="{61EF94DE-EE9D-4998-BD39-66349C89FB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l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 b="1" dirty="0"/>
              <a:t>DO NOW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Pick up notes.</a:t>
            </a:r>
          </a:p>
          <a:p>
            <a:r>
              <a:rPr lang="en-US" altLang="en-US" dirty="0"/>
              <a:t>Get out Molecular Geometry sheet from yesterday.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 dirty="0"/>
              <a:t>VSEPR TABLE</a:t>
            </a:r>
          </a:p>
        </p:txBody>
      </p:sp>
      <p:pic>
        <p:nvPicPr>
          <p:cNvPr id="1638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3" y="1857375"/>
            <a:ext cx="7942262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TextBox 1"/>
          <p:cNvSpPr txBox="1">
            <a:spLocks noChangeArrowheads="1"/>
          </p:cNvSpPr>
          <p:nvPr/>
        </p:nvSpPr>
        <p:spPr bwMode="auto">
          <a:xfrm>
            <a:off x="1219200" y="5486400"/>
            <a:ext cx="6248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Look on the back of your Molecular Geometry worksheet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/>
              <a:t>PRACTICE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3" y="1252537"/>
            <a:ext cx="8494713" cy="560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447800" y="2767012"/>
            <a:ext cx="6934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447800" y="3529011"/>
            <a:ext cx="6934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447800" y="4300538"/>
            <a:ext cx="6934200" cy="8072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447800" y="5107779"/>
            <a:ext cx="6934200" cy="7989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452562" y="5915020"/>
            <a:ext cx="6962776" cy="7989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101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PRACTICE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157" y="1600200"/>
            <a:ext cx="8315325" cy="50101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37628"/>
            <a:ext cx="942072" cy="447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5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/>
              <a:t>PRACTICE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3" y="1252537"/>
            <a:ext cx="8494713" cy="560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447800" y="2767012"/>
            <a:ext cx="6934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447800" y="3529011"/>
            <a:ext cx="6934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447800" y="4300538"/>
            <a:ext cx="6934200" cy="8072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447800" y="5107779"/>
            <a:ext cx="6934200" cy="7989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452562" y="5915020"/>
            <a:ext cx="6962776" cy="7989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977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800" b="1" dirty="0"/>
              <a:t>MOLECULAR POLARITY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This is a result of </a:t>
            </a:r>
            <a:r>
              <a:rPr lang="en-US" b="1" dirty="0">
                <a:solidFill>
                  <a:srgbClr val="FF0000"/>
                </a:solidFill>
              </a:rPr>
              <a:t>bond dipoles </a:t>
            </a:r>
            <a:r>
              <a:rPr lang="en-US" dirty="0"/>
              <a:t>(areas of unequal polarity) that do not cancel each other out.  </a:t>
            </a:r>
          </a:p>
          <a:p>
            <a:pPr>
              <a:defRPr/>
            </a:pPr>
            <a:r>
              <a:rPr lang="en-US" dirty="0"/>
              <a:t>This is the polarity of the</a:t>
            </a:r>
            <a:r>
              <a:rPr lang="en-US" b="1" dirty="0"/>
              <a:t> </a:t>
            </a:r>
            <a:r>
              <a:rPr lang="en-US" b="1" dirty="0">
                <a:solidFill>
                  <a:srgbClr val="FF0000"/>
                </a:solidFill>
              </a:rPr>
              <a:t>MOLECULE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not the BOND.</a:t>
            </a:r>
          </a:p>
          <a:p>
            <a:pPr>
              <a:defRPr/>
            </a:pPr>
            <a:r>
              <a:rPr lang="en-US" dirty="0"/>
              <a:t>For molecular polarity, the </a:t>
            </a:r>
            <a:r>
              <a:rPr lang="en-US" b="1" dirty="0">
                <a:solidFill>
                  <a:srgbClr val="FF0000"/>
                </a:solidFill>
              </a:rPr>
              <a:t>shape</a:t>
            </a:r>
            <a:r>
              <a:rPr lang="en-US" dirty="0"/>
              <a:t> of the molecule must be considered.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 dirty="0"/>
              <a:t>REMINDER</a:t>
            </a:r>
            <a:endParaRPr lang="en-US" altLang="en-US" sz="5400" dirty="0"/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This is not </a:t>
            </a:r>
            <a:r>
              <a:rPr lang="en-US" b="1" dirty="0">
                <a:solidFill>
                  <a:srgbClr val="FF0000"/>
                </a:solidFill>
              </a:rPr>
              <a:t>BOND</a:t>
            </a:r>
            <a:r>
              <a:rPr lang="en-US" dirty="0"/>
              <a:t> polarity.</a:t>
            </a:r>
          </a:p>
          <a:p>
            <a:pPr eaLnBrk="1" hangingPunct="1">
              <a:defRPr/>
            </a:pPr>
            <a:r>
              <a:rPr lang="en-US" dirty="0"/>
              <a:t>You can determine the polarity of </a:t>
            </a:r>
            <a:r>
              <a:rPr lang="en-US" b="1" dirty="0">
                <a:solidFill>
                  <a:srgbClr val="FF0000"/>
                </a:solidFill>
              </a:rPr>
              <a:t>BONDS</a:t>
            </a:r>
            <a:r>
              <a:rPr lang="en-US" dirty="0"/>
              <a:t> by determining the </a:t>
            </a:r>
            <a:r>
              <a:rPr lang="en-US" b="1" dirty="0">
                <a:solidFill>
                  <a:srgbClr val="FF0000"/>
                </a:solidFill>
              </a:rPr>
              <a:t>electronegativity</a:t>
            </a:r>
            <a:r>
              <a:rPr lang="en-US" dirty="0"/>
              <a:t> differences of the two atoms involved.</a:t>
            </a:r>
          </a:p>
          <a:p>
            <a:pPr marL="0" indent="0" eaLnBrk="1" hangingPunct="1">
              <a:buNone/>
              <a:defRPr/>
            </a:pPr>
            <a:r>
              <a:rPr lang="en-US" dirty="0"/>
              <a:t>C – C	nonpolar covalent	diff = 0</a:t>
            </a:r>
          </a:p>
          <a:p>
            <a:pPr marL="0" indent="0" eaLnBrk="1" hangingPunct="1">
              <a:buNone/>
              <a:defRPr/>
            </a:pPr>
            <a:r>
              <a:rPr lang="en-US" dirty="0"/>
              <a:t>Na – F	ionic				diff = 3.05</a:t>
            </a:r>
          </a:p>
          <a:p>
            <a:pPr marL="0" indent="0" eaLnBrk="1" hangingPunct="1">
              <a:buNone/>
              <a:defRPr/>
            </a:pPr>
            <a:r>
              <a:rPr lang="en-US" dirty="0"/>
              <a:t>O - H	polar covalent		diff = 1.14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800" b="1" dirty="0"/>
              <a:t>MOLECULAR POLARITY</a:t>
            </a:r>
            <a:endParaRPr lang="en-US" altLang="en-US" sz="4800" dirty="0"/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Take those same molecules and the polarity of the </a:t>
            </a:r>
            <a:r>
              <a:rPr lang="en-US" b="1" dirty="0">
                <a:solidFill>
                  <a:srgbClr val="FF0000"/>
                </a:solidFill>
              </a:rPr>
              <a:t>molecule</a:t>
            </a:r>
            <a:r>
              <a:rPr lang="en-US" dirty="0"/>
              <a:t> will depend on the </a:t>
            </a:r>
            <a:r>
              <a:rPr lang="en-US" b="1" dirty="0">
                <a:solidFill>
                  <a:srgbClr val="FF0000"/>
                </a:solidFill>
              </a:rPr>
              <a:t>whole</a:t>
            </a:r>
            <a:r>
              <a:rPr lang="en-US" dirty="0"/>
              <a:t> molecule, not just the bond.</a:t>
            </a:r>
          </a:p>
          <a:p>
            <a:pPr eaLnBrk="1" hangingPunct="1">
              <a:defRPr/>
            </a:pPr>
            <a:r>
              <a:rPr lang="en-US" dirty="0"/>
              <a:t>C – C	</a:t>
            </a:r>
            <a:r>
              <a:rPr lang="en-US" dirty="0" err="1"/>
              <a:t>nonpolar</a:t>
            </a:r>
            <a:r>
              <a:rPr lang="en-US" dirty="0"/>
              <a:t>	equal sharing</a:t>
            </a:r>
          </a:p>
          <a:p>
            <a:pPr eaLnBrk="1" hangingPunct="1">
              <a:defRPr/>
            </a:pPr>
            <a:r>
              <a:rPr lang="en-US" dirty="0"/>
              <a:t>Na – F	polar		unequal sharing</a:t>
            </a:r>
          </a:p>
          <a:p>
            <a:pPr eaLnBrk="1" hangingPunct="1">
              <a:defRPr/>
            </a:pPr>
            <a:r>
              <a:rPr lang="en-US" dirty="0"/>
              <a:t>C - H	polar		unequal sharing</a:t>
            </a:r>
          </a:p>
          <a:p>
            <a:pPr eaLnBrk="1" hangingPunct="1">
              <a:defRPr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For a molecule, you must consider the </a:t>
            </a:r>
            <a:r>
              <a:rPr lang="en-US" b="1" dirty="0">
                <a:solidFill>
                  <a:srgbClr val="FF0000"/>
                </a:solidFill>
              </a:rPr>
              <a:t>shape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and the </a:t>
            </a:r>
            <a:r>
              <a:rPr lang="en-US" b="1" dirty="0">
                <a:solidFill>
                  <a:srgbClr val="FF0000"/>
                </a:solidFill>
              </a:rPr>
              <a:t>terminal atoms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800" b="1" dirty="0"/>
              <a:t>MOLECULAR POLARITY</a:t>
            </a:r>
            <a:endParaRPr lang="en-US" altLang="en-US" sz="4800" dirty="0"/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7924800" cy="22098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b="1" dirty="0"/>
              <a:t>LINEAR</a:t>
            </a:r>
          </a:p>
          <a:p>
            <a:pPr eaLnBrk="1" hangingPunct="1">
              <a:defRPr/>
            </a:pPr>
            <a:r>
              <a:rPr lang="en-US" dirty="0"/>
              <a:t>If the terminal atoms are the </a:t>
            </a:r>
            <a:r>
              <a:rPr lang="en-US" b="1" dirty="0">
                <a:solidFill>
                  <a:srgbClr val="FF0000"/>
                </a:solidFill>
              </a:rPr>
              <a:t>same</a:t>
            </a:r>
            <a:r>
              <a:rPr lang="en-US" dirty="0"/>
              <a:t>, there are </a:t>
            </a:r>
            <a:r>
              <a:rPr lang="en-US" b="1" dirty="0">
                <a:solidFill>
                  <a:srgbClr val="FF0000"/>
                </a:solidFill>
              </a:rPr>
              <a:t>equal</a:t>
            </a:r>
            <a:r>
              <a:rPr lang="en-US" dirty="0"/>
              <a:t> forces, so it is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NONPOLAR. </a:t>
            </a:r>
            <a:r>
              <a:rPr lang="en-US" dirty="0"/>
              <a:t>If they are </a:t>
            </a:r>
            <a:r>
              <a:rPr lang="en-US" b="1" dirty="0">
                <a:solidFill>
                  <a:srgbClr val="FF0000"/>
                </a:solidFill>
              </a:rPr>
              <a:t>not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the same, it is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POLAR.</a:t>
            </a:r>
          </a:p>
          <a:p>
            <a:pPr eaLnBrk="1" hangingPunct="1">
              <a:defRPr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BeF</a:t>
            </a:r>
            <a:r>
              <a:rPr lang="en-US" baseline="-25000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– nonpolar</a:t>
            </a:r>
          </a:p>
          <a:p>
            <a:pPr eaLnBrk="1" hangingPunct="1">
              <a:defRPr/>
            </a:pP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HCl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- polar</a:t>
            </a:r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198938"/>
            <a:ext cx="4495800" cy="180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 dirty="0"/>
              <a:t>MOLECULAR POLARITY</a:t>
            </a:r>
            <a:endParaRPr lang="en-US" alt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7924800" cy="32766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en-US" b="1" dirty="0"/>
              <a:t>TRIGONAL PLANAR</a:t>
            </a:r>
          </a:p>
          <a:p>
            <a:pPr>
              <a:defRPr/>
            </a:pPr>
            <a:r>
              <a:rPr lang="en-US" dirty="0"/>
              <a:t>If the terminal atoms are the </a:t>
            </a:r>
            <a:r>
              <a:rPr lang="en-US" b="1" dirty="0">
                <a:solidFill>
                  <a:srgbClr val="FF0000"/>
                </a:solidFill>
              </a:rPr>
              <a:t>same</a:t>
            </a:r>
            <a:r>
              <a:rPr lang="en-US" dirty="0"/>
              <a:t>, there are </a:t>
            </a:r>
            <a:r>
              <a:rPr lang="en-US" b="1" dirty="0">
                <a:solidFill>
                  <a:srgbClr val="FF0000"/>
                </a:solidFill>
              </a:rPr>
              <a:t>equal</a:t>
            </a:r>
            <a:r>
              <a:rPr lang="en-US" dirty="0"/>
              <a:t> forces, so it is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NONPOLAR. </a:t>
            </a:r>
            <a:r>
              <a:rPr lang="en-US" dirty="0"/>
              <a:t>If they are </a:t>
            </a:r>
            <a:r>
              <a:rPr lang="en-US" b="1" dirty="0">
                <a:solidFill>
                  <a:srgbClr val="FF0000"/>
                </a:solidFill>
              </a:rPr>
              <a:t>not</a:t>
            </a:r>
            <a:r>
              <a:rPr lang="en-US" dirty="0"/>
              <a:t> the same, it is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POLAR.</a:t>
            </a:r>
          </a:p>
          <a:p>
            <a:pPr eaLnBrk="1" hangingPunct="1">
              <a:defRPr/>
            </a:pPr>
            <a:r>
              <a:rPr lang="en-US" dirty="0">
                <a:solidFill>
                  <a:srgbClr val="3D3DD7"/>
                </a:solidFill>
              </a:rPr>
              <a:t>BCl</a:t>
            </a:r>
            <a:r>
              <a:rPr lang="en-US" baseline="-25000" dirty="0">
                <a:solidFill>
                  <a:srgbClr val="3D3DD7"/>
                </a:solidFill>
              </a:rPr>
              <a:t>3</a:t>
            </a:r>
            <a:r>
              <a:rPr lang="en-US" dirty="0">
                <a:solidFill>
                  <a:srgbClr val="3D3DD7"/>
                </a:solidFill>
              </a:rPr>
              <a:t> – nonpolar</a:t>
            </a:r>
          </a:p>
          <a:p>
            <a:pPr eaLnBrk="1" hangingPunct="1">
              <a:defRPr/>
            </a:pPr>
            <a:r>
              <a:rPr lang="en-US" dirty="0">
                <a:solidFill>
                  <a:srgbClr val="3D3DD7"/>
                </a:solidFill>
              </a:rPr>
              <a:t>BHCl</a:t>
            </a:r>
            <a:r>
              <a:rPr lang="en-US" baseline="-25000" dirty="0">
                <a:solidFill>
                  <a:srgbClr val="3D3DD7"/>
                </a:solidFill>
              </a:rPr>
              <a:t>2</a:t>
            </a:r>
            <a:r>
              <a:rPr lang="en-US" dirty="0">
                <a:solidFill>
                  <a:srgbClr val="3D3DD7"/>
                </a:solidFill>
              </a:rPr>
              <a:t> - polar</a:t>
            </a:r>
          </a:p>
          <a:p>
            <a:pPr>
              <a:defRPr/>
            </a:pP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defRPr/>
            </a:pPr>
            <a:endParaRPr lang="en-US" dirty="0"/>
          </a:p>
        </p:txBody>
      </p:sp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114800"/>
            <a:ext cx="3657600" cy="189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800" b="1" dirty="0"/>
              <a:t>MOLECULAR POLARITY</a:t>
            </a:r>
            <a:endParaRPr lang="en-US" altLang="en-US" sz="4800" dirty="0"/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7924800" cy="28956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b="1" dirty="0"/>
              <a:t>TETRAHEDRAL</a:t>
            </a:r>
          </a:p>
          <a:p>
            <a:pPr eaLnBrk="1" hangingPunct="1"/>
            <a:r>
              <a:rPr lang="en-US" altLang="en-US" dirty="0"/>
              <a:t>If the terminal atoms are the </a:t>
            </a:r>
            <a:r>
              <a:rPr lang="en-US" altLang="en-US" b="1" dirty="0">
                <a:solidFill>
                  <a:srgbClr val="FF0000"/>
                </a:solidFill>
              </a:rPr>
              <a:t>same</a:t>
            </a:r>
            <a:r>
              <a:rPr lang="en-US" altLang="en-US" dirty="0"/>
              <a:t>, there are </a:t>
            </a:r>
            <a:r>
              <a:rPr lang="en-US" altLang="en-US" b="1" dirty="0">
                <a:solidFill>
                  <a:srgbClr val="FF0000"/>
                </a:solidFill>
              </a:rPr>
              <a:t>equal</a:t>
            </a:r>
            <a:r>
              <a:rPr lang="en-US" altLang="en-US" dirty="0"/>
              <a:t> forces, so it is </a:t>
            </a:r>
            <a:r>
              <a:rPr lang="en-US" altLang="en-US" b="1" dirty="0">
                <a:solidFill>
                  <a:srgbClr val="3D3DD7"/>
                </a:solidFill>
              </a:rPr>
              <a:t>NONPOLAR.  </a:t>
            </a:r>
            <a:r>
              <a:rPr lang="en-US" altLang="en-US" dirty="0"/>
              <a:t>If they are </a:t>
            </a:r>
            <a:r>
              <a:rPr lang="en-US" altLang="en-US" b="1" dirty="0">
                <a:solidFill>
                  <a:srgbClr val="FF0000"/>
                </a:solidFill>
              </a:rPr>
              <a:t>not</a:t>
            </a:r>
            <a:r>
              <a:rPr lang="en-US" altLang="en-US" dirty="0"/>
              <a:t> the same, it is </a:t>
            </a:r>
            <a:r>
              <a:rPr lang="en-US" altLang="en-US" b="1" dirty="0">
                <a:solidFill>
                  <a:srgbClr val="3D3DD7"/>
                </a:solidFill>
              </a:rPr>
              <a:t>POLAR.</a:t>
            </a:r>
          </a:p>
          <a:p>
            <a:pPr eaLnBrk="1" hangingPunct="1"/>
            <a:r>
              <a:rPr lang="en-US" altLang="en-US" dirty="0">
                <a:solidFill>
                  <a:srgbClr val="3D3DD7"/>
                </a:solidFill>
              </a:rPr>
              <a:t>CCl</a:t>
            </a:r>
            <a:r>
              <a:rPr lang="en-US" altLang="en-US" baseline="-25000" dirty="0">
                <a:solidFill>
                  <a:srgbClr val="3D3DD7"/>
                </a:solidFill>
              </a:rPr>
              <a:t>4</a:t>
            </a:r>
            <a:r>
              <a:rPr lang="en-US" altLang="en-US" dirty="0">
                <a:solidFill>
                  <a:srgbClr val="3D3DD7"/>
                </a:solidFill>
              </a:rPr>
              <a:t> – nonpolar</a:t>
            </a:r>
          </a:p>
          <a:p>
            <a:pPr eaLnBrk="1" hangingPunct="1"/>
            <a:r>
              <a:rPr lang="en-US" altLang="en-US" dirty="0">
                <a:solidFill>
                  <a:srgbClr val="3D3DD7"/>
                </a:solidFill>
              </a:rPr>
              <a:t>CHCl</a:t>
            </a:r>
            <a:r>
              <a:rPr lang="en-US" altLang="en-US" baseline="-25000" dirty="0">
                <a:solidFill>
                  <a:srgbClr val="3D3DD7"/>
                </a:solidFill>
              </a:rPr>
              <a:t>3</a:t>
            </a:r>
            <a:r>
              <a:rPr lang="en-US" altLang="en-US" dirty="0">
                <a:solidFill>
                  <a:srgbClr val="3D3DD7"/>
                </a:solidFill>
              </a:rPr>
              <a:t> - polar</a:t>
            </a:r>
          </a:p>
        </p:txBody>
      </p: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962400"/>
            <a:ext cx="4419600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 dirty="0"/>
              <a:t>MOLECULAR POLARITY</a:t>
            </a:r>
            <a:endParaRPr lang="en-US" alt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7924800" cy="31242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en-US" b="1" dirty="0"/>
              <a:t>PYRAMIDAL</a:t>
            </a:r>
          </a:p>
          <a:p>
            <a:pPr>
              <a:defRPr/>
            </a:pPr>
            <a:r>
              <a:rPr lang="en-US" dirty="0"/>
              <a:t>Because of the </a:t>
            </a:r>
            <a:r>
              <a:rPr lang="en-US" b="1" dirty="0">
                <a:solidFill>
                  <a:srgbClr val="FF0000"/>
                </a:solidFill>
              </a:rPr>
              <a:t>unshared</a:t>
            </a:r>
            <a:r>
              <a:rPr lang="en-US" dirty="0"/>
              <a:t> pair, there are </a:t>
            </a:r>
            <a:r>
              <a:rPr lang="en-US" b="1" dirty="0">
                <a:solidFill>
                  <a:srgbClr val="FF0000"/>
                </a:solidFill>
              </a:rPr>
              <a:t>unequal</a:t>
            </a:r>
            <a:r>
              <a:rPr lang="en-US" dirty="0"/>
              <a:t> forces, so the molecule is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POLAR</a:t>
            </a:r>
            <a:r>
              <a:rPr lang="en-US" b="1" dirty="0"/>
              <a:t>.</a:t>
            </a:r>
          </a:p>
          <a:p>
            <a:pPr>
              <a:defRPr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NH</a:t>
            </a:r>
            <a:r>
              <a:rPr lang="en-US" baseline="-25000" dirty="0">
                <a:solidFill>
                  <a:schemeClr val="accent6">
                    <a:lumMod val="75000"/>
                  </a:schemeClr>
                </a:solidFill>
              </a:rPr>
              <a:t>3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429000"/>
            <a:ext cx="2105025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 dirty="0"/>
              <a:t>MOLECULAR POLARITY</a:t>
            </a:r>
            <a:endParaRPr lang="en-US" alt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7924800" cy="28194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en-US" b="1" dirty="0"/>
              <a:t>BENT</a:t>
            </a:r>
          </a:p>
          <a:p>
            <a:pPr>
              <a:defRPr/>
            </a:pPr>
            <a:r>
              <a:rPr lang="en-US" dirty="0"/>
              <a:t>Because of the </a:t>
            </a:r>
            <a:r>
              <a:rPr lang="en-US" b="1" dirty="0">
                <a:solidFill>
                  <a:srgbClr val="FF0000"/>
                </a:solidFill>
              </a:rPr>
              <a:t>two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unshared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pairs, there are </a:t>
            </a:r>
            <a:r>
              <a:rPr lang="en-US" b="1" dirty="0">
                <a:solidFill>
                  <a:srgbClr val="FF0000"/>
                </a:solidFill>
              </a:rPr>
              <a:t>unequal</a:t>
            </a:r>
            <a:r>
              <a:rPr lang="en-US" dirty="0"/>
              <a:t> forces, so the molecule is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POLAR</a:t>
            </a:r>
            <a:r>
              <a:rPr lang="en-US" b="1" dirty="0"/>
              <a:t>.</a:t>
            </a:r>
          </a:p>
          <a:p>
            <a:pPr>
              <a:defRPr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H</a:t>
            </a:r>
            <a:r>
              <a:rPr lang="en-US" baseline="-25000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O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657600"/>
            <a:ext cx="1668463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 dirty="0"/>
              <a:t>MOLECULAR POLARITY</a:t>
            </a:r>
            <a:endParaRPr lang="en-US" altLang="en-US" sz="4800" dirty="0"/>
          </a:p>
        </p:txBody>
      </p:sp>
      <p:pic>
        <p:nvPicPr>
          <p:cNvPr id="35843" name="Picture 5" descr="Polar Molecules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81200"/>
            <a:ext cx="882015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SUMMARY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63" y="1600200"/>
            <a:ext cx="8872537" cy="4648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76600" y="3048000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NONPOLAR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5999" y="3030079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POLAR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76600" y="4247644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NONPOLAR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63153" y="4825268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POLAR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63153" y="5372099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POLAR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58671" y="3613900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NONPOLAR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5999" y="3613899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POLAR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0" y="5372099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POLAR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5999" y="4262166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POLAR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5999" y="4827507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POLAR</a:t>
            </a:r>
          </a:p>
        </p:txBody>
      </p:sp>
    </p:spTree>
    <p:extLst>
      <p:ext uri="{BB962C8B-B14F-4D97-AF65-F5344CB8AC3E}">
        <p14:creationId xmlns:p14="http://schemas.microsoft.com/office/powerpoint/2010/main" val="3308072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/>
              <a:t>What is the Molecular Polarity for these molecules?</a:t>
            </a:r>
          </a:p>
        </p:txBody>
      </p:sp>
      <p:pic>
        <p:nvPicPr>
          <p:cNvPr id="3686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9200" y="1447800"/>
            <a:ext cx="7388225" cy="4875213"/>
          </a:xfrm>
          <a:noFill/>
        </p:spPr>
      </p:pic>
      <p:sp>
        <p:nvSpPr>
          <p:cNvPr id="36868" name="TextBox 1"/>
          <p:cNvSpPr txBox="1">
            <a:spLocks noChangeArrowheads="1"/>
          </p:cNvSpPr>
          <p:nvPr/>
        </p:nvSpPr>
        <p:spPr bwMode="auto">
          <a:xfrm>
            <a:off x="381000" y="1479550"/>
            <a:ext cx="1066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Molecular Polarity</a:t>
            </a:r>
          </a:p>
        </p:txBody>
      </p:sp>
      <p:sp>
        <p:nvSpPr>
          <p:cNvPr id="3" name="Rectangle 2"/>
          <p:cNvSpPr/>
          <p:nvPr/>
        </p:nvSpPr>
        <p:spPr>
          <a:xfrm>
            <a:off x="495300" y="2078831"/>
            <a:ext cx="838200" cy="40933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 dirty="0"/>
              <a:t>REMEMBER!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To determine </a:t>
            </a:r>
            <a:r>
              <a:rPr lang="en-US" b="1" dirty="0">
                <a:solidFill>
                  <a:srgbClr val="FF0000"/>
                </a:solidFill>
              </a:rPr>
              <a:t>BOND POLARITY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dirty="0"/>
              <a:t>calculate the electronegativity differences.</a:t>
            </a:r>
          </a:p>
          <a:p>
            <a:pPr>
              <a:defRPr/>
            </a:pPr>
            <a:r>
              <a:rPr lang="en-US" dirty="0"/>
              <a:t>To determine </a:t>
            </a:r>
            <a:r>
              <a:rPr lang="en-US" b="1" dirty="0">
                <a:solidFill>
                  <a:srgbClr val="FF0000"/>
                </a:solidFill>
              </a:rPr>
              <a:t>MOLECULAR POLARITY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dirty="0"/>
              <a:t>look at the shape of the molecule and the terminal atoms.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 dirty="0"/>
              <a:t>TRY THIS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3077635"/>
              </p:ext>
            </p:extLst>
          </p:nvPr>
        </p:nvGraphicFramePr>
        <p:xfrm>
          <a:off x="533400" y="1600200"/>
          <a:ext cx="8001000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13293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Molecule Formula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E- Dot Diagram for all atoms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# shared/</a:t>
                      </a:r>
                    </a:p>
                    <a:p>
                      <a:pPr algn="ctr"/>
                      <a:r>
                        <a:rPr lang="en-US" sz="1400" dirty="0"/>
                        <a:t>bonded electrons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# lone/</a:t>
                      </a:r>
                    </a:p>
                    <a:p>
                      <a:pPr algn="ctr"/>
                      <a:r>
                        <a:rPr lang="en-US" sz="1400" dirty="0"/>
                        <a:t>unshared electrons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E- Dot Structure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Shape of molecule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Bond Type (electro-negativity)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983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AlH</a:t>
                      </a:r>
                      <a:r>
                        <a:rPr lang="en-US" sz="2400" b="1" baseline="-25000" dirty="0"/>
                        <a:t>3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763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PH</a:t>
                      </a:r>
                      <a:r>
                        <a:rPr lang="en-US" sz="2400" b="1" baseline="-25000" dirty="0"/>
                        <a:t>3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CS</a:t>
                      </a:r>
                      <a:r>
                        <a:rPr lang="en-US" sz="2400" b="1" baseline="-25000" dirty="0"/>
                        <a:t>2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72742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molecular geometry sponge answers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6750"/>
            <a:ext cx="9144000" cy="619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0" y="2133600"/>
            <a:ext cx="7467600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486469" y="3276600"/>
            <a:ext cx="7467600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24000" y="4572000"/>
            <a:ext cx="74676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000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 dirty="0"/>
              <a:t>Molecular Polarity?</a:t>
            </a:r>
          </a:p>
        </p:txBody>
      </p:sp>
      <p:pic>
        <p:nvPicPr>
          <p:cNvPr id="37891" name="Picture 3" descr="molecular geometry sponge answers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447800"/>
            <a:ext cx="7456488" cy="504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81000" y="2667000"/>
            <a:ext cx="990600" cy="304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 b="1" dirty="0"/>
              <a:t>TO DO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Chemical Bonding handout </a:t>
            </a:r>
            <a:r>
              <a:rPr lang="en-US" altLang="en-US"/>
              <a:t>due Thursday.</a:t>
            </a:r>
            <a:endParaRPr lang="en-US" altLang="en-US" dirty="0"/>
          </a:p>
          <a:p>
            <a:r>
              <a:rPr lang="en-US" altLang="en-US" dirty="0"/>
              <a:t>Lab tomorrow.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adial">
  <a:themeElements>
    <a:clrScheme name="Radial 1">
      <a:dk1>
        <a:srgbClr val="000000"/>
      </a:dk1>
      <a:lt1>
        <a:srgbClr val="FFFFFF"/>
      </a:lt1>
      <a:dk2>
        <a:srgbClr val="FFFFFF"/>
      </a:dk2>
      <a:lt2>
        <a:srgbClr val="669999"/>
      </a:lt2>
      <a:accent1>
        <a:srgbClr val="99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8A8AE7"/>
      </a:accent6>
      <a:hlink>
        <a:srgbClr val="996666"/>
      </a:hlink>
      <a:folHlink>
        <a:srgbClr val="6666CC"/>
      </a:folHlink>
    </a:clrScheme>
    <a:fontScheme name="Radial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adial 1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996666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2">
        <a:dk1>
          <a:srgbClr val="000000"/>
        </a:dk1>
        <a:lt1>
          <a:srgbClr val="FFFFFF"/>
        </a:lt1>
        <a:dk2>
          <a:srgbClr val="FFFFFF"/>
        </a:dk2>
        <a:lt2>
          <a:srgbClr val="817F3F"/>
        </a:lt2>
        <a:accent1>
          <a:srgbClr val="FFCC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8A00"/>
        </a:accent6>
        <a:hlink>
          <a:srgbClr val="996666"/>
        </a:hlink>
        <a:folHlink>
          <a:srgbClr val="C945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3">
        <a:dk1>
          <a:srgbClr val="CC6600"/>
        </a:dk1>
        <a:lt1>
          <a:srgbClr val="FFFFFF"/>
        </a:lt1>
        <a:dk2>
          <a:srgbClr val="800000"/>
        </a:dk2>
        <a:lt2>
          <a:srgbClr val="FFFFFF"/>
        </a:lt2>
        <a:accent1>
          <a:srgbClr val="FF6600"/>
        </a:accent1>
        <a:accent2>
          <a:srgbClr val="33CCCC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2DB9B9"/>
        </a:accent6>
        <a:hlink>
          <a:srgbClr val="99FF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4">
        <a:dk1>
          <a:srgbClr val="993300"/>
        </a:dk1>
        <a:lt1>
          <a:srgbClr val="FFFFFF"/>
        </a:lt1>
        <a:dk2>
          <a:srgbClr val="431A01"/>
        </a:dk2>
        <a:lt2>
          <a:srgbClr val="FFFFFF"/>
        </a:lt2>
        <a:accent1>
          <a:srgbClr val="FFCC00"/>
        </a:accent1>
        <a:accent2>
          <a:srgbClr val="FF9966"/>
        </a:accent2>
        <a:accent3>
          <a:srgbClr val="B0ABAA"/>
        </a:accent3>
        <a:accent4>
          <a:srgbClr val="DADADA"/>
        </a:accent4>
        <a:accent5>
          <a:srgbClr val="FFE2AA"/>
        </a:accent5>
        <a:accent6>
          <a:srgbClr val="E78A5C"/>
        </a:accent6>
        <a:hlink>
          <a:srgbClr val="FF66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5">
        <a:dk1>
          <a:srgbClr val="75878B"/>
        </a:dk1>
        <a:lt1>
          <a:srgbClr val="FFFFFF"/>
        </a:lt1>
        <a:dk2>
          <a:srgbClr val="260000"/>
        </a:dk2>
        <a:lt2>
          <a:srgbClr val="FFFFFF"/>
        </a:lt2>
        <a:accent1>
          <a:srgbClr val="0099CC"/>
        </a:accent1>
        <a:accent2>
          <a:srgbClr val="FF3300"/>
        </a:accent2>
        <a:accent3>
          <a:srgbClr val="ACAAAA"/>
        </a:accent3>
        <a:accent4>
          <a:srgbClr val="DADADA"/>
        </a:accent4>
        <a:accent5>
          <a:srgbClr val="AACAE2"/>
        </a:accent5>
        <a:accent6>
          <a:srgbClr val="E72D00"/>
        </a:accent6>
        <a:hlink>
          <a:srgbClr val="FFCC00"/>
        </a:hlink>
        <a:folHlink>
          <a:srgbClr val="CC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6">
        <a:dk1>
          <a:srgbClr val="666699"/>
        </a:dk1>
        <a:lt1>
          <a:srgbClr val="FFFFFF"/>
        </a:lt1>
        <a:dk2>
          <a:srgbClr val="000000"/>
        </a:dk2>
        <a:lt2>
          <a:srgbClr val="FFFFFF"/>
        </a:lt2>
        <a:accent1>
          <a:srgbClr val="9966FF"/>
        </a:accent1>
        <a:accent2>
          <a:srgbClr val="99CCFF"/>
        </a:accent2>
        <a:accent3>
          <a:srgbClr val="AAAAAA"/>
        </a:accent3>
        <a:accent4>
          <a:srgbClr val="DADADA"/>
        </a:accent4>
        <a:accent5>
          <a:srgbClr val="CAB8FF"/>
        </a:accent5>
        <a:accent6>
          <a:srgbClr val="8AB9E7"/>
        </a:accent6>
        <a:hlink>
          <a:srgbClr val="FFFF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7">
        <a:dk1>
          <a:srgbClr val="666699"/>
        </a:dk1>
        <a:lt1>
          <a:srgbClr val="FFFFFF"/>
        </a:lt1>
        <a:dk2>
          <a:srgbClr val="2A2A40"/>
        </a:dk2>
        <a:lt2>
          <a:srgbClr val="FFFFFF"/>
        </a:lt2>
        <a:accent1>
          <a:srgbClr val="006699"/>
        </a:accent1>
        <a:accent2>
          <a:srgbClr val="CC9900"/>
        </a:accent2>
        <a:accent3>
          <a:srgbClr val="ACACAF"/>
        </a:accent3>
        <a:accent4>
          <a:srgbClr val="DADADA"/>
        </a:accent4>
        <a:accent5>
          <a:srgbClr val="AAB8CA"/>
        </a:accent5>
        <a:accent6>
          <a:srgbClr val="B98A00"/>
        </a:accent6>
        <a:hlink>
          <a:srgbClr val="CC6600"/>
        </a:hlink>
        <a:folHlink>
          <a:srgbClr val="6C94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8">
        <a:dk1>
          <a:srgbClr val="BECBD8"/>
        </a:dk1>
        <a:lt1>
          <a:srgbClr val="FFFFFF"/>
        </a:lt1>
        <a:dk2>
          <a:srgbClr val="2B335B"/>
        </a:dk2>
        <a:lt2>
          <a:srgbClr val="FFFFFF"/>
        </a:lt2>
        <a:accent1>
          <a:srgbClr val="0099CC"/>
        </a:accent1>
        <a:accent2>
          <a:srgbClr val="B5DBE3"/>
        </a:accent2>
        <a:accent3>
          <a:srgbClr val="ACADB5"/>
        </a:accent3>
        <a:accent4>
          <a:srgbClr val="DADADA"/>
        </a:accent4>
        <a:accent5>
          <a:srgbClr val="AACAE2"/>
        </a:accent5>
        <a:accent6>
          <a:srgbClr val="A4C6CE"/>
        </a:accent6>
        <a:hlink>
          <a:srgbClr val="FFCC00"/>
        </a:hlink>
        <a:folHlink>
          <a:srgbClr val="586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9">
        <a:dk1>
          <a:srgbClr val="3333FF"/>
        </a:dk1>
        <a:lt1>
          <a:srgbClr val="FFFFFF"/>
        </a:lt1>
        <a:dk2>
          <a:srgbClr val="000099"/>
        </a:dk2>
        <a:lt2>
          <a:srgbClr val="FFFFFF"/>
        </a:lt2>
        <a:accent1>
          <a:srgbClr val="339966"/>
        </a:accent1>
        <a:accent2>
          <a:srgbClr val="9999FF"/>
        </a:accent2>
        <a:accent3>
          <a:srgbClr val="AAAACA"/>
        </a:accent3>
        <a:accent4>
          <a:srgbClr val="DADADA"/>
        </a:accent4>
        <a:accent5>
          <a:srgbClr val="ADCAB8"/>
        </a:accent5>
        <a:accent6>
          <a:srgbClr val="8A8AE7"/>
        </a:accent6>
        <a:hlink>
          <a:srgbClr val="FFFF99"/>
        </a:hlink>
        <a:folHlink>
          <a:srgbClr val="17A0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10">
        <a:dk1>
          <a:srgbClr val="808000"/>
        </a:dk1>
        <a:lt1>
          <a:srgbClr val="FFFFFF"/>
        </a:lt1>
        <a:dk2>
          <a:srgbClr val="354418"/>
        </a:dk2>
        <a:lt2>
          <a:srgbClr val="FFFFFF"/>
        </a:lt2>
        <a:accent1>
          <a:srgbClr val="60897C"/>
        </a:accent1>
        <a:accent2>
          <a:srgbClr val="99CC00"/>
        </a:accent2>
        <a:accent3>
          <a:srgbClr val="AEB0AB"/>
        </a:accent3>
        <a:accent4>
          <a:srgbClr val="DADADA"/>
        </a:accent4>
        <a:accent5>
          <a:srgbClr val="B6C4BF"/>
        </a:accent5>
        <a:accent6>
          <a:srgbClr val="8AB900"/>
        </a:accent6>
        <a:hlink>
          <a:srgbClr val="CCCC00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Radial</Template>
  <TotalTime>3921</TotalTime>
  <Words>389</Words>
  <Application>Microsoft Office PowerPoint</Application>
  <PresentationFormat>On-screen Show (4:3)</PresentationFormat>
  <Paragraphs>81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Arial Black</vt:lpstr>
      <vt:lpstr>Times New Roman</vt:lpstr>
      <vt:lpstr>Wingdings</vt:lpstr>
      <vt:lpstr>Radial</vt:lpstr>
      <vt:lpstr>DO NOW</vt:lpstr>
      <vt:lpstr>VSEPR TABLE</vt:lpstr>
      <vt:lpstr>PRACTICE</vt:lpstr>
      <vt:lpstr>PRACTICE</vt:lpstr>
      <vt:lpstr>PRACTICE</vt:lpstr>
      <vt:lpstr>MOLECULAR POLARITY</vt:lpstr>
      <vt:lpstr>REMINDER</vt:lpstr>
      <vt:lpstr>MOLECULAR POLARITY</vt:lpstr>
      <vt:lpstr>MOLECULAR POLARITY</vt:lpstr>
      <vt:lpstr>MOLECULAR POLARITY</vt:lpstr>
      <vt:lpstr>MOLECULAR POLARITY</vt:lpstr>
      <vt:lpstr>MOLECULAR POLARITY</vt:lpstr>
      <vt:lpstr>MOLECULAR POLARITY</vt:lpstr>
      <vt:lpstr>MOLECULAR POLARITY</vt:lpstr>
      <vt:lpstr>SUMMARY</vt:lpstr>
      <vt:lpstr>What is the Molecular Polarity for these molecules?</vt:lpstr>
      <vt:lpstr>REMEMBER!</vt:lpstr>
      <vt:lpstr>TRY THIS</vt:lpstr>
      <vt:lpstr>PowerPoint Presentation</vt:lpstr>
      <vt:lpstr>Molecular Polarity?</vt:lpstr>
      <vt:lpstr>TO DO</vt:lpstr>
    </vt:vector>
  </TitlesOfParts>
  <Company>DeKalb County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MOLECULAR GEOMETRY</dc:title>
  <dc:creator>Nancy Brim</dc:creator>
  <cp:lastModifiedBy>Nancy</cp:lastModifiedBy>
  <cp:revision>52</cp:revision>
  <dcterms:created xsi:type="dcterms:W3CDTF">2010-10-28T16:21:09Z</dcterms:created>
  <dcterms:modified xsi:type="dcterms:W3CDTF">2016-10-24T23:46:12Z</dcterms:modified>
</cp:coreProperties>
</file>