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6" r:id="rId2"/>
    <p:sldId id="362" r:id="rId3"/>
    <p:sldId id="355" r:id="rId4"/>
    <p:sldId id="356" r:id="rId5"/>
    <p:sldId id="357" r:id="rId6"/>
    <p:sldId id="358" r:id="rId7"/>
    <p:sldId id="359" r:id="rId8"/>
    <p:sldId id="360" r:id="rId9"/>
    <p:sldId id="288" r:id="rId10"/>
    <p:sldId id="289" r:id="rId11"/>
    <p:sldId id="290" r:id="rId12"/>
    <p:sldId id="291" r:id="rId13"/>
    <p:sldId id="361" r:id="rId14"/>
    <p:sldId id="306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9" autoAdjust="0"/>
    <p:restoredTop sz="94660"/>
  </p:normalViewPr>
  <p:slideViewPr>
    <p:cSldViewPr>
      <p:cViewPr varScale="1">
        <p:scale>
          <a:sx n="101" d="100"/>
          <a:sy n="101" d="100"/>
        </p:scale>
        <p:origin x="132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8C7B1BE-27DB-4846-B48D-C60CD8261F06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F231BBC-40DD-43BD-8B83-7FEE25EB34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8EC10-3A78-4900-9465-6187748FDD70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C015B-6501-49F4-A9E1-D1623160F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A8773F-0185-49FA-BCA9-7AA96311309F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A1244-A4BF-44AB-8EC0-51CE473D4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DF8AF4-D6CF-4BC1-B331-6E225F4722AB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F094BB-DB89-413B-B96A-C93489646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C1E0559-B99D-4F56-A26D-95F537164938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555F61-AAEB-4921-A384-FCEFD0A46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91A657-5AC6-4E6C-AEB3-45D871DEBC67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95F907-52DA-4466-879A-70BFC71D3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0B62C-AB50-4811-AE10-DD7389F6A58F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1B9D-8295-4616-BC5D-97599365B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B43687-585A-46B9-AA77-213AC77A2B8E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1297A8-494E-478E-9FBE-8D9D093CB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250B238-3871-4AD8-9020-0A4FC563CD09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E6D881F-6E3B-492C-A655-E7A590E21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7B1D1-B94B-4BCE-846D-3656970846C3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1A284-82AE-4169-B4C7-BBAD689C5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39327-D306-48CD-8831-4A0D63515E41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B2EAA-6173-4AF1-996E-41B2334D5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4EDE507-DFC0-4DB8-BA75-433F72A25539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BB77156-34F0-4401-9450-9381FA863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8" r:id="rId2"/>
    <p:sldLayoutId id="2147483673" r:id="rId3"/>
    <p:sldLayoutId id="2147483674" r:id="rId4"/>
    <p:sldLayoutId id="2147483675" r:id="rId5"/>
    <p:sldLayoutId id="2147483676" r:id="rId6"/>
    <p:sldLayoutId id="2147483669" r:id="rId7"/>
    <p:sldLayoutId id="2147483677" r:id="rId8"/>
    <p:sldLayoutId id="2147483678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notes.</a:t>
            </a:r>
          </a:p>
          <a:p>
            <a:r>
              <a:rPr lang="en-US" dirty="0"/>
              <a:t>Get out Stoichiometry of a Chemical Reaction lab and Off to the Races lab.</a:t>
            </a:r>
          </a:p>
          <a:p>
            <a:r>
              <a:rPr lang="en-US" dirty="0"/>
              <a:t>Get out calculator and green periodic table.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23605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en-US" b="1" dirty="0"/>
              <a:t>RETEST OPPORTUNITY:</a:t>
            </a:r>
          </a:p>
          <a:p>
            <a:r>
              <a:rPr lang="en-US" dirty="0"/>
              <a:t>Available to anyone.</a:t>
            </a:r>
          </a:p>
          <a:p>
            <a:r>
              <a:rPr lang="en-US" dirty="0"/>
              <a:t>Must attend TWO study sessions for the full time of each.  </a:t>
            </a:r>
          </a:p>
          <a:p>
            <a:r>
              <a:rPr lang="en-US" dirty="0"/>
              <a:t>Must be prepared to take the test BEFORE or AFTER school on Wednesday, February 15 at 7:00 am or 3:15 pm. </a:t>
            </a:r>
          </a:p>
          <a:p>
            <a:r>
              <a:rPr lang="en-US" dirty="0"/>
              <a:t>Test cannot hurt your grade – only help.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 TEST</a:t>
            </a:r>
          </a:p>
        </p:txBody>
      </p:sp>
    </p:spTree>
    <p:extLst>
      <p:ext uri="{BB962C8B-B14F-4D97-AF65-F5344CB8AC3E}">
        <p14:creationId xmlns:p14="http://schemas.microsoft.com/office/powerpoint/2010/main" val="85606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362200"/>
            <a:ext cx="3855508" cy="289163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 TO THE RACES RECAP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225" y="1981200"/>
            <a:ext cx="47752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41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41079" y="2667000"/>
          <a:ext cx="8774321" cy="29006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{7E9639D4-E3E2-4D34-9284-5A2195B3D0D7}</a:tableStyleId>
              </a:tblPr>
              <a:tblGrid>
                <a:gridCol w="2765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8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0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3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LAB DESK</a:t>
                      </a:r>
                      <a:endParaRPr lang="en-US" sz="22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SAMPLE</a:t>
                      </a:r>
                      <a:endParaRPr lang="en-US" sz="22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Mass NaHCO</a:t>
                      </a:r>
                      <a:r>
                        <a:rPr lang="en-US" sz="2200" baseline="-25000">
                          <a:effectLst/>
                        </a:rPr>
                        <a:t>3</a:t>
                      </a:r>
                      <a:endParaRPr lang="en-US" sz="22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+mn-lt"/>
                          <a:ea typeface="+mn-ea"/>
                          <a:cs typeface="+mn-cs"/>
                        </a:rPr>
                        <a:t>1-2</a:t>
                      </a:r>
                      <a:endParaRPr lang="en-US" sz="2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0.50g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3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+mn-lt"/>
                          <a:ea typeface="+mn-ea"/>
                          <a:cs typeface="+mn-cs"/>
                        </a:rPr>
                        <a:t>3-4</a:t>
                      </a:r>
                      <a:endParaRPr lang="en-US" sz="2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1.00g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+mn-lt"/>
                          <a:ea typeface="+mn-ea"/>
                          <a:cs typeface="+mn-cs"/>
                        </a:rPr>
                        <a:t>5-6</a:t>
                      </a:r>
                      <a:endParaRPr lang="en-US" sz="2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1.50g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3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+mn-lt"/>
                          <a:ea typeface="+mn-ea"/>
                          <a:cs typeface="+mn-cs"/>
                        </a:rPr>
                        <a:t>7-8</a:t>
                      </a:r>
                      <a:endParaRPr lang="en-US" sz="2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2.00g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3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+mn-lt"/>
                          <a:ea typeface="+mn-ea"/>
                          <a:cs typeface="+mn-cs"/>
                        </a:rPr>
                        <a:t>9-10</a:t>
                      </a:r>
                      <a:endParaRPr lang="en-US" sz="2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2.50g</a:t>
                      </a:r>
                      <a:endParaRPr lang="en-US" sz="28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3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11-12</a:t>
                      </a:r>
                      <a:endParaRPr lang="en-US" sz="2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</a:rPr>
                        <a:t>6</a:t>
                      </a:r>
                      <a:endParaRPr lang="en-US" sz="2800" b="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3.00g</a:t>
                      </a:r>
                      <a:endParaRPr lang="en-US" sz="28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27626" marR="12762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OFF TO THE RACES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8400" y="17526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TABLE ONE</a:t>
            </a:r>
          </a:p>
        </p:txBody>
      </p:sp>
    </p:spTree>
    <p:extLst>
      <p:ext uri="{BB962C8B-B14F-4D97-AF65-F5344CB8AC3E}">
        <p14:creationId xmlns:p14="http://schemas.microsoft.com/office/powerpoint/2010/main" val="1837894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81138"/>
            <a:ext cx="8610600" cy="452596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Your goal is to calculate the </a:t>
            </a:r>
            <a:r>
              <a:rPr lang="en-US" b="1" dirty="0">
                <a:solidFill>
                  <a:srgbClr val="0070C0"/>
                </a:solidFill>
              </a:rPr>
              <a:t>theoretical </a:t>
            </a:r>
            <a:r>
              <a:rPr lang="en-US" dirty="0"/>
              <a:t>number of moles of gas produced in EACH reaction.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You have two reactants to work with -  Sample grams #1-6 NaHCO</a:t>
            </a:r>
            <a:r>
              <a:rPr lang="en-US" baseline="-25000" dirty="0"/>
              <a:t>3</a:t>
            </a:r>
            <a:r>
              <a:rPr lang="en-US" dirty="0"/>
              <a:t> and 10.0 mL HC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You will then identify the limiting reactant and the excess reactant in each case. 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balanced equation is: NaHCO</a:t>
            </a:r>
            <a:r>
              <a:rPr lang="en-US" baseline="-25000" dirty="0"/>
              <a:t>3(s)</a:t>
            </a:r>
            <a:r>
              <a:rPr lang="en-US" dirty="0"/>
              <a:t> + HC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2(</a:t>
            </a:r>
            <a:r>
              <a:rPr lang="en-US" baseline="-25000" dirty="0" err="1"/>
              <a:t>aq</a:t>
            </a:r>
            <a:r>
              <a:rPr lang="en-US" baseline="-25000" dirty="0"/>
              <a:t>) </a:t>
            </a:r>
            <a:r>
              <a:rPr lang="en-US" dirty="0">
                <a:sym typeface="Wingdings"/>
              </a:rPr>
              <a:t> </a:t>
            </a:r>
            <a:r>
              <a:rPr lang="en-US" dirty="0"/>
              <a:t>NaC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+ CO</a:t>
            </a:r>
            <a:r>
              <a:rPr lang="en-US" baseline="-25000" dirty="0"/>
              <a:t>2(g)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 (l)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OFF TO THE RACES</a:t>
            </a:r>
          </a:p>
        </p:txBody>
      </p:sp>
    </p:spTree>
    <p:extLst>
      <p:ext uri="{BB962C8B-B14F-4D97-AF65-F5344CB8AC3E}">
        <p14:creationId xmlns:p14="http://schemas.microsoft.com/office/powerpoint/2010/main" val="2517442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MOLES OF CO</a:t>
            </a:r>
            <a:r>
              <a:rPr lang="en-US" sz="4800" baseline="-25000" dirty="0"/>
              <a:t>2</a:t>
            </a:r>
            <a:r>
              <a:rPr lang="en-US" sz="4800" dirty="0"/>
              <a:t> PRODUCED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87" y="1417638"/>
            <a:ext cx="757322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49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12636" y="1366679"/>
          <a:ext cx="8350364" cy="4348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378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9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07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93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7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Sample</a:t>
                      </a:r>
                      <a:endParaRPr lang="en-US" sz="15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Moles of CO</a:t>
                      </a:r>
                      <a:r>
                        <a:rPr lang="en-US" sz="1500" baseline="-25000">
                          <a:effectLst/>
                        </a:rPr>
                        <a:t>2</a:t>
                      </a:r>
                      <a:r>
                        <a:rPr lang="en-US" sz="1500">
                          <a:effectLst/>
                        </a:rPr>
                        <a:t> produced by NaHCO</a:t>
                      </a:r>
                      <a:r>
                        <a:rPr lang="en-US" sz="1500" baseline="-25000">
                          <a:effectLst/>
                        </a:rPr>
                        <a:t>3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Moles of CO</a:t>
                      </a:r>
                      <a:r>
                        <a:rPr lang="en-US" sz="1500" baseline="-25000">
                          <a:effectLst/>
                        </a:rPr>
                        <a:t>2</a:t>
                      </a:r>
                      <a:r>
                        <a:rPr lang="en-US" sz="1500">
                          <a:effectLst/>
                        </a:rPr>
                        <a:t> produced by HC</a:t>
                      </a:r>
                      <a:r>
                        <a:rPr lang="en-US" sz="1500" baseline="-25000">
                          <a:effectLst/>
                        </a:rPr>
                        <a:t>2</a:t>
                      </a:r>
                      <a:r>
                        <a:rPr lang="en-US" sz="1500">
                          <a:effectLst/>
                        </a:rPr>
                        <a:t>H</a:t>
                      </a:r>
                      <a:r>
                        <a:rPr lang="en-US" sz="1500" baseline="-25000">
                          <a:effectLst/>
                        </a:rPr>
                        <a:t>3</a:t>
                      </a:r>
                      <a:r>
                        <a:rPr lang="en-US" sz="1500">
                          <a:effectLst/>
                        </a:rPr>
                        <a:t>O</a:t>
                      </a:r>
                      <a:r>
                        <a:rPr lang="en-US" sz="1500" baseline="-25000">
                          <a:effectLst/>
                        </a:rPr>
                        <a:t>2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Moles of CO</a:t>
                      </a:r>
                      <a:r>
                        <a:rPr lang="en-US" sz="1500" baseline="-25000">
                          <a:effectLst/>
                        </a:rPr>
                        <a:t>2</a:t>
                      </a:r>
                      <a:r>
                        <a:rPr lang="en-US" sz="1500">
                          <a:effectLst/>
                        </a:rPr>
                        <a:t> theoretically produced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Limiting Reagent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Excess Reagent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0.50g     (1)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1.00g     (2)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1.50g     (3)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2.00g     (4)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2.50g     (5)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3.00g     (6)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85583" marR="8558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OFF TO THE RACES</a:t>
            </a:r>
          </a:p>
        </p:txBody>
      </p:sp>
    </p:spTree>
    <p:extLst>
      <p:ext uri="{BB962C8B-B14F-4D97-AF65-F5344CB8AC3E}">
        <p14:creationId xmlns:p14="http://schemas.microsoft.com/office/powerpoint/2010/main" val="4216897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76424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We can calculate </a:t>
            </a:r>
            <a:r>
              <a:rPr lang="en-US" b="1" dirty="0">
                <a:solidFill>
                  <a:srgbClr val="FF0000"/>
                </a:solidFill>
              </a:rPr>
              <a:t>theoretical</a:t>
            </a:r>
            <a:r>
              <a:rPr lang="en-US" dirty="0"/>
              <a:t> amounts of chemicals produced in a chemical reaction by doing limiting reactant problems.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 reality</a:t>
            </a:r>
            <a:r>
              <a:rPr lang="en-US" dirty="0"/>
              <a:t>, the </a:t>
            </a:r>
            <a:r>
              <a:rPr lang="en-US" b="1" dirty="0">
                <a:solidFill>
                  <a:srgbClr val="FF0000"/>
                </a:solidFill>
              </a:rPr>
              <a:t>actual</a:t>
            </a:r>
            <a:r>
              <a:rPr lang="en-US" dirty="0"/>
              <a:t> experimental amounts yielded in the laboratory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are much </a:t>
            </a:r>
            <a:r>
              <a:rPr lang="en-US" b="1" dirty="0">
                <a:solidFill>
                  <a:srgbClr val="FF0000"/>
                </a:solidFill>
              </a:rPr>
              <a:t>less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dirty="0"/>
              <a:t>due to </a:t>
            </a:r>
            <a:r>
              <a:rPr lang="en-US" b="1" dirty="0">
                <a:solidFill>
                  <a:srgbClr val="FF0000"/>
                </a:solidFill>
              </a:rPr>
              <a:t>human error </a:t>
            </a:r>
            <a:r>
              <a:rPr lang="en-US" dirty="0"/>
              <a:t>or other factors.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Chemists want to </a:t>
            </a:r>
            <a:r>
              <a:rPr lang="en-US" b="1" dirty="0">
                <a:solidFill>
                  <a:srgbClr val="FF0000"/>
                </a:solidFill>
              </a:rPr>
              <a:t>compare</a:t>
            </a:r>
            <a:r>
              <a:rPr lang="en-US" dirty="0"/>
              <a:t> the theoretical yield to the actual yield to see how </a:t>
            </a:r>
            <a:r>
              <a:rPr lang="en-US" b="1" dirty="0">
                <a:solidFill>
                  <a:srgbClr val="FF0000"/>
                </a:solidFill>
              </a:rPr>
              <a:t>efficient</a:t>
            </a:r>
            <a:r>
              <a:rPr lang="en-US" dirty="0"/>
              <a:t> they are.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PERCENT YIELD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b="1" dirty="0">
                <a:solidFill>
                  <a:schemeClr val="accent2"/>
                </a:solidFill>
              </a:rPr>
              <a:t>Percent Yield =  </a:t>
            </a:r>
            <a:r>
              <a:rPr lang="en-US" b="1" u="sng" dirty="0">
                <a:solidFill>
                  <a:schemeClr val="accent2"/>
                </a:solidFill>
              </a:rPr>
              <a:t>actual amt of product</a:t>
            </a:r>
            <a:r>
              <a:rPr lang="en-US" b="1" dirty="0">
                <a:solidFill>
                  <a:schemeClr val="accent2"/>
                </a:solidFill>
              </a:rPr>
              <a:t>  x 100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b="1" dirty="0">
                <a:solidFill>
                  <a:schemeClr val="accent2"/>
                </a:solidFill>
              </a:rPr>
              <a:t>				      theoretical amt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dirty="0">
                <a:solidFill>
                  <a:srgbClr val="FF0000"/>
                </a:solidFill>
              </a:rPr>
              <a:t>Theoretical</a:t>
            </a:r>
            <a:r>
              <a:rPr lang="en-US" b="1" dirty="0"/>
              <a:t> amt</a:t>
            </a:r>
            <a:r>
              <a:rPr lang="en-US" dirty="0"/>
              <a:t> – maximum amount of product that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CAN</a:t>
            </a:r>
            <a:r>
              <a:rPr lang="en-US" dirty="0"/>
              <a:t> be produced from a given amount of reactant.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dirty="0">
                <a:solidFill>
                  <a:srgbClr val="FF0000"/>
                </a:solidFill>
              </a:rPr>
              <a:t>Actual</a:t>
            </a:r>
            <a:r>
              <a:rPr lang="en-US" b="1" dirty="0"/>
              <a:t> amt</a:t>
            </a:r>
            <a:r>
              <a:rPr lang="en-US" dirty="0"/>
              <a:t> – amount of product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actually</a:t>
            </a:r>
            <a:r>
              <a:rPr lang="en-US" dirty="0"/>
              <a:t> produced when the chemical reaction is carried out (the experimental amount).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PERCENT YIELD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2800" y="1481138"/>
            <a:ext cx="3733800" cy="3476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362325" y="1920875"/>
            <a:ext cx="3733800" cy="3476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dirty="0"/>
              <a:t>	In the reaction of 1.75 g of salicylic acid, C</a:t>
            </a:r>
            <a:r>
              <a:rPr lang="en-US" baseline="-25000" dirty="0"/>
              <a:t>7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and methanol, CH</a:t>
            </a:r>
            <a:r>
              <a:rPr lang="en-US" baseline="-25000" dirty="0"/>
              <a:t>3</a:t>
            </a:r>
            <a:r>
              <a:rPr lang="en-US" dirty="0"/>
              <a:t>OH, 1.42 g of oil of wintergreen, C</a:t>
            </a:r>
            <a:r>
              <a:rPr lang="en-US" baseline="-25000" dirty="0"/>
              <a:t>8</a:t>
            </a:r>
            <a:r>
              <a:rPr lang="en-US" dirty="0"/>
              <a:t>H</a:t>
            </a:r>
            <a:r>
              <a:rPr lang="en-US" baseline="-25000" dirty="0"/>
              <a:t>8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, and water, H</a:t>
            </a:r>
            <a:r>
              <a:rPr lang="en-US" baseline="-25000" dirty="0"/>
              <a:t>2</a:t>
            </a:r>
            <a:r>
              <a:rPr lang="en-US" dirty="0"/>
              <a:t>O, are actually produced.  Theoretically, it should produce 1.93g of oil of wintergreen.  What is the percentage yield?</a:t>
            </a:r>
          </a:p>
          <a:p>
            <a:endParaRPr lang="en-US" dirty="0"/>
          </a:p>
          <a:p>
            <a:pPr>
              <a:buFont typeface="Wingdings 3" pitchFamily="18" charset="2"/>
              <a:buNone/>
            </a:pPr>
            <a:r>
              <a:rPr lang="en-US" dirty="0"/>
              <a:t>	</a:t>
            </a:r>
            <a:r>
              <a:rPr lang="en-US" u="sng" dirty="0"/>
              <a:t>Actual</a:t>
            </a:r>
            <a:r>
              <a:rPr lang="en-US" dirty="0"/>
              <a:t> x100 = </a:t>
            </a:r>
            <a:r>
              <a:rPr lang="en-US" u="sng" dirty="0"/>
              <a:t>1.42 g C</a:t>
            </a:r>
            <a:r>
              <a:rPr lang="en-US" u="sng" baseline="-25000" dirty="0"/>
              <a:t>8</a:t>
            </a:r>
            <a:r>
              <a:rPr lang="en-US" u="sng" dirty="0"/>
              <a:t>H</a:t>
            </a:r>
            <a:r>
              <a:rPr lang="en-US" u="sng" baseline="-25000" dirty="0"/>
              <a:t>8</a:t>
            </a:r>
            <a:r>
              <a:rPr lang="en-US" u="sng" dirty="0"/>
              <a:t>O</a:t>
            </a:r>
            <a:r>
              <a:rPr lang="en-US" u="sng" baseline="-25000" dirty="0"/>
              <a:t>3</a:t>
            </a:r>
            <a:r>
              <a:rPr lang="en-US" dirty="0"/>
              <a:t> x 100 </a:t>
            </a:r>
          </a:p>
          <a:p>
            <a:pPr>
              <a:buFont typeface="Wingdings 3" pitchFamily="18" charset="2"/>
              <a:buNone/>
            </a:pPr>
            <a:r>
              <a:rPr lang="en-US" dirty="0"/>
              <a:t>   Theo.             1.93 g C</a:t>
            </a:r>
            <a:r>
              <a:rPr lang="en-US" baseline="-25000" dirty="0"/>
              <a:t>8</a:t>
            </a:r>
            <a:r>
              <a:rPr lang="en-US" dirty="0"/>
              <a:t>H</a:t>
            </a:r>
            <a:r>
              <a:rPr lang="en-US" baseline="-25000" dirty="0"/>
              <a:t>8</a:t>
            </a:r>
            <a:r>
              <a:rPr lang="en-US" dirty="0"/>
              <a:t>O</a:t>
            </a:r>
            <a:r>
              <a:rPr lang="en-US" baseline="-25000" dirty="0"/>
              <a:t>3</a:t>
            </a:r>
            <a:endParaRPr lang="en-US" dirty="0"/>
          </a:p>
          <a:p>
            <a:pPr marL="109537" indent="0">
              <a:buNone/>
            </a:pPr>
            <a:r>
              <a:rPr lang="en-US" dirty="0"/>
              <a:t>		= ______________________%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dirty="0"/>
              <a:t>Gold is extracted from gold bearing rock by adding sodium cyanide in the presence of oxygen and water, according to the reaction: </a:t>
            </a:r>
          </a:p>
          <a:p>
            <a:pPr algn="ctr">
              <a:buFont typeface="Wingdings 3" pitchFamily="18" charset="2"/>
              <a:buNone/>
            </a:pPr>
            <a:r>
              <a:rPr lang="en-US" dirty="0"/>
              <a:t>4Au</a:t>
            </a:r>
            <a:r>
              <a:rPr lang="en-US" baseline="-25000" dirty="0"/>
              <a:t>(s)</a:t>
            </a:r>
            <a:r>
              <a:rPr lang="en-US" dirty="0"/>
              <a:t>  +  8NaCN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+  O</a:t>
            </a:r>
            <a:r>
              <a:rPr lang="en-US" baseline="-25000" dirty="0"/>
              <a:t>2(g)</a:t>
            </a:r>
            <a:r>
              <a:rPr lang="en-US" dirty="0"/>
              <a:t>  + 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(l)</a:t>
            </a:r>
            <a:r>
              <a:rPr lang="en-US" dirty="0"/>
              <a:t> 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 4NaAu(CN)</a:t>
            </a:r>
            <a:r>
              <a:rPr lang="en-US" baseline="-25000" dirty="0"/>
              <a:t>2(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r>
              <a:rPr lang="en-US" dirty="0"/>
              <a:t>  +  NaOH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endParaRPr lang="en-US" dirty="0"/>
          </a:p>
          <a:p>
            <a:endParaRPr lang="en-US" dirty="0"/>
          </a:p>
          <a:p>
            <a:r>
              <a:rPr lang="en-US" dirty="0"/>
              <a:t>Determine the percent yield of </a:t>
            </a:r>
            <a:r>
              <a:rPr lang="en-US" dirty="0" err="1"/>
              <a:t>NaAu</a:t>
            </a:r>
            <a:r>
              <a:rPr lang="en-US" dirty="0"/>
              <a:t>(CN)</a:t>
            </a:r>
            <a:r>
              <a:rPr lang="en-US" baseline="-25000" dirty="0"/>
              <a:t>2</a:t>
            </a:r>
            <a:r>
              <a:rPr lang="en-US" dirty="0"/>
              <a:t> if 38.790g </a:t>
            </a:r>
            <a:r>
              <a:rPr lang="en-US" dirty="0" err="1"/>
              <a:t>NaAu</a:t>
            </a:r>
            <a:r>
              <a:rPr lang="en-US" dirty="0"/>
              <a:t>(CN)</a:t>
            </a:r>
            <a:r>
              <a:rPr lang="en-US" baseline="-25000" dirty="0"/>
              <a:t>2</a:t>
            </a:r>
            <a:r>
              <a:rPr lang="en-US" dirty="0"/>
              <a:t> is produced and the theoretical yield is 41.3g.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missed the explanation of #2 previously, you now know how to do Percent Yield.  Finish and turn in the lab by the end of the period.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– STOICHIO LAB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06" y="3581400"/>
            <a:ext cx="7557787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02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Work on the Limiting Reactant and Percent Yield handout – due tomorrow.</a:t>
            </a:r>
          </a:p>
          <a:p>
            <a:r>
              <a:rPr lang="en-US" sz="2800" dirty="0"/>
              <a:t>Off to the Races lab is also due tomorrow.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</a:t>
            </a:r>
          </a:p>
        </p:txBody>
      </p:sp>
    </p:spTree>
    <p:extLst>
      <p:ext uri="{BB962C8B-B14F-4D97-AF65-F5344CB8AC3E}">
        <p14:creationId xmlns:p14="http://schemas.microsoft.com/office/powerpoint/2010/main" val="1562832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6007</TotalTime>
  <Words>471</Words>
  <Application>Microsoft Office PowerPoint</Application>
  <PresentationFormat>On-screen Show (4:3)</PresentationFormat>
  <Paragraphs>112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Lucida Sans Unicode</vt:lpstr>
      <vt:lpstr>Times</vt:lpstr>
      <vt:lpstr>Times New Roman</vt:lpstr>
      <vt:lpstr>Verdana</vt:lpstr>
      <vt:lpstr>Wingdings</vt:lpstr>
      <vt:lpstr>Wingdings 2</vt:lpstr>
      <vt:lpstr>Wingdings 3</vt:lpstr>
      <vt:lpstr>Concourse</vt:lpstr>
      <vt:lpstr>DO NOW</vt:lpstr>
      <vt:lpstr>MOLE TEST</vt:lpstr>
      <vt:lpstr>OFF TO THE RACES RECAP</vt:lpstr>
      <vt:lpstr>OFF TO THE RACES</vt:lpstr>
      <vt:lpstr>OFF TO THE RACES</vt:lpstr>
      <vt:lpstr>MOLES OF CO2 PRODUCED</vt:lpstr>
      <vt:lpstr>OFF TO THE RACES</vt:lpstr>
      <vt:lpstr>QUESTIONS?</vt:lpstr>
      <vt:lpstr>PERCENT YIELD</vt:lpstr>
      <vt:lpstr>PERCENT YIELD</vt:lpstr>
      <vt:lpstr>EXAMPLE</vt:lpstr>
      <vt:lpstr>PRACTICE</vt:lpstr>
      <vt:lpstr>NOW – STOICHIO LAB</vt:lpstr>
      <vt:lpstr>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STOICHIOMETRY</dc:title>
  <dc:creator>Camp Director</dc:creator>
  <cp:lastModifiedBy>Nancy Brim</cp:lastModifiedBy>
  <cp:revision>95</cp:revision>
  <dcterms:created xsi:type="dcterms:W3CDTF">2011-01-10T23:46:23Z</dcterms:created>
  <dcterms:modified xsi:type="dcterms:W3CDTF">2017-01-31T02:19:01Z</dcterms:modified>
</cp:coreProperties>
</file>