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9" r:id="rId1"/>
  </p:sldMasterIdLst>
  <p:sldIdLst>
    <p:sldId id="282" r:id="rId2"/>
    <p:sldId id="283" r:id="rId3"/>
    <p:sldId id="284" r:id="rId4"/>
    <p:sldId id="257" r:id="rId5"/>
    <p:sldId id="256" r:id="rId6"/>
    <p:sldId id="265" r:id="rId7"/>
    <p:sldId id="258" r:id="rId8"/>
    <p:sldId id="261" r:id="rId9"/>
    <p:sldId id="262" r:id="rId10"/>
    <p:sldId id="263" r:id="rId11"/>
    <p:sldId id="267" r:id="rId12"/>
    <p:sldId id="266" r:id="rId13"/>
    <p:sldId id="269" r:id="rId14"/>
    <p:sldId id="268" r:id="rId15"/>
    <p:sldId id="275" r:id="rId16"/>
    <p:sldId id="276" r:id="rId17"/>
    <p:sldId id="277" r:id="rId18"/>
    <p:sldId id="279" r:id="rId19"/>
    <p:sldId id="270" r:id="rId20"/>
    <p:sldId id="271" r:id="rId21"/>
    <p:sldId id="280" r:id="rId22"/>
    <p:sldId id="272" r:id="rId23"/>
    <p:sldId id="273" r:id="rId24"/>
    <p:sldId id="274" r:id="rId25"/>
    <p:sldId id="28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94602" autoAdjust="0"/>
  </p:normalViewPr>
  <p:slideViewPr>
    <p:cSldViewPr snapToGrid="0" snapToObjects="1">
      <p:cViewPr varScale="1">
        <p:scale>
          <a:sx n="66" d="100"/>
          <a:sy n="66" d="100"/>
        </p:scale>
        <p:origin x="-1422" y="-96"/>
      </p:cViewPr>
      <p:guideLst>
        <p:guide orient="horz" pos="2160"/>
        <p:guide pos="2880"/>
      </p:guideLst>
    </p:cSldViewPr>
  </p:slideViewPr>
  <p:outlineViewPr>
    <p:cViewPr>
      <p:scale>
        <a:sx n="33" d="100"/>
        <a:sy n="33" d="100"/>
      </p:scale>
      <p:origin x="0" y="-445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8C80E02E-8F01-D84D-B5B8-FCDC967591D2}" type="datetimeFigureOut">
              <a:rPr lang="en-US" smtClean="0"/>
              <a:pPr/>
              <a:t>11/3/2016</a:t>
            </a:fld>
            <a:endParaRPr lang="en-US"/>
          </a:p>
        </p:txBody>
      </p:sp>
      <p:sp>
        <p:nvSpPr>
          <p:cNvPr id="5" name="Footer Placeholder 4"/>
          <p:cNvSpPr>
            <a:spLocks noGrp="1"/>
          </p:cNvSpPr>
          <p:nvPr>
            <p:ph type="ftr" sz="quarter" idx="11"/>
          </p:nvPr>
        </p:nvSpPr>
        <p:spPr>
          <a:xfrm>
            <a:off x="5638800" y="6122894"/>
            <a:ext cx="2895600" cy="257810"/>
          </a:xfr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16389D22-1A7C-A04C-AB14-504955499F3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C80E02E-8F01-D84D-B5B8-FCDC967591D2}" type="datetimeFigureOut">
              <a:rPr lang="en-US" smtClean="0"/>
              <a:pPr/>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8C80E02E-8F01-D84D-B5B8-FCDC967591D2}" type="datetimeFigureOut">
              <a:rPr lang="en-US" smtClean="0"/>
              <a:pPr/>
              <a:t>11/3/2016</a:t>
            </a:fld>
            <a:endParaRPr lang="en-US"/>
          </a:p>
        </p:txBody>
      </p:sp>
      <p:sp>
        <p:nvSpPr>
          <p:cNvPr id="5" name="Footer Placeholder 4"/>
          <p:cNvSpPr>
            <a:spLocks noGrp="1"/>
          </p:cNvSpPr>
          <p:nvPr>
            <p:ph type="ftr" sz="quarter" idx="11"/>
          </p:nvPr>
        </p:nvSpPr>
        <p:spPr>
          <a:xfrm>
            <a:off x="5638800" y="6124401"/>
            <a:ext cx="2895600" cy="257810"/>
          </a:xfrm>
        </p:spPr>
        <p:txBody>
          <a:bodyPr/>
          <a:lstStyle/>
          <a:p>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80E02E-8F01-D84D-B5B8-FCDC967591D2}" type="datetimeFigureOut">
              <a:rPr lang="en-US" smtClean="0"/>
              <a:pPr/>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8C80E02E-8F01-D84D-B5B8-FCDC967591D2}" type="datetimeFigureOut">
              <a:rPr lang="en-US" smtClean="0"/>
              <a:pPr/>
              <a:t>11/3/2016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8C80E02E-8F01-D84D-B5B8-FCDC967591D2}" type="datetimeFigureOut">
              <a:rPr lang="en-US" smtClean="0"/>
              <a:pPr/>
              <a:t>11/3/2016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C80E02E-8F01-D84D-B5B8-FCDC967591D2}" type="datetimeFigureOut">
              <a:rPr lang="en-US" smtClean="0"/>
              <a:pPr/>
              <a:t>11/3/2016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8C80E02E-8F01-D84D-B5B8-FCDC967591D2}" type="datetimeFigureOut">
              <a:rPr lang="en-US" smtClean="0"/>
              <a:pPr/>
              <a:t>11/3/2016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a:t>Click to edit Master text styles</a:t>
            </a:r>
          </a:p>
        </p:txBody>
      </p:sp>
      <p:sp>
        <p:nvSpPr>
          <p:cNvPr id="5" name="Date Placeholder 4"/>
          <p:cNvSpPr>
            <a:spLocks noGrp="1"/>
          </p:cNvSpPr>
          <p:nvPr>
            <p:ph type="dt" sz="half" idx="10"/>
          </p:nvPr>
        </p:nvSpPr>
        <p:spPr/>
        <p:txBody>
          <a:bodyPr/>
          <a:lstStyle/>
          <a:p>
            <a:fld id="{8C80E02E-8F01-D84D-B5B8-FCDC967591D2}" type="datetimeFigureOut">
              <a:rPr lang="en-US" smtClean="0"/>
              <a:pPr/>
              <a:t>11/3/2016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80E02E-8F01-D84D-B5B8-FCDC967591D2}" type="datetimeFigureOut">
              <a:rPr lang="en-US" smtClean="0"/>
              <a:pPr/>
              <a:t>11/3/2016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389D22-1A7C-A04C-AB14-504955499F30}" type="slidenum">
              <a:rPr lang="en-US" smtClean="0"/>
              <a:pPr/>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a:t>Click to edit Master text styles</a:t>
            </a:r>
          </a:p>
        </p:txBody>
      </p:sp>
      <p:sp>
        <p:nvSpPr>
          <p:cNvPr id="5" name="Date Placeholder 4"/>
          <p:cNvSpPr>
            <a:spLocks noGrp="1"/>
          </p:cNvSpPr>
          <p:nvPr>
            <p:ph type="dt" sz="half" idx="10"/>
          </p:nvPr>
        </p:nvSpPr>
        <p:spPr/>
        <p:txBody>
          <a:bodyPr/>
          <a:lstStyle/>
          <a:p>
            <a:fld id="{8C80E02E-8F01-D84D-B5B8-FCDC967591D2}" type="datetimeFigureOut">
              <a:rPr lang="en-US" smtClean="0"/>
              <a:pPr/>
              <a:t>11/3/2016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a:t>Click to edit Master text styles</a:t>
            </a:r>
          </a:p>
        </p:txBody>
      </p:sp>
      <p:sp>
        <p:nvSpPr>
          <p:cNvPr id="5" name="Date Placeholder 4"/>
          <p:cNvSpPr>
            <a:spLocks noGrp="1"/>
          </p:cNvSpPr>
          <p:nvPr>
            <p:ph type="dt" sz="half" idx="10"/>
          </p:nvPr>
        </p:nvSpPr>
        <p:spPr/>
        <p:txBody>
          <a:bodyPr/>
          <a:lstStyle/>
          <a:p>
            <a:fld id="{8C80E02E-8F01-D84D-B5B8-FCDC967591D2}" type="datetimeFigureOut">
              <a:rPr lang="en-US" smtClean="0"/>
              <a:pPr/>
              <a:t>11/3/2016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C80E02E-8F01-D84D-B5B8-FCDC967591D2}" type="datetimeFigureOut">
              <a:rPr lang="en-US" smtClean="0"/>
              <a:pPr/>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C80E02E-8F01-D84D-B5B8-FCDC967591D2}" type="datetimeFigureOut">
              <a:rPr lang="en-US" smtClean="0"/>
              <a:pPr/>
              <a:t>11/3/2016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389D22-1A7C-A04C-AB14-504955499F3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8C80E02E-8F01-D84D-B5B8-FCDC967591D2}" type="datetimeFigureOut">
              <a:rPr lang="en-US" smtClean="0"/>
              <a:pPr/>
              <a:t>11/3/2016</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16389D22-1A7C-A04C-AB14-504955499F3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 NOW</a:t>
            </a:r>
          </a:p>
        </p:txBody>
      </p:sp>
      <p:sp>
        <p:nvSpPr>
          <p:cNvPr id="3" name="Content Placeholder 2"/>
          <p:cNvSpPr>
            <a:spLocks noGrp="1"/>
          </p:cNvSpPr>
          <p:nvPr>
            <p:ph idx="1"/>
          </p:nvPr>
        </p:nvSpPr>
        <p:spPr/>
        <p:txBody>
          <a:bodyPr/>
          <a:lstStyle/>
          <a:p>
            <a:r>
              <a:rPr lang="en-US" dirty="0"/>
              <a:t>Pick up notes and Review #25.</a:t>
            </a:r>
          </a:p>
          <a:p>
            <a:r>
              <a:rPr lang="en-US" dirty="0"/>
              <a:t>Get out Soil Texture Lab directions.</a:t>
            </a:r>
          </a:p>
        </p:txBody>
      </p:sp>
    </p:spTree>
    <p:extLst>
      <p:ext uri="{BB962C8B-B14F-4D97-AF65-F5344CB8AC3E}">
        <p14:creationId xmlns:p14="http://schemas.microsoft.com/office/powerpoint/2010/main" val="2814601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pic>
        <p:nvPicPr>
          <p:cNvPr id="4" name="Picture 3" descr="Soil graph.jpg"/>
          <p:cNvPicPr/>
          <p:nvPr/>
        </p:nvPicPr>
        <p:blipFill>
          <a:blip r:embed="rId2" cstate="print"/>
          <a:srcRect l="24305" t="22041" r="44028" b="51140"/>
          <a:stretch>
            <a:fillRect/>
          </a:stretch>
        </p:blipFill>
        <p:spPr>
          <a:xfrm>
            <a:off x="5705475" y="2013491"/>
            <a:ext cx="3228975" cy="3562539"/>
          </a:xfrm>
          <a:prstGeom prst="rect">
            <a:avLst/>
          </a:prstGeom>
        </p:spPr>
      </p:pic>
      <p:pic>
        <p:nvPicPr>
          <p:cNvPr id="5" name="Picture 4"/>
          <p:cNvPicPr>
            <a:picLocks noChangeAspect="1"/>
          </p:cNvPicPr>
          <p:nvPr/>
        </p:nvPicPr>
        <p:blipFill>
          <a:blip r:embed="rId3"/>
          <a:stretch>
            <a:fillRect/>
          </a:stretch>
        </p:blipFill>
        <p:spPr>
          <a:xfrm>
            <a:off x="523637" y="2318291"/>
            <a:ext cx="5462825" cy="2119313"/>
          </a:xfrm>
          <a:prstGeom prst="rect">
            <a:avLst/>
          </a:prstGeom>
        </p:spPr>
      </p:pic>
    </p:spTree>
    <p:extLst>
      <p:ext uri="{BB962C8B-B14F-4D97-AF65-F5344CB8AC3E}">
        <p14:creationId xmlns:p14="http://schemas.microsoft.com/office/powerpoint/2010/main" val="2838612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pic>
        <p:nvPicPr>
          <p:cNvPr id="3" name="Picture 2"/>
          <p:cNvPicPr>
            <a:picLocks noChangeAspect="1"/>
          </p:cNvPicPr>
          <p:nvPr/>
        </p:nvPicPr>
        <p:blipFill>
          <a:blip r:embed="rId2"/>
          <a:stretch>
            <a:fillRect/>
          </a:stretch>
        </p:blipFill>
        <p:spPr>
          <a:xfrm>
            <a:off x="1580181" y="1419225"/>
            <a:ext cx="6430344" cy="1781175"/>
          </a:xfrm>
          <a:prstGeom prst="rect">
            <a:avLst/>
          </a:prstGeom>
        </p:spPr>
      </p:pic>
      <p:pic>
        <p:nvPicPr>
          <p:cNvPr id="6" name="Picture 5"/>
          <p:cNvPicPr>
            <a:picLocks noChangeAspect="1"/>
          </p:cNvPicPr>
          <p:nvPr/>
        </p:nvPicPr>
        <p:blipFill>
          <a:blip r:embed="rId3"/>
          <a:stretch>
            <a:fillRect/>
          </a:stretch>
        </p:blipFill>
        <p:spPr>
          <a:xfrm>
            <a:off x="414337" y="3076575"/>
            <a:ext cx="4581525" cy="1819275"/>
          </a:xfrm>
          <a:prstGeom prst="rect">
            <a:avLst/>
          </a:prstGeom>
        </p:spPr>
      </p:pic>
      <p:pic>
        <p:nvPicPr>
          <p:cNvPr id="7" name="Picture 6"/>
          <p:cNvPicPr>
            <a:picLocks noChangeAspect="1"/>
          </p:cNvPicPr>
          <p:nvPr/>
        </p:nvPicPr>
        <p:blipFill>
          <a:blip r:embed="rId4"/>
          <a:stretch>
            <a:fillRect/>
          </a:stretch>
        </p:blipFill>
        <p:spPr>
          <a:xfrm>
            <a:off x="5329237" y="3479483"/>
            <a:ext cx="3438525" cy="2333625"/>
          </a:xfrm>
          <a:prstGeom prst="rect">
            <a:avLst/>
          </a:prstGeom>
        </p:spPr>
      </p:pic>
      <p:pic>
        <p:nvPicPr>
          <p:cNvPr id="8" name="Picture 7"/>
          <p:cNvPicPr>
            <a:picLocks noChangeAspect="1"/>
          </p:cNvPicPr>
          <p:nvPr/>
        </p:nvPicPr>
        <p:blipFill>
          <a:blip r:embed="rId5"/>
          <a:stretch>
            <a:fillRect/>
          </a:stretch>
        </p:blipFill>
        <p:spPr>
          <a:xfrm>
            <a:off x="414337" y="4879658"/>
            <a:ext cx="4914900" cy="1866900"/>
          </a:xfrm>
          <a:prstGeom prst="rect">
            <a:avLst/>
          </a:prstGeom>
        </p:spPr>
      </p:pic>
    </p:spTree>
    <p:extLst>
      <p:ext uri="{BB962C8B-B14F-4D97-AF65-F5344CB8AC3E}">
        <p14:creationId xmlns:p14="http://schemas.microsoft.com/office/powerpoint/2010/main" val="375750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idx="1"/>
          </p:nvPr>
        </p:nvSpPr>
        <p:spPr>
          <a:xfrm>
            <a:off x="728476" y="1967345"/>
            <a:ext cx="3748086" cy="4098176"/>
          </a:xfrm>
        </p:spPr>
        <p:txBody>
          <a:bodyPr>
            <a:normAutofit/>
          </a:bodyPr>
          <a:lstStyle/>
          <a:p>
            <a:pPr>
              <a:spcBef>
                <a:spcPts val="0"/>
              </a:spcBef>
              <a:buNone/>
            </a:pPr>
            <a:r>
              <a:rPr lang="en-US" sz="3000" b="1" dirty="0"/>
              <a:t>Water Cycle:</a:t>
            </a:r>
          </a:p>
          <a:p>
            <a:pPr lvl="1">
              <a:spcBef>
                <a:spcPts val="0"/>
              </a:spcBef>
              <a:buNone/>
            </a:pPr>
            <a:r>
              <a:rPr lang="en-US" sz="2800" i="1" dirty="0"/>
              <a:t>What is groundwater?</a:t>
            </a:r>
          </a:p>
          <a:p>
            <a:pPr lvl="1">
              <a:spcBef>
                <a:spcPts val="0"/>
              </a:spcBef>
              <a:buNone/>
            </a:pPr>
            <a:endParaRPr lang="en-US" sz="2800" i="1" dirty="0"/>
          </a:p>
          <a:p>
            <a:pPr lvl="1">
              <a:spcBef>
                <a:spcPts val="0"/>
              </a:spcBef>
              <a:buNone/>
            </a:pPr>
            <a:endParaRPr lang="en-US" sz="2800" i="1" dirty="0"/>
          </a:p>
          <a:p>
            <a:pPr lvl="1">
              <a:spcBef>
                <a:spcPts val="0"/>
              </a:spcBef>
              <a:buNone/>
            </a:pPr>
            <a:r>
              <a:rPr lang="en-US" sz="2800" i="1" dirty="0"/>
              <a:t>How is it transported below Earth’s surface?</a:t>
            </a:r>
          </a:p>
        </p:txBody>
      </p:sp>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76562" y="1967345"/>
            <a:ext cx="4191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068994" y="2962275"/>
            <a:ext cx="3067050" cy="707886"/>
          </a:xfrm>
          <a:prstGeom prst="rect">
            <a:avLst/>
          </a:prstGeom>
          <a:noFill/>
        </p:spPr>
        <p:txBody>
          <a:bodyPr wrap="square" rtlCol="0">
            <a:spAutoFit/>
          </a:bodyPr>
          <a:lstStyle/>
          <a:p>
            <a:pPr algn="ctr"/>
            <a:r>
              <a:rPr lang="en-US" sz="2000" dirty="0">
                <a:solidFill>
                  <a:srgbClr val="FF0000"/>
                </a:solidFill>
              </a:rPr>
              <a:t>Water under the surface of the ground.</a:t>
            </a:r>
          </a:p>
        </p:txBody>
      </p:sp>
      <p:sp>
        <p:nvSpPr>
          <p:cNvPr id="6" name="TextBox 5"/>
          <p:cNvSpPr txBox="1"/>
          <p:nvPr/>
        </p:nvSpPr>
        <p:spPr>
          <a:xfrm>
            <a:off x="1068994" y="5146671"/>
            <a:ext cx="3124200" cy="707886"/>
          </a:xfrm>
          <a:prstGeom prst="rect">
            <a:avLst/>
          </a:prstGeom>
          <a:noFill/>
        </p:spPr>
        <p:txBody>
          <a:bodyPr wrap="square" rtlCol="0">
            <a:spAutoFit/>
          </a:bodyPr>
          <a:lstStyle/>
          <a:p>
            <a:pPr algn="ctr"/>
            <a:r>
              <a:rPr lang="en-US" sz="2000" dirty="0">
                <a:solidFill>
                  <a:srgbClr val="FF0000"/>
                </a:solidFill>
              </a:rPr>
              <a:t>Through cracks and spaces between rock particles.</a:t>
            </a:r>
            <a:endParaRPr lang="en-US" dirty="0"/>
          </a:p>
        </p:txBody>
      </p:sp>
    </p:spTree>
    <p:extLst>
      <p:ext uri="{BB962C8B-B14F-4D97-AF65-F5344CB8AC3E}">
        <p14:creationId xmlns:p14="http://schemas.microsoft.com/office/powerpoint/2010/main" val="376795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3950"/>
            <a:ext cx="7342188" cy="1323828"/>
          </a:xfrm>
        </p:spPr>
        <p:txBody>
          <a:bodyPr/>
          <a:lstStyle/>
          <a:p>
            <a:r>
              <a:rPr lang="en-US" b="1" dirty="0"/>
              <a:t>POROSITY AND PERMEABILITY</a:t>
            </a:r>
          </a:p>
        </p:txBody>
      </p:sp>
      <p:sp>
        <p:nvSpPr>
          <p:cNvPr id="3" name="Subtitle 2"/>
          <p:cNvSpPr>
            <a:spLocks noGrp="1"/>
          </p:cNvSpPr>
          <p:nvPr>
            <p:ph type="subTitle" idx="1"/>
          </p:nvPr>
        </p:nvSpPr>
        <p:spPr>
          <a:xfrm>
            <a:off x="914400" y="3428999"/>
            <a:ext cx="3577254" cy="2565457"/>
          </a:xfrm>
        </p:spPr>
        <p:txBody>
          <a:bodyPr>
            <a:normAutofit/>
          </a:bodyPr>
          <a:lstStyle/>
          <a:p>
            <a:r>
              <a:rPr lang="en-US" sz="2800" dirty="0"/>
              <a:t>How water infiltrates and percolates through the ground</a:t>
            </a:r>
          </a:p>
        </p:txBody>
      </p:sp>
      <p:pic>
        <p:nvPicPr>
          <p:cNvPr id="5" name="Picture 4"/>
          <p:cNvPicPr>
            <a:picLocks noChangeAspect="1"/>
          </p:cNvPicPr>
          <p:nvPr/>
        </p:nvPicPr>
        <p:blipFill>
          <a:blip r:embed="rId2"/>
          <a:stretch>
            <a:fillRect/>
          </a:stretch>
        </p:blipFill>
        <p:spPr>
          <a:xfrm>
            <a:off x="4687888" y="3429000"/>
            <a:ext cx="3568700" cy="2286000"/>
          </a:xfrm>
          <a:prstGeom prst="rect">
            <a:avLst/>
          </a:prstGeom>
        </p:spPr>
      </p:pic>
    </p:spTree>
    <p:extLst>
      <p:ext uri="{BB962C8B-B14F-4D97-AF65-F5344CB8AC3E}">
        <p14:creationId xmlns:p14="http://schemas.microsoft.com/office/powerpoint/2010/main" val="2261906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a:t>WATER FLOW IN GROUNDWATER</a:t>
            </a:r>
          </a:p>
        </p:txBody>
      </p:sp>
      <p:sp>
        <p:nvSpPr>
          <p:cNvPr id="3" name="Content Placeholder 2"/>
          <p:cNvSpPr>
            <a:spLocks noGrp="1"/>
          </p:cNvSpPr>
          <p:nvPr>
            <p:ph idx="1"/>
          </p:nvPr>
        </p:nvSpPr>
        <p:spPr>
          <a:xfrm>
            <a:off x="446258" y="1922042"/>
            <a:ext cx="4565564" cy="4358916"/>
          </a:xfrm>
        </p:spPr>
        <p:txBody>
          <a:bodyPr>
            <a:normAutofit/>
          </a:bodyPr>
          <a:lstStyle/>
          <a:p>
            <a:r>
              <a:rPr lang="en-US" b="1" dirty="0">
                <a:solidFill>
                  <a:srgbClr val="FF0000"/>
                </a:solidFill>
              </a:rPr>
              <a:t>Infiltration</a:t>
            </a:r>
            <a:r>
              <a:rPr lang="en-US" dirty="0">
                <a:solidFill>
                  <a:schemeClr val="tx1"/>
                </a:solidFill>
              </a:rPr>
              <a:t> – when the water enters the soil surface after falling from the atmosphere. </a:t>
            </a:r>
          </a:p>
          <a:p>
            <a:r>
              <a:rPr lang="en-US" b="1" dirty="0">
                <a:solidFill>
                  <a:srgbClr val="FF0000"/>
                </a:solidFill>
              </a:rPr>
              <a:t>Percolation</a:t>
            </a:r>
            <a:r>
              <a:rPr lang="en-US" b="1" dirty="0">
                <a:solidFill>
                  <a:schemeClr val="tx1"/>
                </a:solidFill>
              </a:rPr>
              <a:t> </a:t>
            </a:r>
            <a:r>
              <a:rPr lang="en-US" dirty="0">
                <a:solidFill>
                  <a:schemeClr val="tx1"/>
                </a:solidFill>
              </a:rPr>
              <a:t>– the downward movement of water from the land surface into soil or porous rock. </a:t>
            </a:r>
          </a:p>
          <a:p>
            <a:pPr marL="0" indent="0">
              <a:buNone/>
            </a:pPr>
            <a:r>
              <a:rPr lang="en-US" b="1" i="1" dirty="0">
                <a:solidFill>
                  <a:schemeClr val="tx1"/>
                </a:solidFill>
              </a:rPr>
              <a:t>What factors could affect the rate at which water infiltrates or percolates through the ground?</a:t>
            </a:r>
          </a:p>
          <a:p>
            <a:endParaRPr lang="en-US" dirty="0"/>
          </a:p>
        </p:txBody>
      </p:sp>
      <p:pic>
        <p:nvPicPr>
          <p:cNvPr id="6" name="Picture 5"/>
          <p:cNvPicPr>
            <a:picLocks noChangeAspect="1"/>
          </p:cNvPicPr>
          <p:nvPr/>
        </p:nvPicPr>
        <p:blipFill>
          <a:blip r:embed="rId2"/>
          <a:stretch>
            <a:fillRect/>
          </a:stretch>
        </p:blipFill>
        <p:spPr>
          <a:xfrm>
            <a:off x="5011822" y="2612061"/>
            <a:ext cx="3567848" cy="2337556"/>
          </a:xfrm>
          <a:prstGeom prst="rect">
            <a:avLst/>
          </a:prstGeom>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arn(inVertical)">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POROSITY</a:t>
            </a:r>
          </a:p>
        </p:txBody>
      </p:sp>
      <p:sp>
        <p:nvSpPr>
          <p:cNvPr id="3" name="Content Placeholder 2"/>
          <p:cNvSpPr>
            <a:spLocks noGrp="1"/>
          </p:cNvSpPr>
          <p:nvPr>
            <p:ph idx="1"/>
          </p:nvPr>
        </p:nvSpPr>
        <p:spPr>
          <a:xfrm>
            <a:off x="471055" y="3990109"/>
            <a:ext cx="8186995" cy="2469035"/>
          </a:xfrm>
        </p:spPr>
        <p:txBody>
          <a:bodyPr>
            <a:normAutofit/>
          </a:bodyPr>
          <a:lstStyle/>
          <a:p>
            <a:pPr>
              <a:lnSpc>
                <a:spcPct val="110000"/>
              </a:lnSpc>
              <a:spcBef>
                <a:spcPts val="0"/>
              </a:spcBef>
            </a:pPr>
            <a:r>
              <a:rPr lang="en-US" b="1" dirty="0"/>
              <a:t>The percent of rock or sediment that consists of open space is </a:t>
            </a:r>
            <a:r>
              <a:rPr lang="en-US" b="1" dirty="0">
                <a:solidFill>
                  <a:srgbClr val="FF0000"/>
                </a:solidFill>
              </a:rPr>
              <a:t>porosity</a:t>
            </a:r>
            <a:r>
              <a:rPr lang="en-US" b="1" dirty="0"/>
              <a:t>.</a:t>
            </a:r>
          </a:p>
          <a:p>
            <a:pPr>
              <a:lnSpc>
                <a:spcPct val="110000"/>
              </a:lnSpc>
              <a:spcBef>
                <a:spcPts val="0"/>
              </a:spcBef>
            </a:pPr>
            <a:r>
              <a:rPr lang="en-US" dirty="0"/>
              <a:t>Groundwater moves through the </a:t>
            </a:r>
            <a:r>
              <a:rPr lang="en-US" b="1" dirty="0">
                <a:solidFill>
                  <a:srgbClr val="FF0000"/>
                </a:solidFill>
              </a:rPr>
              <a:t>spaces</a:t>
            </a:r>
            <a:r>
              <a:rPr lang="en-US" dirty="0"/>
              <a:t> between soil particles. </a:t>
            </a:r>
          </a:p>
          <a:p>
            <a:pPr>
              <a:lnSpc>
                <a:spcPct val="110000"/>
              </a:lnSpc>
              <a:spcBef>
                <a:spcPts val="0"/>
              </a:spcBef>
            </a:pPr>
            <a:r>
              <a:rPr lang="en-US" dirty="0"/>
              <a:t>These spaces are called </a:t>
            </a:r>
            <a:r>
              <a:rPr lang="en-US" b="1" dirty="0">
                <a:solidFill>
                  <a:srgbClr val="FF0000"/>
                </a:solidFill>
              </a:rPr>
              <a:t>pores</a:t>
            </a:r>
            <a:r>
              <a:rPr lang="en-US" dirty="0"/>
              <a:t>. </a:t>
            </a:r>
          </a:p>
        </p:txBody>
      </p:sp>
      <p:pic>
        <p:nvPicPr>
          <p:cNvPr id="4" name="Picture 3"/>
          <p:cNvPicPr>
            <a:picLocks noChangeAspect="1"/>
          </p:cNvPicPr>
          <p:nvPr/>
        </p:nvPicPr>
        <p:blipFill>
          <a:blip r:embed="rId2"/>
          <a:stretch>
            <a:fillRect/>
          </a:stretch>
        </p:blipFill>
        <p:spPr>
          <a:xfrm>
            <a:off x="1923729" y="1704004"/>
            <a:ext cx="5280635" cy="2286105"/>
          </a:xfrm>
          <a:prstGeom prst="rect">
            <a:avLst/>
          </a:prstGeom>
        </p:spPr>
      </p:pic>
    </p:spTree>
    <p:extLst>
      <p:ext uri="{BB962C8B-B14F-4D97-AF65-F5344CB8AC3E}">
        <p14:creationId xmlns:p14="http://schemas.microsoft.com/office/powerpoint/2010/main" val="326722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PORE SPACE</a:t>
            </a:r>
          </a:p>
        </p:txBody>
      </p:sp>
      <p:sp>
        <p:nvSpPr>
          <p:cNvPr id="3" name="Content Placeholder 2"/>
          <p:cNvSpPr>
            <a:spLocks noGrp="1"/>
          </p:cNvSpPr>
          <p:nvPr>
            <p:ph idx="1"/>
          </p:nvPr>
        </p:nvSpPr>
        <p:spPr>
          <a:xfrm>
            <a:off x="695325" y="1752600"/>
            <a:ext cx="4038599" cy="4312921"/>
          </a:xfrm>
        </p:spPr>
        <p:txBody>
          <a:bodyPr>
            <a:normAutofit/>
          </a:bodyPr>
          <a:lstStyle/>
          <a:p>
            <a:pPr>
              <a:lnSpc>
                <a:spcPct val="110000"/>
              </a:lnSpc>
              <a:spcBef>
                <a:spcPts val="0"/>
              </a:spcBef>
              <a:buNone/>
            </a:pPr>
            <a:r>
              <a:rPr lang="en-US" b="1" dirty="0"/>
              <a:t>Porosity:</a:t>
            </a:r>
          </a:p>
          <a:p>
            <a:pPr>
              <a:lnSpc>
                <a:spcPct val="110000"/>
              </a:lnSpc>
              <a:spcBef>
                <a:spcPts val="0"/>
              </a:spcBef>
            </a:pPr>
            <a:r>
              <a:rPr lang="en-US" dirty="0"/>
              <a:t>determines the </a:t>
            </a:r>
            <a:r>
              <a:rPr lang="en-US" b="1" dirty="0">
                <a:solidFill>
                  <a:srgbClr val="FF0000"/>
                </a:solidFill>
              </a:rPr>
              <a:t>total</a:t>
            </a:r>
            <a:r>
              <a:rPr lang="en-US" dirty="0"/>
              <a:t> </a:t>
            </a:r>
            <a:r>
              <a:rPr lang="en-US" b="1" dirty="0">
                <a:solidFill>
                  <a:srgbClr val="FF0000"/>
                </a:solidFill>
              </a:rPr>
              <a:t>amount</a:t>
            </a:r>
            <a:r>
              <a:rPr lang="en-US" dirty="0"/>
              <a:t> of water a material will hold.</a:t>
            </a:r>
          </a:p>
          <a:p>
            <a:pPr>
              <a:lnSpc>
                <a:spcPct val="110000"/>
              </a:lnSpc>
              <a:spcBef>
                <a:spcPts val="0"/>
              </a:spcBef>
            </a:pPr>
            <a:r>
              <a:rPr lang="en-US" dirty="0"/>
              <a:t>depends on the </a:t>
            </a:r>
            <a:r>
              <a:rPr lang="en-US" b="1" dirty="0">
                <a:solidFill>
                  <a:srgbClr val="FF0000"/>
                </a:solidFill>
              </a:rPr>
              <a:t>number</a:t>
            </a:r>
            <a:r>
              <a:rPr lang="en-US" dirty="0"/>
              <a:t> and </a:t>
            </a:r>
            <a:r>
              <a:rPr lang="en-US" b="1" dirty="0">
                <a:solidFill>
                  <a:srgbClr val="FF0000"/>
                </a:solidFill>
              </a:rPr>
              <a:t>size of pores </a:t>
            </a:r>
            <a:r>
              <a:rPr lang="en-US" dirty="0"/>
              <a:t>in soil. </a:t>
            </a:r>
          </a:p>
          <a:p>
            <a:pPr lvl="1">
              <a:lnSpc>
                <a:spcPct val="110000"/>
              </a:lnSpc>
              <a:spcBef>
                <a:spcPts val="0"/>
              </a:spcBef>
            </a:pPr>
            <a:r>
              <a:rPr lang="en-US" b="1" dirty="0">
                <a:solidFill>
                  <a:srgbClr val="FF0000"/>
                </a:solidFill>
              </a:rPr>
              <a:t>Sandy</a:t>
            </a:r>
            <a:r>
              <a:rPr lang="en-US" dirty="0"/>
              <a:t> soils drain well but do not retain water.</a:t>
            </a:r>
          </a:p>
          <a:p>
            <a:pPr lvl="1">
              <a:lnSpc>
                <a:spcPct val="110000"/>
              </a:lnSpc>
              <a:spcBef>
                <a:spcPts val="0"/>
              </a:spcBef>
            </a:pPr>
            <a:r>
              <a:rPr lang="en-US" b="1" dirty="0">
                <a:solidFill>
                  <a:srgbClr val="FF0000"/>
                </a:solidFill>
              </a:rPr>
              <a:t>Clay</a:t>
            </a:r>
            <a:r>
              <a:rPr lang="en-US" dirty="0"/>
              <a:t> soils hold water but do not drain easily.</a:t>
            </a:r>
          </a:p>
          <a:p>
            <a:endParaRPr lang="en-US" dirty="0"/>
          </a:p>
        </p:txBody>
      </p:sp>
      <p:pic>
        <p:nvPicPr>
          <p:cNvPr id="1026" name="Picture 2" descr="http://amiadini.com/NewsletterArchive/110128-NL143/envEnl-143_files/envEnl-143_clip_image004.jpg"/>
          <p:cNvPicPr>
            <a:picLocks noChangeAspect="1" noChangeArrowheads="1"/>
          </p:cNvPicPr>
          <p:nvPr/>
        </p:nvPicPr>
        <p:blipFill>
          <a:blip r:embed="rId2"/>
          <a:srcRect/>
          <a:stretch>
            <a:fillRect/>
          </a:stretch>
        </p:blipFill>
        <p:spPr bwMode="auto">
          <a:xfrm>
            <a:off x="5034426" y="1866727"/>
            <a:ext cx="3601574" cy="3993746"/>
          </a:xfrm>
          <a:prstGeom prst="rect">
            <a:avLst/>
          </a:prstGeom>
          <a:noFill/>
        </p:spPr>
      </p:pic>
    </p:spTree>
    <p:extLst>
      <p:ext uri="{BB962C8B-B14F-4D97-AF65-F5344CB8AC3E}">
        <p14:creationId xmlns:p14="http://schemas.microsoft.com/office/powerpoint/2010/main" val="241728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PERMEABILITY</a:t>
            </a:r>
          </a:p>
        </p:txBody>
      </p:sp>
      <p:sp>
        <p:nvSpPr>
          <p:cNvPr id="3" name="Content Placeholder 2"/>
          <p:cNvSpPr>
            <a:spLocks noGrp="1"/>
          </p:cNvSpPr>
          <p:nvPr>
            <p:ph idx="1"/>
          </p:nvPr>
        </p:nvSpPr>
        <p:spPr>
          <a:xfrm>
            <a:off x="776287" y="1706707"/>
            <a:ext cx="7977188" cy="4350327"/>
          </a:xfrm>
        </p:spPr>
        <p:txBody>
          <a:bodyPr>
            <a:normAutofit/>
          </a:bodyPr>
          <a:lstStyle/>
          <a:p>
            <a:pPr lvl="0">
              <a:spcBef>
                <a:spcPts val="0"/>
              </a:spcBef>
              <a:buNone/>
            </a:pPr>
            <a:r>
              <a:rPr lang="en-US" b="1" dirty="0"/>
              <a:t>The ease with which water passes through a porous material is </a:t>
            </a:r>
            <a:r>
              <a:rPr lang="en-US" b="1" dirty="0">
                <a:solidFill>
                  <a:srgbClr val="FF0000"/>
                </a:solidFill>
              </a:rPr>
              <a:t>permeability</a:t>
            </a:r>
            <a:r>
              <a:rPr lang="en-US" b="1" dirty="0"/>
              <a:t>.</a:t>
            </a:r>
          </a:p>
          <a:p>
            <a:pPr>
              <a:spcBef>
                <a:spcPts val="0"/>
              </a:spcBef>
              <a:buNone/>
            </a:pPr>
            <a:r>
              <a:rPr lang="en-US" dirty="0"/>
              <a:t>Factors affecting permeability include:</a:t>
            </a:r>
          </a:p>
          <a:p>
            <a:pPr>
              <a:spcBef>
                <a:spcPts val="0"/>
              </a:spcBef>
            </a:pPr>
            <a:r>
              <a:rPr lang="en-US" dirty="0"/>
              <a:t>how </a:t>
            </a:r>
            <a:r>
              <a:rPr lang="en-US" b="1" dirty="0">
                <a:solidFill>
                  <a:srgbClr val="FF0000"/>
                </a:solidFill>
              </a:rPr>
              <a:t>large the pores </a:t>
            </a:r>
            <a:r>
              <a:rPr lang="en-US" dirty="0"/>
              <a:t>in the substance are.</a:t>
            </a:r>
          </a:p>
          <a:p>
            <a:pPr>
              <a:spcBef>
                <a:spcPts val="0"/>
              </a:spcBef>
            </a:pPr>
            <a:r>
              <a:rPr lang="en-US" dirty="0"/>
              <a:t>how well the particles </a:t>
            </a:r>
            <a:r>
              <a:rPr lang="en-US" b="1" dirty="0">
                <a:solidFill>
                  <a:srgbClr val="FF0000"/>
                </a:solidFill>
              </a:rPr>
              <a:t>fit together</a:t>
            </a:r>
            <a:r>
              <a:rPr lang="en-US" dirty="0"/>
              <a:t>. </a:t>
            </a:r>
          </a:p>
          <a:p>
            <a:pPr>
              <a:spcBef>
                <a:spcPts val="0"/>
              </a:spcBef>
              <a:buNone/>
            </a:pPr>
            <a:r>
              <a:rPr lang="en-US" dirty="0"/>
              <a:t>The size and sorting of the particles composing the rock or sediment will affect its permeability.</a:t>
            </a:r>
          </a:p>
          <a:p>
            <a:pPr>
              <a:buNone/>
            </a:pPr>
            <a:endParaRPr lang="en-US" dirty="0"/>
          </a:p>
        </p:txBody>
      </p:sp>
      <p:pic>
        <p:nvPicPr>
          <p:cNvPr id="22530" name="Picture 2" descr="http://www.mpgpetroleum.com/images/pores2.gif"/>
          <p:cNvPicPr>
            <a:picLocks noChangeAspect="1" noChangeArrowheads="1"/>
          </p:cNvPicPr>
          <p:nvPr/>
        </p:nvPicPr>
        <p:blipFill>
          <a:blip r:embed="rId2"/>
          <a:srcRect/>
          <a:stretch>
            <a:fillRect/>
          </a:stretch>
        </p:blipFill>
        <p:spPr bwMode="auto">
          <a:xfrm>
            <a:off x="3028950" y="4469937"/>
            <a:ext cx="3302000" cy="222414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THINK ABOUT IT</a:t>
            </a:r>
          </a:p>
        </p:txBody>
      </p:sp>
      <p:sp>
        <p:nvSpPr>
          <p:cNvPr id="3" name="Content Placeholder 2"/>
          <p:cNvSpPr>
            <a:spLocks noGrp="1"/>
          </p:cNvSpPr>
          <p:nvPr>
            <p:ph idx="1"/>
          </p:nvPr>
        </p:nvSpPr>
        <p:spPr>
          <a:xfrm>
            <a:off x="700087" y="1684021"/>
            <a:ext cx="7345363" cy="2897504"/>
          </a:xfrm>
        </p:spPr>
        <p:txBody>
          <a:bodyPr/>
          <a:lstStyle/>
          <a:p>
            <a:r>
              <a:rPr lang="en-US" dirty="0"/>
              <a:t>Particle Size and Pore Space</a:t>
            </a:r>
          </a:p>
          <a:p>
            <a:endParaRPr lang="en-US"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819150" y="2190750"/>
            <a:ext cx="7905750" cy="2266950"/>
          </a:xfrm>
          <a:prstGeom prst="rect">
            <a:avLst/>
          </a:prstGeom>
        </p:spPr>
      </p:pic>
      <p:pic>
        <p:nvPicPr>
          <p:cNvPr id="5" name="Picture 4"/>
          <p:cNvPicPr>
            <a:picLocks noChangeAspect="1"/>
          </p:cNvPicPr>
          <p:nvPr/>
        </p:nvPicPr>
        <p:blipFill>
          <a:blip r:embed="rId3"/>
          <a:stretch>
            <a:fillRect/>
          </a:stretch>
        </p:blipFill>
        <p:spPr>
          <a:xfrm>
            <a:off x="638175" y="4786312"/>
            <a:ext cx="8086725" cy="1419225"/>
          </a:xfrm>
          <a:prstGeom prst="rect">
            <a:avLst/>
          </a:prstGeom>
        </p:spPr>
      </p:pic>
      <p:sp>
        <p:nvSpPr>
          <p:cNvPr id="6" name="Rectangle 5"/>
          <p:cNvSpPr/>
          <p:nvPr/>
        </p:nvSpPr>
        <p:spPr>
          <a:xfrm>
            <a:off x="638175" y="5133975"/>
            <a:ext cx="8086725" cy="304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38175" y="5462587"/>
            <a:ext cx="8086725" cy="304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38175" y="5791199"/>
            <a:ext cx="8086725" cy="304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516743" y="4477584"/>
            <a:ext cx="428171" cy="369332"/>
          </a:xfrm>
          <a:prstGeom prst="rect">
            <a:avLst/>
          </a:prstGeom>
          <a:noFill/>
        </p:spPr>
        <p:txBody>
          <a:bodyPr wrap="square" rtlCol="0">
            <a:spAutoFit/>
          </a:bodyPr>
          <a:lstStyle/>
          <a:p>
            <a:r>
              <a:rPr lang="en-US" b="1" dirty="0"/>
              <a:t>A</a:t>
            </a:r>
          </a:p>
        </p:txBody>
      </p:sp>
      <p:sp>
        <p:nvSpPr>
          <p:cNvPr id="11" name="TextBox 10"/>
          <p:cNvSpPr txBox="1"/>
          <p:nvPr/>
        </p:nvSpPr>
        <p:spPr>
          <a:xfrm>
            <a:off x="3402693" y="4437340"/>
            <a:ext cx="428171" cy="369332"/>
          </a:xfrm>
          <a:prstGeom prst="rect">
            <a:avLst/>
          </a:prstGeom>
          <a:noFill/>
        </p:spPr>
        <p:txBody>
          <a:bodyPr wrap="square" rtlCol="0">
            <a:spAutoFit/>
          </a:bodyPr>
          <a:lstStyle/>
          <a:p>
            <a:r>
              <a:rPr lang="en-US" b="1" dirty="0"/>
              <a:t>B</a:t>
            </a:r>
          </a:p>
        </p:txBody>
      </p:sp>
      <p:sp>
        <p:nvSpPr>
          <p:cNvPr id="12" name="TextBox 11"/>
          <p:cNvSpPr txBox="1"/>
          <p:nvPr/>
        </p:nvSpPr>
        <p:spPr>
          <a:xfrm>
            <a:off x="5635625" y="4458772"/>
            <a:ext cx="428171" cy="369332"/>
          </a:xfrm>
          <a:prstGeom prst="rect">
            <a:avLst/>
          </a:prstGeom>
          <a:noFill/>
        </p:spPr>
        <p:txBody>
          <a:bodyPr wrap="square" rtlCol="0">
            <a:spAutoFit/>
          </a:bodyPr>
          <a:lstStyle/>
          <a:p>
            <a:r>
              <a:rPr lang="en-US" b="1" dirty="0"/>
              <a:t>C</a:t>
            </a:r>
          </a:p>
        </p:txBody>
      </p:sp>
      <p:sp>
        <p:nvSpPr>
          <p:cNvPr id="13" name="TextBox 12"/>
          <p:cNvSpPr txBox="1"/>
          <p:nvPr/>
        </p:nvSpPr>
        <p:spPr>
          <a:xfrm>
            <a:off x="7736342" y="4440794"/>
            <a:ext cx="428171" cy="369332"/>
          </a:xfrm>
          <a:prstGeom prst="rect">
            <a:avLst/>
          </a:prstGeom>
          <a:noFill/>
        </p:spPr>
        <p:txBody>
          <a:bodyPr wrap="square" rtlCol="0">
            <a:spAutoFit/>
          </a:bodyPr>
          <a:lstStyle/>
          <a:p>
            <a:r>
              <a:rPr lang="en-US" b="1" dirty="0"/>
              <a:t>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IMPORTANCE AND APPLICATION</a:t>
            </a:r>
          </a:p>
        </p:txBody>
      </p:sp>
      <p:sp>
        <p:nvSpPr>
          <p:cNvPr id="3" name="Content Placeholder 2"/>
          <p:cNvSpPr>
            <a:spLocks noGrp="1"/>
          </p:cNvSpPr>
          <p:nvPr>
            <p:ph idx="1"/>
          </p:nvPr>
        </p:nvSpPr>
        <p:spPr>
          <a:xfrm>
            <a:off x="900112" y="2133601"/>
            <a:ext cx="4101379" cy="3931920"/>
          </a:xfrm>
        </p:spPr>
        <p:txBody>
          <a:bodyPr/>
          <a:lstStyle/>
          <a:p>
            <a:pPr>
              <a:buNone/>
            </a:pPr>
            <a:r>
              <a:rPr lang="en-US" dirty="0"/>
              <a:t>Porosity and Permeability are important because they:</a:t>
            </a:r>
          </a:p>
          <a:p>
            <a:r>
              <a:rPr lang="en-US" dirty="0"/>
              <a:t>Determine </a:t>
            </a:r>
            <a:r>
              <a:rPr lang="en-US" b="1" dirty="0">
                <a:solidFill>
                  <a:srgbClr val="FF0000"/>
                </a:solidFill>
              </a:rPr>
              <a:t>how</a:t>
            </a:r>
            <a:r>
              <a:rPr lang="en-US" dirty="0"/>
              <a:t> </a:t>
            </a:r>
            <a:r>
              <a:rPr lang="en-US" b="1" dirty="0">
                <a:solidFill>
                  <a:srgbClr val="FF0000"/>
                </a:solidFill>
              </a:rPr>
              <a:t>water flows</a:t>
            </a:r>
            <a:r>
              <a:rPr lang="en-US" dirty="0"/>
              <a:t> through material.</a:t>
            </a:r>
          </a:p>
          <a:p>
            <a:r>
              <a:rPr lang="en-US" dirty="0"/>
              <a:t>Tell </a:t>
            </a:r>
            <a:r>
              <a:rPr lang="en-US" b="1" dirty="0">
                <a:solidFill>
                  <a:srgbClr val="FF0000"/>
                </a:solidFill>
              </a:rPr>
              <a:t>how water is stored</a:t>
            </a:r>
            <a:r>
              <a:rPr lang="en-US" dirty="0"/>
              <a:t> in material.</a:t>
            </a:r>
          </a:p>
          <a:p>
            <a:pPr>
              <a:buNone/>
            </a:pPr>
            <a:r>
              <a:rPr lang="en-US" dirty="0"/>
              <a:t>Applies to rock and soil.</a:t>
            </a:r>
          </a:p>
        </p:txBody>
      </p:sp>
      <p:pic>
        <p:nvPicPr>
          <p:cNvPr id="1026" name="Picture 2" descr="http://ts3.mm.bing.net/th?id=H.4918524772290198&amp;w=229&amp;h=182&amp;c=7&amp;rs=1&amp;url=http%3a%2f%2fimnh.isu.edu%2fdigitalatlas%2fhydr%2fconcepts%2fgwater%2fgwtrvw.htm&amp;pid=1.7"/>
          <p:cNvPicPr>
            <a:picLocks noChangeAspect="1" noChangeArrowheads="1"/>
          </p:cNvPicPr>
          <p:nvPr/>
        </p:nvPicPr>
        <p:blipFill>
          <a:blip r:embed="rId2"/>
          <a:srcRect/>
          <a:stretch>
            <a:fillRect/>
          </a:stretch>
        </p:blipFill>
        <p:spPr bwMode="auto">
          <a:xfrm>
            <a:off x="5001491" y="2133601"/>
            <a:ext cx="3358669" cy="368071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idx="1"/>
          </p:nvPr>
        </p:nvSpPr>
        <p:spPr>
          <a:xfrm>
            <a:off x="661182" y="1939636"/>
            <a:ext cx="5296273" cy="4125885"/>
          </a:xfrm>
        </p:spPr>
        <p:txBody>
          <a:bodyPr>
            <a:normAutofit fontScale="92500" lnSpcReduction="20000"/>
          </a:bodyPr>
          <a:lstStyle/>
          <a:p>
            <a:pPr>
              <a:buNone/>
            </a:pPr>
            <a:r>
              <a:rPr lang="en-US" b="1" dirty="0"/>
              <a:t>What is the relationship between POROSITY and PARTICLE SIZE?</a:t>
            </a:r>
          </a:p>
          <a:p>
            <a:pPr marL="457200" indent="-457200">
              <a:buAutoNum type="alphaUcPeriod"/>
            </a:pPr>
            <a:r>
              <a:rPr lang="en-US" dirty="0"/>
              <a:t>As particle </a:t>
            </a:r>
            <a:r>
              <a:rPr lang="en-US"/>
              <a:t>size </a:t>
            </a:r>
            <a:r>
              <a:rPr lang="en-US" smtClean="0"/>
              <a:t>INCREASES, </a:t>
            </a:r>
            <a:r>
              <a:rPr lang="en-US" dirty="0"/>
              <a:t>porosity INCREASES.</a:t>
            </a:r>
          </a:p>
          <a:p>
            <a:pPr marL="457200" indent="-457200">
              <a:buAutoNum type="alphaUcPeriod"/>
            </a:pPr>
            <a:r>
              <a:rPr lang="en-US" dirty="0"/>
              <a:t>As particle size INCREASES, porosity DECREASES.</a:t>
            </a:r>
          </a:p>
          <a:p>
            <a:pPr marL="457200" indent="-457200">
              <a:buAutoNum type="alphaUcPeriod"/>
            </a:pPr>
            <a:r>
              <a:rPr lang="en-US" dirty="0"/>
              <a:t>As particle size DECREASES, porosity INCREASES.</a:t>
            </a:r>
          </a:p>
          <a:p>
            <a:pPr marL="457200" indent="-457200">
              <a:buAutoNum type="alphaUcPeriod"/>
            </a:pPr>
            <a:r>
              <a:rPr lang="en-US" dirty="0"/>
              <a:t>There is NO RELATIONSHIP.</a:t>
            </a:r>
          </a:p>
          <a:p>
            <a:pPr marL="457200" indent="-457200">
              <a:buNone/>
            </a:pPr>
            <a:r>
              <a:rPr lang="en-US" dirty="0"/>
              <a:t>Which has the greatest porosity?  Least?</a:t>
            </a:r>
          </a:p>
          <a:p>
            <a:pPr>
              <a:buNone/>
            </a:pPr>
            <a:endParaRPr lang="en-US" dirty="0"/>
          </a:p>
        </p:txBody>
      </p:sp>
      <p:pic>
        <p:nvPicPr>
          <p:cNvPr id="6" name="Picture 5"/>
          <p:cNvPicPr>
            <a:picLocks noChangeAspect="1"/>
          </p:cNvPicPr>
          <p:nvPr/>
        </p:nvPicPr>
        <p:blipFill>
          <a:blip r:embed="rId2"/>
          <a:stretch>
            <a:fillRect/>
          </a:stretch>
        </p:blipFill>
        <p:spPr>
          <a:xfrm>
            <a:off x="5875690" y="1939635"/>
            <a:ext cx="2665105" cy="4358483"/>
          </a:xfrm>
          <a:prstGeom prst="rect">
            <a:avLst/>
          </a:prstGeom>
        </p:spPr>
      </p:pic>
      <p:sp>
        <p:nvSpPr>
          <p:cNvPr id="4" name="Rectangle 3"/>
          <p:cNvSpPr/>
          <p:nvPr/>
        </p:nvSpPr>
        <p:spPr>
          <a:xfrm>
            <a:off x="661182" y="2581275"/>
            <a:ext cx="5072868" cy="819150"/>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TextBox 4"/>
          <p:cNvSpPr txBox="1"/>
          <p:nvPr/>
        </p:nvSpPr>
        <p:spPr>
          <a:xfrm>
            <a:off x="819150" y="5943600"/>
            <a:ext cx="752475" cy="461665"/>
          </a:xfrm>
          <a:prstGeom prst="rect">
            <a:avLst/>
          </a:prstGeom>
          <a:noFill/>
        </p:spPr>
        <p:txBody>
          <a:bodyPr wrap="square" rtlCol="0">
            <a:spAutoFit/>
          </a:bodyPr>
          <a:lstStyle/>
          <a:p>
            <a:r>
              <a:rPr lang="en-US" sz="2400" b="1" dirty="0">
                <a:solidFill>
                  <a:srgbClr val="FF0000"/>
                </a:solidFill>
              </a:rPr>
              <a:t>Top</a:t>
            </a:r>
          </a:p>
        </p:txBody>
      </p:sp>
      <p:sp>
        <p:nvSpPr>
          <p:cNvPr id="7" name="TextBox 6"/>
          <p:cNvSpPr txBox="1"/>
          <p:nvPr/>
        </p:nvSpPr>
        <p:spPr>
          <a:xfrm>
            <a:off x="4547746" y="5943599"/>
            <a:ext cx="1327944" cy="461665"/>
          </a:xfrm>
          <a:prstGeom prst="rect">
            <a:avLst/>
          </a:prstGeom>
          <a:noFill/>
        </p:spPr>
        <p:txBody>
          <a:bodyPr wrap="square" rtlCol="0">
            <a:spAutoFit/>
          </a:bodyPr>
          <a:lstStyle/>
          <a:p>
            <a:r>
              <a:rPr lang="en-US" sz="2400" b="1" dirty="0">
                <a:solidFill>
                  <a:srgbClr val="FF0000"/>
                </a:solidFill>
              </a:rPr>
              <a:t>Bottom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6000" b="1" dirty="0"/>
              <a:t>SOIL TEXTURE LAB</a:t>
            </a:r>
            <a:endParaRPr lang="en-US" sz="6000" dirty="0"/>
          </a:p>
        </p:txBody>
      </p:sp>
      <p:sp>
        <p:nvSpPr>
          <p:cNvPr id="6" name="Content Placeholder 5"/>
          <p:cNvSpPr>
            <a:spLocks noGrp="1"/>
          </p:cNvSpPr>
          <p:nvPr>
            <p:ph idx="1"/>
          </p:nvPr>
        </p:nvSpPr>
        <p:spPr>
          <a:xfrm>
            <a:off x="900112" y="1755058"/>
            <a:ext cx="7345363" cy="4793225"/>
          </a:xfrm>
        </p:spPr>
        <p:txBody>
          <a:bodyPr>
            <a:normAutofit fontScale="92500" lnSpcReduction="20000"/>
          </a:bodyPr>
          <a:lstStyle/>
          <a:p>
            <a:pPr marL="0" indent="0">
              <a:buNone/>
            </a:pPr>
            <a:r>
              <a:rPr lang="en-US" sz="3800" b="1" dirty="0"/>
              <a:t>DAY TWO </a:t>
            </a:r>
            <a:endParaRPr lang="en-US" sz="3800" dirty="0"/>
          </a:p>
          <a:p>
            <a:pPr marL="0" indent="0">
              <a:buNone/>
            </a:pPr>
            <a:r>
              <a:rPr lang="en-US" sz="2800" dirty="0"/>
              <a:t>	Each sample has different amounts of minerals (sand, silt, and clay) in it, but we did not know the amounts by simply looking at the soil. By putting water in with the soil, shaking the tube, and letting the soil settle, we can see the different types of textures in the soil. This occurs because of the heaviest particles (sand) settle first on the bottom of the jar. The next layer of soil is the silt because it has medium size particles. Silt is not as heavy as sand but is heavier than clay. The last layer to settle on the top is the clay. Clay particles are the lightest of all. </a:t>
            </a:r>
          </a:p>
          <a:p>
            <a:endParaRPr lang="en-US" dirty="0"/>
          </a:p>
        </p:txBody>
      </p:sp>
    </p:spTree>
    <p:extLst>
      <p:ext uri="{BB962C8B-B14F-4D97-AF65-F5344CB8AC3E}">
        <p14:creationId xmlns:p14="http://schemas.microsoft.com/office/powerpoint/2010/main" val="1578333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a:t>DAY 2: </a:t>
            </a:r>
            <a:br>
              <a:rPr lang="en-US" sz="6000" b="1" dirty="0"/>
            </a:br>
            <a:r>
              <a:rPr lang="en-US" sz="6000" b="1" dirty="0"/>
              <a:t>SOIL TEXTURE LAB</a:t>
            </a:r>
          </a:p>
        </p:txBody>
      </p:sp>
      <p:sp>
        <p:nvSpPr>
          <p:cNvPr id="3" name="Content Placeholder 2"/>
          <p:cNvSpPr>
            <a:spLocks noGrp="1"/>
          </p:cNvSpPr>
          <p:nvPr>
            <p:ph sz="half" idx="1"/>
          </p:nvPr>
        </p:nvSpPr>
        <p:spPr>
          <a:xfrm>
            <a:off x="720790" y="1917291"/>
            <a:ext cx="4647623" cy="4517378"/>
          </a:xfrm>
        </p:spPr>
        <p:txBody>
          <a:bodyPr>
            <a:normAutofit/>
          </a:bodyPr>
          <a:lstStyle/>
          <a:p>
            <a:pPr marL="344488" indent="-344488">
              <a:spcBef>
                <a:spcPts val="200"/>
              </a:spcBef>
              <a:buFont typeface="Wingdings" panose="05000000000000000000" pitchFamily="2" charset="2"/>
              <a:buChar char="§"/>
            </a:pPr>
            <a:r>
              <a:rPr lang="en-US" sz="3200" dirty="0">
                <a:effectLst/>
              </a:rPr>
              <a:t>Collect your test tubes and holder and carefully carry them back to your table so the particles will not be disturbed.</a:t>
            </a:r>
          </a:p>
          <a:p>
            <a:pPr marL="344488" indent="-344488">
              <a:spcBef>
                <a:spcPts val="200"/>
              </a:spcBef>
              <a:buFont typeface="Wingdings" panose="05000000000000000000" pitchFamily="2" charset="2"/>
              <a:buChar char="§"/>
            </a:pPr>
            <a:r>
              <a:rPr lang="en-US" sz="3200" b="1" dirty="0">
                <a:solidFill>
                  <a:srgbClr val="FF0000"/>
                </a:solidFill>
              </a:rPr>
              <a:t>We have placed your test tubes at your desk.</a:t>
            </a:r>
            <a:endParaRPr lang="en-US" sz="3200" b="1" dirty="0">
              <a:solidFill>
                <a:srgbClr val="FF0000"/>
              </a:solidFill>
              <a:effectLst/>
            </a:endParaRPr>
          </a:p>
          <a:p>
            <a:endParaRPr lang="en-US" dirty="0"/>
          </a:p>
        </p:txBody>
      </p:sp>
      <p:pic>
        <p:nvPicPr>
          <p:cNvPr id="5" name="Picture 4"/>
          <p:cNvPicPr>
            <a:picLocks noChangeAspect="1"/>
          </p:cNvPicPr>
          <p:nvPr/>
        </p:nvPicPr>
        <p:blipFill>
          <a:blip r:embed="rId2" cstate="print"/>
          <a:stretch>
            <a:fillRect/>
          </a:stretch>
        </p:blipFill>
        <p:spPr>
          <a:xfrm>
            <a:off x="5567093" y="2170721"/>
            <a:ext cx="3056467" cy="2985017"/>
          </a:xfrm>
          <a:prstGeom prst="rect">
            <a:avLst/>
          </a:prstGeom>
        </p:spPr>
      </p:pic>
    </p:spTree>
    <p:extLst>
      <p:ext uri="{BB962C8B-B14F-4D97-AF65-F5344CB8AC3E}">
        <p14:creationId xmlns:p14="http://schemas.microsoft.com/office/powerpoint/2010/main" val="1858507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a:t>DAY 2: </a:t>
            </a:r>
            <a:br>
              <a:rPr lang="en-US" sz="6000" b="1" dirty="0"/>
            </a:br>
            <a:r>
              <a:rPr lang="en-US" sz="6000" b="1" dirty="0"/>
              <a:t>SOIL TEXTURE LAB</a:t>
            </a:r>
          </a:p>
        </p:txBody>
      </p:sp>
      <p:sp>
        <p:nvSpPr>
          <p:cNvPr id="3" name="Content Placeholder 2"/>
          <p:cNvSpPr>
            <a:spLocks noGrp="1"/>
          </p:cNvSpPr>
          <p:nvPr>
            <p:ph sz="half" idx="1"/>
          </p:nvPr>
        </p:nvSpPr>
        <p:spPr>
          <a:xfrm>
            <a:off x="720790" y="1917291"/>
            <a:ext cx="4647623" cy="4517378"/>
          </a:xfrm>
        </p:spPr>
        <p:txBody>
          <a:bodyPr>
            <a:normAutofit/>
          </a:bodyPr>
          <a:lstStyle/>
          <a:p>
            <a:pPr marL="344488" indent="-344488">
              <a:spcBef>
                <a:spcPts val="200"/>
              </a:spcBef>
              <a:buFont typeface="Wingdings" panose="05000000000000000000" pitchFamily="2" charset="2"/>
              <a:buChar char="§"/>
            </a:pPr>
            <a:r>
              <a:rPr lang="en-US" sz="2800" dirty="0">
                <a:effectLst/>
              </a:rPr>
              <a:t>Measure the TOTAL height of the soil and sediment in each test tube and record below.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413" y="1740310"/>
            <a:ext cx="3384755" cy="4513006"/>
          </a:xfrm>
          <a:prstGeom prst="rect">
            <a:avLst/>
          </a:prstGeom>
        </p:spPr>
      </p:pic>
      <p:cxnSp>
        <p:nvCxnSpPr>
          <p:cNvPr id="6" name="Straight Arrow Connector 5"/>
          <p:cNvCxnSpPr/>
          <p:nvPr/>
        </p:nvCxnSpPr>
        <p:spPr>
          <a:xfrm>
            <a:off x="5368413" y="4364291"/>
            <a:ext cx="1489587" cy="0"/>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675238" y="3897566"/>
            <a:ext cx="2182762" cy="0"/>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267075" y="4359018"/>
            <a:ext cx="2101338" cy="646331"/>
          </a:xfrm>
          <a:prstGeom prst="rect">
            <a:avLst/>
          </a:prstGeom>
          <a:solidFill>
            <a:schemeClr val="bg1"/>
          </a:solidFill>
          <a:ln w="38100">
            <a:solidFill>
              <a:srgbClr val="FF0000"/>
            </a:solidFill>
          </a:ln>
        </p:spPr>
        <p:txBody>
          <a:bodyPr wrap="square" rtlCol="0">
            <a:spAutoFit/>
          </a:bodyPr>
          <a:lstStyle/>
          <a:p>
            <a:r>
              <a:rPr lang="en-US" dirty="0"/>
              <a:t>Top of the soil column.</a:t>
            </a:r>
          </a:p>
        </p:txBody>
      </p:sp>
      <p:sp>
        <p:nvSpPr>
          <p:cNvPr id="12" name="TextBox 11"/>
          <p:cNvSpPr txBox="1"/>
          <p:nvPr/>
        </p:nvSpPr>
        <p:spPr>
          <a:xfrm>
            <a:off x="2573900" y="3717960"/>
            <a:ext cx="2101338" cy="369332"/>
          </a:xfrm>
          <a:prstGeom prst="rect">
            <a:avLst/>
          </a:prstGeom>
          <a:solidFill>
            <a:schemeClr val="bg1"/>
          </a:solidFill>
          <a:ln w="38100">
            <a:solidFill>
              <a:srgbClr val="FF0000"/>
            </a:solidFill>
          </a:ln>
        </p:spPr>
        <p:txBody>
          <a:bodyPr wrap="square" rtlCol="0">
            <a:spAutoFit/>
          </a:bodyPr>
          <a:lstStyle/>
          <a:p>
            <a:r>
              <a:rPr lang="en-US" dirty="0"/>
              <a:t>Muddy water only</a:t>
            </a:r>
          </a:p>
        </p:txBody>
      </p:sp>
    </p:spTree>
    <p:extLst>
      <p:ext uri="{BB962C8B-B14F-4D97-AF65-F5344CB8AC3E}">
        <p14:creationId xmlns:p14="http://schemas.microsoft.com/office/powerpoint/2010/main" val="225971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a:t>DAY 2: </a:t>
            </a:r>
            <a:br>
              <a:rPr lang="en-US" sz="6000" b="1" dirty="0"/>
            </a:br>
            <a:r>
              <a:rPr lang="en-US" sz="6000" b="1" dirty="0"/>
              <a:t>SOIL TEXTURE LAB</a:t>
            </a:r>
          </a:p>
        </p:txBody>
      </p:sp>
      <p:sp>
        <p:nvSpPr>
          <p:cNvPr id="3" name="Content Placeholder 2"/>
          <p:cNvSpPr>
            <a:spLocks noGrp="1"/>
          </p:cNvSpPr>
          <p:nvPr>
            <p:ph sz="half" idx="1"/>
          </p:nvPr>
        </p:nvSpPr>
        <p:spPr>
          <a:xfrm>
            <a:off x="720790" y="1917291"/>
            <a:ext cx="4647623" cy="4517378"/>
          </a:xfrm>
        </p:spPr>
        <p:txBody>
          <a:bodyPr>
            <a:normAutofit/>
          </a:bodyPr>
          <a:lstStyle/>
          <a:p>
            <a:pPr marL="344488" indent="-344488">
              <a:spcBef>
                <a:spcPts val="200"/>
              </a:spcBef>
              <a:buFont typeface="Wingdings" panose="05000000000000000000" pitchFamily="2" charset="2"/>
              <a:buChar char="§"/>
            </a:pPr>
            <a:r>
              <a:rPr lang="en-US" sz="2800" dirty="0">
                <a:effectLst/>
              </a:rPr>
              <a:t>Measure the Sand on the Bottom.</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413" y="1917291"/>
            <a:ext cx="3250175" cy="4333567"/>
          </a:xfrm>
          <a:prstGeom prst="rect">
            <a:avLst/>
          </a:prstGeom>
        </p:spPr>
      </p:pic>
      <p:cxnSp>
        <p:nvCxnSpPr>
          <p:cNvPr id="6" name="Straight Arrow Connector 5"/>
          <p:cNvCxnSpPr/>
          <p:nvPr/>
        </p:nvCxnSpPr>
        <p:spPr>
          <a:xfrm>
            <a:off x="4365522" y="4143066"/>
            <a:ext cx="2182762" cy="0"/>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971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a:t>DAY 2: </a:t>
            </a:r>
            <a:br>
              <a:rPr lang="en-US" sz="6000" b="1" dirty="0"/>
            </a:br>
            <a:r>
              <a:rPr lang="en-US" sz="6000" b="1" dirty="0"/>
              <a:t>SOIL TEXTURE LAB</a:t>
            </a:r>
          </a:p>
        </p:txBody>
      </p:sp>
      <p:sp>
        <p:nvSpPr>
          <p:cNvPr id="3" name="Content Placeholder 2"/>
          <p:cNvSpPr>
            <a:spLocks noGrp="1"/>
          </p:cNvSpPr>
          <p:nvPr>
            <p:ph sz="half" idx="1"/>
          </p:nvPr>
        </p:nvSpPr>
        <p:spPr>
          <a:xfrm>
            <a:off x="720790" y="1917291"/>
            <a:ext cx="4647623" cy="4517378"/>
          </a:xfrm>
        </p:spPr>
        <p:txBody>
          <a:bodyPr>
            <a:normAutofit/>
          </a:bodyPr>
          <a:lstStyle/>
          <a:p>
            <a:pPr marL="344488" indent="-344488">
              <a:spcBef>
                <a:spcPts val="200"/>
              </a:spcBef>
              <a:buFont typeface="Wingdings" panose="05000000000000000000" pitchFamily="2" charset="2"/>
              <a:buChar char="§"/>
            </a:pPr>
            <a:r>
              <a:rPr lang="en-US" sz="2800" dirty="0">
                <a:effectLst/>
              </a:rPr>
              <a:t>Measure the Silt.</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413" y="1740310"/>
            <a:ext cx="3384755" cy="4513006"/>
          </a:xfrm>
          <a:prstGeom prst="rect">
            <a:avLst/>
          </a:prstGeom>
        </p:spPr>
      </p:pic>
      <p:cxnSp>
        <p:nvCxnSpPr>
          <p:cNvPr id="6" name="Straight Arrow Connector 5"/>
          <p:cNvCxnSpPr/>
          <p:nvPr/>
        </p:nvCxnSpPr>
        <p:spPr>
          <a:xfrm>
            <a:off x="4675238" y="4467531"/>
            <a:ext cx="2182762" cy="0"/>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971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a:t>DAY 2: </a:t>
            </a:r>
            <a:br>
              <a:rPr lang="en-US" sz="6000" b="1" dirty="0"/>
            </a:br>
            <a:r>
              <a:rPr lang="en-US" sz="6000" b="1" dirty="0"/>
              <a:t>SOIL TEXTURE LAB</a:t>
            </a:r>
          </a:p>
        </p:txBody>
      </p:sp>
      <p:sp>
        <p:nvSpPr>
          <p:cNvPr id="3" name="Content Placeholder 2"/>
          <p:cNvSpPr>
            <a:spLocks noGrp="1"/>
          </p:cNvSpPr>
          <p:nvPr>
            <p:ph sz="half" idx="1"/>
          </p:nvPr>
        </p:nvSpPr>
        <p:spPr>
          <a:xfrm>
            <a:off x="720790" y="1917291"/>
            <a:ext cx="4647623" cy="4517378"/>
          </a:xfrm>
        </p:spPr>
        <p:txBody>
          <a:bodyPr>
            <a:normAutofit/>
          </a:bodyPr>
          <a:lstStyle/>
          <a:p>
            <a:pPr marL="344488" indent="-344488">
              <a:spcBef>
                <a:spcPts val="200"/>
              </a:spcBef>
              <a:buFont typeface="Wingdings" panose="05000000000000000000" pitchFamily="2" charset="2"/>
              <a:buChar char="§"/>
            </a:pPr>
            <a:r>
              <a:rPr lang="en-US" sz="2800" dirty="0">
                <a:effectLst/>
              </a:rPr>
              <a:t>Measure the Clay on the top.</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413" y="1917291"/>
            <a:ext cx="3218836" cy="4291781"/>
          </a:xfrm>
          <a:prstGeom prst="rect">
            <a:avLst/>
          </a:prstGeom>
        </p:spPr>
      </p:pic>
      <p:cxnSp>
        <p:nvCxnSpPr>
          <p:cNvPr id="5" name="Straight Arrow Connector 4"/>
          <p:cNvCxnSpPr/>
          <p:nvPr/>
        </p:nvCxnSpPr>
        <p:spPr>
          <a:xfrm>
            <a:off x="4144296" y="3715362"/>
            <a:ext cx="2182762" cy="0"/>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6699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6000" b="1" dirty="0"/>
              <a:t>SOIL TEXTURE LAB</a:t>
            </a:r>
            <a:endParaRPr lang="en-US" sz="6000" dirty="0"/>
          </a:p>
        </p:txBody>
      </p:sp>
      <p:sp>
        <p:nvSpPr>
          <p:cNvPr id="6" name="Content Placeholder 5"/>
          <p:cNvSpPr>
            <a:spLocks noGrp="1"/>
          </p:cNvSpPr>
          <p:nvPr>
            <p:ph idx="1"/>
          </p:nvPr>
        </p:nvSpPr>
        <p:spPr>
          <a:xfrm>
            <a:off x="822960" y="1845734"/>
            <a:ext cx="7543800" cy="4359123"/>
          </a:xfrm>
        </p:spPr>
        <p:txBody>
          <a:bodyPr>
            <a:normAutofit/>
          </a:bodyPr>
          <a:lstStyle/>
          <a:p>
            <a:pPr marL="457200" indent="-457200">
              <a:buNone/>
            </a:pPr>
            <a:r>
              <a:rPr lang="en-US" sz="2800" dirty="0"/>
              <a:t>6.  Take your soil samples to one of your teachers and we will show you how to dispose of them.</a:t>
            </a:r>
          </a:p>
          <a:p>
            <a:endParaRPr lang="en-US" dirty="0"/>
          </a:p>
        </p:txBody>
      </p:sp>
    </p:spTree>
    <p:extLst>
      <p:ext uri="{BB962C8B-B14F-4D97-AF65-F5344CB8AC3E}">
        <p14:creationId xmlns:p14="http://schemas.microsoft.com/office/powerpoint/2010/main" val="7361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6000" b="1" dirty="0"/>
              <a:t>SOIL TEXTURE LAB</a:t>
            </a:r>
            <a:endParaRPr lang="en-US" sz="6000" dirty="0"/>
          </a:p>
        </p:txBody>
      </p:sp>
      <p:pic>
        <p:nvPicPr>
          <p:cNvPr id="2" name="Picture 1"/>
          <p:cNvPicPr>
            <a:picLocks noChangeAspect="1"/>
          </p:cNvPicPr>
          <p:nvPr/>
        </p:nvPicPr>
        <p:blipFill>
          <a:blip r:embed="rId2"/>
          <a:stretch>
            <a:fillRect/>
          </a:stretch>
        </p:blipFill>
        <p:spPr>
          <a:xfrm>
            <a:off x="254704" y="2003108"/>
            <a:ext cx="8417348" cy="4398254"/>
          </a:xfrm>
          <a:prstGeom prst="rect">
            <a:avLst/>
          </a:prstGeom>
        </p:spPr>
      </p:pic>
      <p:sp>
        <p:nvSpPr>
          <p:cNvPr id="3" name="TextBox 2"/>
          <p:cNvSpPr txBox="1"/>
          <p:nvPr/>
        </p:nvSpPr>
        <p:spPr>
          <a:xfrm>
            <a:off x="2949677" y="3023418"/>
            <a:ext cx="1401097" cy="584775"/>
          </a:xfrm>
          <a:prstGeom prst="rect">
            <a:avLst/>
          </a:prstGeom>
          <a:noFill/>
        </p:spPr>
        <p:txBody>
          <a:bodyPr wrap="square" rtlCol="0">
            <a:spAutoFit/>
          </a:bodyPr>
          <a:lstStyle/>
          <a:p>
            <a:r>
              <a:rPr lang="en-US" sz="3200" b="1" dirty="0">
                <a:solidFill>
                  <a:srgbClr val="FF0000"/>
                </a:solidFill>
              </a:rPr>
              <a:t>5.5cm</a:t>
            </a:r>
          </a:p>
        </p:txBody>
      </p:sp>
      <p:sp>
        <p:nvSpPr>
          <p:cNvPr id="6" name="TextBox 5"/>
          <p:cNvSpPr txBox="1"/>
          <p:nvPr/>
        </p:nvSpPr>
        <p:spPr>
          <a:xfrm>
            <a:off x="2949676" y="3909847"/>
            <a:ext cx="1401097" cy="584775"/>
          </a:xfrm>
          <a:prstGeom prst="rect">
            <a:avLst/>
          </a:prstGeom>
          <a:noFill/>
        </p:spPr>
        <p:txBody>
          <a:bodyPr wrap="square" rtlCol="0">
            <a:spAutoFit/>
          </a:bodyPr>
          <a:lstStyle/>
          <a:p>
            <a:r>
              <a:rPr lang="en-US" sz="3200" b="1" dirty="0">
                <a:solidFill>
                  <a:srgbClr val="FF0000"/>
                </a:solidFill>
              </a:rPr>
              <a:t>4.5cm</a:t>
            </a:r>
          </a:p>
        </p:txBody>
      </p:sp>
      <p:sp>
        <p:nvSpPr>
          <p:cNvPr id="7" name="TextBox 6"/>
          <p:cNvSpPr txBox="1"/>
          <p:nvPr/>
        </p:nvSpPr>
        <p:spPr>
          <a:xfrm>
            <a:off x="2949675" y="4680154"/>
            <a:ext cx="1401097" cy="584775"/>
          </a:xfrm>
          <a:prstGeom prst="rect">
            <a:avLst/>
          </a:prstGeom>
          <a:noFill/>
        </p:spPr>
        <p:txBody>
          <a:bodyPr wrap="square" rtlCol="0">
            <a:spAutoFit/>
          </a:bodyPr>
          <a:lstStyle/>
          <a:p>
            <a:r>
              <a:rPr lang="en-US" sz="3200" b="1" dirty="0">
                <a:solidFill>
                  <a:srgbClr val="FF0000"/>
                </a:solidFill>
              </a:rPr>
              <a:t>0.9cm</a:t>
            </a:r>
          </a:p>
        </p:txBody>
      </p:sp>
      <p:sp>
        <p:nvSpPr>
          <p:cNvPr id="8" name="TextBox 7"/>
          <p:cNvSpPr txBox="1"/>
          <p:nvPr/>
        </p:nvSpPr>
        <p:spPr>
          <a:xfrm>
            <a:off x="2949674" y="5491315"/>
            <a:ext cx="1401097" cy="584775"/>
          </a:xfrm>
          <a:prstGeom prst="rect">
            <a:avLst/>
          </a:prstGeom>
          <a:noFill/>
        </p:spPr>
        <p:txBody>
          <a:bodyPr wrap="square" rtlCol="0">
            <a:spAutoFit/>
          </a:bodyPr>
          <a:lstStyle/>
          <a:p>
            <a:r>
              <a:rPr lang="en-US" sz="3200" b="1" dirty="0">
                <a:solidFill>
                  <a:srgbClr val="FF0000"/>
                </a:solidFill>
              </a:rPr>
              <a:t>0.1cm</a:t>
            </a:r>
          </a:p>
        </p:txBody>
      </p:sp>
      <p:sp>
        <p:nvSpPr>
          <p:cNvPr id="9" name="TextBox 8"/>
          <p:cNvSpPr txBox="1"/>
          <p:nvPr/>
        </p:nvSpPr>
        <p:spPr>
          <a:xfrm>
            <a:off x="4886632" y="3023417"/>
            <a:ext cx="1401097" cy="584775"/>
          </a:xfrm>
          <a:prstGeom prst="rect">
            <a:avLst/>
          </a:prstGeom>
          <a:noFill/>
        </p:spPr>
        <p:txBody>
          <a:bodyPr wrap="square" rtlCol="0">
            <a:spAutoFit/>
          </a:bodyPr>
          <a:lstStyle/>
          <a:p>
            <a:r>
              <a:rPr lang="en-US" sz="3200" b="1" dirty="0">
                <a:solidFill>
                  <a:srgbClr val="FF0000"/>
                </a:solidFill>
              </a:rPr>
              <a:t>9.0cm</a:t>
            </a:r>
          </a:p>
        </p:txBody>
      </p:sp>
      <p:sp>
        <p:nvSpPr>
          <p:cNvPr id="10" name="TextBox 9"/>
          <p:cNvSpPr txBox="1"/>
          <p:nvPr/>
        </p:nvSpPr>
        <p:spPr>
          <a:xfrm>
            <a:off x="4886632" y="3894853"/>
            <a:ext cx="1401097" cy="584775"/>
          </a:xfrm>
          <a:prstGeom prst="rect">
            <a:avLst/>
          </a:prstGeom>
          <a:noFill/>
        </p:spPr>
        <p:txBody>
          <a:bodyPr wrap="square" rtlCol="0">
            <a:spAutoFit/>
          </a:bodyPr>
          <a:lstStyle/>
          <a:p>
            <a:r>
              <a:rPr lang="en-US" sz="3200" b="1" dirty="0">
                <a:solidFill>
                  <a:srgbClr val="FF0000"/>
                </a:solidFill>
              </a:rPr>
              <a:t>5.5cm</a:t>
            </a:r>
          </a:p>
        </p:txBody>
      </p:sp>
      <p:sp>
        <p:nvSpPr>
          <p:cNvPr id="11" name="TextBox 10"/>
          <p:cNvSpPr txBox="1"/>
          <p:nvPr/>
        </p:nvSpPr>
        <p:spPr>
          <a:xfrm>
            <a:off x="4886631" y="4694657"/>
            <a:ext cx="1401097" cy="584775"/>
          </a:xfrm>
          <a:prstGeom prst="rect">
            <a:avLst/>
          </a:prstGeom>
          <a:noFill/>
        </p:spPr>
        <p:txBody>
          <a:bodyPr wrap="square" rtlCol="0">
            <a:spAutoFit/>
          </a:bodyPr>
          <a:lstStyle/>
          <a:p>
            <a:r>
              <a:rPr lang="en-US" sz="3200" b="1" dirty="0">
                <a:solidFill>
                  <a:srgbClr val="FF0000"/>
                </a:solidFill>
              </a:rPr>
              <a:t>2.7cm</a:t>
            </a:r>
          </a:p>
        </p:txBody>
      </p:sp>
      <p:sp>
        <p:nvSpPr>
          <p:cNvPr id="12" name="TextBox 11"/>
          <p:cNvSpPr txBox="1"/>
          <p:nvPr/>
        </p:nvSpPr>
        <p:spPr>
          <a:xfrm>
            <a:off x="4886632" y="5491314"/>
            <a:ext cx="1401097" cy="584775"/>
          </a:xfrm>
          <a:prstGeom prst="rect">
            <a:avLst/>
          </a:prstGeom>
          <a:noFill/>
        </p:spPr>
        <p:txBody>
          <a:bodyPr wrap="square" rtlCol="0">
            <a:spAutoFit/>
          </a:bodyPr>
          <a:lstStyle/>
          <a:p>
            <a:r>
              <a:rPr lang="en-US" sz="3200" b="1" dirty="0">
                <a:solidFill>
                  <a:srgbClr val="FF0000"/>
                </a:solidFill>
              </a:rPr>
              <a:t>0.8cm</a:t>
            </a:r>
          </a:p>
        </p:txBody>
      </p:sp>
      <p:sp>
        <p:nvSpPr>
          <p:cNvPr id="13" name="TextBox 12"/>
          <p:cNvSpPr txBox="1"/>
          <p:nvPr/>
        </p:nvSpPr>
        <p:spPr>
          <a:xfrm>
            <a:off x="6844378" y="3037921"/>
            <a:ext cx="1401097" cy="584775"/>
          </a:xfrm>
          <a:prstGeom prst="rect">
            <a:avLst/>
          </a:prstGeom>
          <a:noFill/>
        </p:spPr>
        <p:txBody>
          <a:bodyPr wrap="square" rtlCol="0">
            <a:spAutoFit/>
          </a:bodyPr>
          <a:lstStyle/>
          <a:p>
            <a:r>
              <a:rPr lang="en-US" sz="3200" b="1" dirty="0">
                <a:solidFill>
                  <a:srgbClr val="FF0000"/>
                </a:solidFill>
              </a:rPr>
              <a:t>8.1cm</a:t>
            </a:r>
          </a:p>
        </p:txBody>
      </p:sp>
      <p:sp>
        <p:nvSpPr>
          <p:cNvPr id="14" name="TextBox 13"/>
          <p:cNvSpPr txBox="1"/>
          <p:nvPr/>
        </p:nvSpPr>
        <p:spPr>
          <a:xfrm>
            <a:off x="6844377" y="3879859"/>
            <a:ext cx="1401097" cy="584775"/>
          </a:xfrm>
          <a:prstGeom prst="rect">
            <a:avLst/>
          </a:prstGeom>
          <a:noFill/>
        </p:spPr>
        <p:txBody>
          <a:bodyPr wrap="square" rtlCol="0">
            <a:spAutoFit/>
          </a:bodyPr>
          <a:lstStyle/>
          <a:p>
            <a:r>
              <a:rPr lang="en-US" sz="3200" b="1" dirty="0">
                <a:solidFill>
                  <a:srgbClr val="FF0000"/>
                </a:solidFill>
              </a:rPr>
              <a:t>7.3cm</a:t>
            </a:r>
          </a:p>
        </p:txBody>
      </p:sp>
      <p:sp>
        <p:nvSpPr>
          <p:cNvPr id="15" name="TextBox 14"/>
          <p:cNvSpPr txBox="1"/>
          <p:nvPr/>
        </p:nvSpPr>
        <p:spPr>
          <a:xfrm>
            <a:off x="6844376" y="4709160"/>
            <a:ext cx="1401097" cy="584775"/>
          </a:xfrm>
          <a:prstGeom prst="rect">
            <a:avLst/>
          </a:prstGeom>
          <a:noFill/>
        </p:spPr>
        <p:txBody>
          <a:bodyPr wrap="square" rtlCol="0">
            <a:spAutoFit/>
          </a:bodyPr>
          <a:lstStyle/>
          <a:p>
            <a:r>
              <a:rPr lang="en-US" sz="3200" b="1" dirty="0">
                <a:solidFill>
                  <a:srgbClr val="FF0000"/>
                </a:solidFill>
              </a:rPr>
              <a:t>0.0cm</a:t>
            </a:r>
          </a:p>
        </p:txBody>
      </p:sp>
      <p:sp>
        <p:nvSpPr>
          <p:cNvPr id="16" name="TextBox 15"/>
          <p:cNvSpPr txBox="1"/>
          <p:nvPr/>
        </p:nvSpPr>
        <p:spPr>
          <a:xfrm>
            <a:off x="6844375" y="5491313"/>
            <a:ext cx="1401097" cy="584775"/>
          </a:xfrm>
          <a:prstGeom prst="rect">
            <a:avLst/>
          </a:prstGeom>
          <a:noFill/>
        </p:spPr>
        <p:txBody>
          <a:bodyPr wrap="square" rtlCol="0">
            <a:spAutoFit/>
          </a:bodyPr>
          <a:lstStyle/>
          <a:p>
            <a:r>
              <a:rPr lang="en-US" sz="3200" b="1" dirty="0">
                <a:solidFill>
                  <a:srgbClr val="FF0000"/>
                </a:solidFill>
              </a:rPr>
              <a:t>0.8cm</a:t>
            </a:r>
          </a:p>
        </p:txBody>
      </p:sp>
      <p:sp>
        <p:nvSpPr>
          <p:cNvPr id="18" name="TextBox 17"/>
          <p:cNvSpPr txBox="1"/>
          <p:nvPr/>
        </p:nvSpPr>
        <p:spPr>
          <a:xfrm>
            <a:off x="3357714" y="1710720"/>
            <a:ext cx="585021" cy="584775"/>
          </a:xfrm>
          <a:prstGeom prst="rect">
            <a:avLst/>
          </a:prstGeom>
          <a:noFill/>
        </p:spPr>
        <p:txBody>
          <a:bodyPr wrap="square" rtlCol="0">
            <a:spAutoFit/>
          </a:bodyPr>
          <a:lstStyle/>
          <a:p>
            <a:r>
              <a:rPr lang="en-US" sz="3200" b="1" dirty="0">
                <a:solidFill>
                  <a:srgbClr val="FF0000"/>
                </a:solidFill>
              </a:rPr>
              <a:t>A</a:t>
            </a:r>
          </a:p>
        </p:txBody>
      </p:sp>
      <p:sp>
        <p:nvSpPr>
          <p:cNvPr id="19" name="TextBox 18"/>
          <p:cNvSpPr txBox="1"/>
          <p:nvPr/>
        </p:nvSpPr>
        <p:spPr>
          <a:xfrm>
            <a:off x="5294668" y="1720214"/>
            <a:ext cx="585021" cy="584775"/>
          </a:xfrm>
          <a:prstGeom prst="rect">
            <a:avLst/>
          </a:prstGeom>
          <a:noFill/>
        </p:spPr>
        <p:txBody>
          <a:bodyPr wrap="square" rtlCol="0">
            <a:spAutoFit/>
          </a:bodyPr>
          <a:lstStyle/>
          <a:p>
            <a:r>
              <a:rPr lang="en-US" sz="3200" b="1" dirty="0">
                <a:solidFill>
                  <a:srgbClr val="FF0000"/>
                </a:solidFill>
              </a:rPr>
              <a:t>B</a:t>
            </a:r>
          </a:p>
        </p:txBody>
      </p:sp>
      <p:sp>
        <p:nvSpPr>
          <p:cNvPr id="20" name="TextBox 19"/>
          <p:cNvSpPr txBox="1"/>
          <p:nvPr/>
        </p:nvSpPr>
        <p:spPr>
          <a:xfrm>
            <a:off x="7252412" y="1710720"/>
            <a:ext cx="585021" cy="584775"/>
          </a:xfrm>
          <a:prstGeom prst="rect">
            <a:avLst/>
          </a:prstGeom>
          <a:noFill/>
        </p:spPr>
        <p:txBody>
          <a:bodyPr wrap="square" rtlCol="0">
            <a:spAutoFit/>
          </a:bodyPr>
          <a:lstStyle/>
          <a:p>
            <a:r>
              <a:rPr lang="en-US" sz="3200" b="1" dirty="0">
                <a:solidFill>
                  <a:srgbClr val="FF0000"/>
                </a:solidFill>
              </a:rPr>
              <a:t>C</a:t>
            </a:r>
          </a:p>
        </p:txBody>
      </p:sp>
    </p:spTree>
    <p:extLst>
      <p:ext uri="{BB962C8B-B14F-4D97-AF65-F5344CB8AC3E}">
        <p14:creationId xmlns:p14="http://schemas.microsoft.com/office/powerpoint/2010/main" val="1715688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SOIL TEXTURE LAB</a:t>
            </a:r>
            <a:endParaRPr lang="en-US" sz="5400" dirty="0"/>
          </a:p>
        </p:txBody>
      </p:sp>
      <p:sp>
        <p:nvSpPr>
          <p:cNvPr id="3" name="Content Placeholder 2"/>
          <p:cNvSpPr>
            <a:spLocks noGrp="1"/>
          </p:cNvSpPr>
          <p:nvPr>
            <p:ph idx="1"/>
          </p:nvPr>
        </p:nvSpPr>
        <p:spPr>
          <a:xfrm>
            <a:off x="900112" y="1814052"/>
            <a:ext cx="7345363" cy="4557251"/>
          </a:xfrm>
        </p:spPr>
        <p:txBody>
          <a:bodyPr>
            <a:normAutofit fontScale="92500" lnSpcReduction="10000"/>
          </a:bodyPr>
          <a:lstStyle/>
          <a:p>
            <a:pPr marL="0" indent="0">
              <a:buNone/>
            </a:pPr>
            <a:r>
              <a:rPr lang="en-US" sz="2800" b="1" dirty="0"/>
              <a:t>ANALYSIS</a:t>
            </a:r>
            <a:endParaRPr lang="en-US" sz="2800" dirty="0"/>
          </a:p>
          <a:p>
            <a:pPr lvl="0"/>
            <a:r>
              <a:rPr lang="en-US" dirty="0"/>
              <a:t>Take the measurements for the sand, silt and clay and turn them into percentages.  </a:t>
            </a:r>
          </a:p>
          <a:p>
            <a:pPr lvl="0"/>
            <a:r>
              <a:rPr lang="en-US" dirty="0"/>
              <a:t>The percentages will tell you how much sand, silt or clay is present compared to the total amount of soil in the test tube.  </a:t>
            </a:r>
          </a:p>
          <a:p>
            <a:pPr lvl="0"/>
            <a:r>
              <a:rPr lang="en-US" dirty="0"/>
              <a:t>To figure out the percentages of each, take your amount of sand (or silt or clay) in </a:t>
            </a:r>
            <a:r>
              <a:rPr lang="en-US" b="1" i="1" dirty="0"/>
              <a:t>millimeters</a:t>
            </a:r>
            <a:r>
              <a:rPr lang="en-US" dirty="0"/>
              <a:t> and divide by the total amount of soil in the test tube (in millimeters).  Then, multiply this number by 100 to get the percentage of sand in your jar.  Then, round your percentages to the nearest whole number.</a:t>
            </a:r>
          </a:p>
          <a:p>
            <a:endParaRPr lang="en-US" dirty="0"/>
          </a:p>
        </p:txBody>
      </p:sp>
    </p:spTree>
    <p:extLst>
      <p:ext uri="{BB962C8B-B14F-4D97-AF65-F5344CB8AC3E}">
        <p14:creationId xmlns:p14="http://schemas.microsoft.com/office/powerpoint/2010/main" val="65290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22960" y="129756"/>
            <a:ext cx="7543800" cy="1039277"/>
          </a:xfrm>
        </p:spPr>
        <p:txBody>
          <a:bodyPr>
            <a:normAutofit fontScale="90000"/>
          </a:bodyPr>
          <a:lstStyle/>
          <a:p>
            <a:r>
              <a:rPr lang="en-US" sz="6000" b="1" dirty="0"/>
              <a:t>SOIL TEXTURE LAB</a:t>
            </a:r>
            <a:endParaRPr lang="en-US" sz="6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58" y="1607484"/>
            <a:ext cx="7686859" cy="4748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784374" y="2035276"/>
            <a:ext cx="1401097" cy="461665"/>
          </a:xfrm>
          <a:prstGeom prst="rect">
            <a:avLst/>
          </a:prstGeom>
          <a:noFill/>
        </p:spPr>
        <p:txBody>
          <a:bodyPr wrap="square" rtlCol="0">
            <a:spAutoFit/>
          </a:bodyPr>
          <a:lstStyle/>
          <a:p>
            <a:r>
              <a:rPr lang="en-US" sz="2400" b="1" dirty="0">
                <a:solidFill>
                  <a:srgbClr val="FF0000"/>
                </a:solidFill>
              </a:rPr>
              <a:t>5.5cm</a:t>
            </a:r>
          </a:p>
        </p:txBody>
      </p:sp>
      <p:sp>
        <p:nvSpPr>
          <p:cNvPr id="8" name="TextBox 7"/>
          <p:cNvSpPr txBox="1"/>
          <p:nvPr/>
        </p:nvSpPr>
        <p:spPr>
          <a:xfrm>
            <a:off x="2886748" y="2024990"/>
            <a:ext cx="1401097" cy="461665"/>
          </a:xfrm>
          <a:prstGeom prst="rect">
            <a:avLst/>
          </a:prstGeom>
          <a:noFill/>
        </p:spPr>
        <p:txBody>
          <a:bodyPr wrap="square" rtlCol="0">
            <a:spAutoFit/>
          </a:bodyPr>
          <a:lstStyle/>
          <a:p>
            <a:r>
              <a:rPr lang="en-US" sz="2400" b="1" dirty="0">
                <a:solidFill>
                  <a:srgbClr val="FF0000"/>
                </a:solidFill>
              </a:rPr>
              <a:t>4.5cm</a:t>
            </a:r>
          </a:p>
        </p:txBody>
      </p:sp>
    </p:spTree>
    <p:extLst>
      <p:ext uri="{BB962C8B-B14F-4D97-AF65-F5344CB8AC3E}">
        <p14:creationId xmlns:p14="http://schemas.microsoft.com/office/powerpoint/2010/main" val="78055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22960" y="286604"/>
            <a:ext cx="7480382" cy="1450757"/>
          </a:xfrm>
        </p:spPr>
        <p:txBody>
          <a:bodyPr>
            <a:normAutofit fontScale="90000"/>
          </a:bodyPr>
          <a:lstStyle/>
          <a:p>
            <a:r>
              <a:rPr lang="en-US" sz="6000" b="1" dirty="0"/>
              <a:t>SOIL TEXTURE LAB</a:t>
            </a:r>
            <a:endParaRPr lang="en-US" sz="6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843" y="1622323"/>
            <a:ext cx="8002387" cy="2554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texture"/>
          <p:cNvPicPr/>
          <p:nvPr/>
        </p:nvPicPr>
        <p:blipFill>
          <a:blip r:embed="rId3">
            <a:extLst>
              <a:ext uri="{28A0092B-C50C-407E-A947-70E740481C1C}">
                <a14:useLocalDpi xmlns:a14="http://schemas.microsoft.com/office/drawing/2010/main" val="0"/>
              </a:ext>
            </a:extLst>
          </a:blip>
          <a:srcRect/>
          <a:stretch>
            <a:fillRect/>
          </a:stretch>
        </p:blipFill>
        <p:spPr bwMode="auto">
          <a:xfrm>
            <a:off x="3333134" y="4098790"/>
            <a:ext cx="2728453" cy="2381487"/>
          </a:xfrm>
          <a:prstGeom prst="rect">
            <a:avLst/>
          </a:prstGeom>
          <a:noFill/>
          <a:ln>
            <a:noFill/>
          </a:ln>
        </p:spPr>
      </p:pic>
    </p:spTree>
    <p:extLst>
      <p:ext uri="{BB962C8B-B14F-4D97-AF65-F5344CB8AC3E}">
        <p14:creationId xmlns:p14="http://schemas.microsoft.com/office/powerpoint/2010/main" val="731268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6000" b="1" dirty="0"/>
              <a:t>SOIL TEXTURE LAB</a:t>
            </a:r>
            <a:endParaRPr lang="en-US" sz="6000" dirty="0"/>
          </a:p>
        </p:txBody>
      </p:sp>
      <p:sp>
        <p:nvSpPr>
          <p:cNvPr id="6" name="Content Placeholder 5"/>
          <p:cNvSpPr>
            <a:spLocks noGrp="1"/>
          </p:cNvSpPr>
          <p:nvPr>
            <p:ph idx="1"/>
          </p:nvPr>
        </p:nvSpPr>
        <p:spPr>
          <a:xfrm>
            <a:off x="634641" y="1735395"/>
            <a:ext cx="7345363" cy="4709650"/>
          </a:xfrm>
        </p:spPr>
        <p:txBody>
          <a:bodyPr>
            <a:normAutofit fontScale="85000" lnSpcReduction="20000"/>
          </a:bodyPr>
          <a:lstStyle/>
          <a:p>
            <a:pPr marL="0" indent="0">
              <a:buNone/>
            </a:pPr>
            <a:r>
              <a:rPr lang="en-US" sz="3200" b="1" dirty="0"/>
              <a:t>CONCLUSION</a:t>
            </a:r>
            <a:endParaRPr lang="en-US" sz="3200" dirty="0"/>
          </a:p>
          <a:p>
            <a:pPr marL="514350" lvl="0" indent="-514350">
              <a:buAutoNum type="arabicPeriod"/>
            </a:pPr>
            <a:r>
              <a:rPr lang="en-US" sz="3200" dirty="0"/>
              <a:t>What type of soil settled first (bottom) in your jar? </a:t>
            </a:r>
          </a:p>
          <a:p>
            <a:pPr marL="514350" lvl="0" indent="-514350">
              <a:buAutoNum type="arabicPeriod"/>
            </a:pPr>
            <a:r>
              <a:rPr lang="en-US" sz="3200" dirty="0"/>
              <a:t>What type of soil settled second (middle) in your jar? </a:t>
            </a:r>
          </a:p>
          <a:p>
            <a:pPr marL="514350" lvl="0" indent="-514350">
              <a:buAutoNum type="arabicPeriod"/>
            </a:pPr>
            <a:r>
              <a:rPr lang="en-US" sz="3200" dirty="0"/>
              <a:t>What type of soil settled third (top) in your jar</a:t>
            </a:r>
          </a:p>
          <a:p>
            <a:pPr marL="514350" lvl="0" indent="-514350">
              <a:buAutoNum type="arabicPeriod"/>
            </a:pPr>
            <a:r>
              <a:rPr lang="en-US" sz="3200" dirty="0"/>
              <a:t>What are the three types of grains in soil? </a:t>
            </a:r>
          </a:p>
          <a:p>
            <a:pPr marL="514350" lvl="0" indent="-514350">
              <a:buAutoNum type="arabicPeriod"/>
            </a:pPr>
            <a:r>
              <a:rPr lang="en-US" sz="3200" dirty="0"/>
              <a:t>How are these three grains different? Be specific about each one.</a:t>
            </a:r>
          </a:p>
          <a:p>
            <a:endParaRPr lang="en-US" dirty="0"/>
          </a:p>
        </p:txBody>
      </p:sp>
    </p:spTree>
    <p:extLst>
      <p:ext uri="{BB962C8B-B14F-4D97-AF65-F5344CB8AC3E}">
        <p14:creationId xmlns:p14="http://schemas.microsoft.com/office/powerpoint/2010/main" val="153020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REMINDERS</a:t>
            </a:r>
          </a:p>
        </p:txBody>
      </p:sp>
      <p:sp>
        <p:nvSpPr>
          <p:cNvPr id="3" name="Content Placeholder 2"/>
          <p:cNvSpPr>
            <a:spLocks noGrp="1"/>
          </p:cNvSpPr>
          <p:nvPr>
            <p:ph idx="1"/>
          </p:nvPr>
        </p:nvSpPr>
        <p:spPr/>
        <p:txBody>
          <a:bodyPr/>
          <a:lstStyle/>
          <a:p>
            <a:r>
              <a:rPr lang="en-US" dirty="0"/>
              <a:t>Do not jiggle your test tubes or you will lose your data.</a:t>
            </a:r>
          </a:p>
          <a:p>
            <a:r>
              <a:rPr lang="en-US" dirty="0"/>
              <a:t>Bring your test tubes to one of your teachers for clean up.</a:t>
            </a:r>
          </a:p>
          <a:p>
            <a:r>
              <a:rPr lang="en-US" dirty="0"/>
              <a:t>Leave </a:t>
            </a:r>
            <a:r>
              <a:rPr lang="en-US"/>
              <a:t>your lab desk </a:t>
            </a:r>
            <a:r>
              <a:rPr lang="en-US" dirty="0"/>
              <a:t>clean and work on the questions</a:t>
            </a:r>
          </a:p>
        </p:txBody>
      </p:sp>
    </p:spTree>
    <p:extLst>
      <p:ext uri="{BB962C8B-B14F-4D97-AF65-F5344CB8AC3E}">
        <p14:creationId xmlns:p14="http://schemas.microsoft.com/office/powerpoint/2010/main" val="3367780618"/>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682</TotalTime>
  <Words>696</Words>
  <Application>Microsoft Office PowerPoint</Application>
  <PresentationFormat>On-screen Show (4:3)</PresentationFormat>
  <Paragraphs>112</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Capital</vt:lpstr>
      <vt:lpstr>DO NOW</vt:lpstr>
      <vt:lpstr>REVIEW</vt:lpstr>
      <vt:lpstr>REVIEW</vt:lpstr>
      <vt:lpstr>REVIEW</vt:lpstr>
      <vt:lpstr>POROSITY AND PERMEABILITY</vt:lpstr>
      <vt:lpstr>WATER FLOW IN GROUNDWATER</vt:lpstr>
      <vt:lpstr>POROSITY</vt:lpstr>
      <vt:lpstr>PORE SPACE</vt:lpstr>
      <vt:lpstr>PERMEABILITY</vt:lpstr>
      <vt:lpstr>THINK ABOUT IT</vt:lpstr>
      <vt:lpstr>IMPORTANCE AND APPLICATION</vt:lpstr>
      <vt:lpstr>REVIEW</vt:lpstr>
      <vt:lpstr>SOIL TEXTURE LAB</vt:lpstr>
      <vt:lpstr>DAY 2:  SOIL TEXTURE LAB</vt:lpstr>
      <vt:lpstr>DAY 2:  SOIL TEXTURE LAB</vt:lpstr>
      <vt:lpstr>DAY 2:  SOIL TEXTURE LAB</vt:lpstr>
      <vt:lpstr>DAY 2:  SOIL TEXTURE LAB</vt:lpstr>
      <vt:lpstr>DAY 2:  SOIL TEXTURE LAB</vt:lpstr>
      <vt:lpstr>SOIL TEXTURE LAB</vt:lpstr>
      <vt:lpstr>SOIL TEXTURE LAB</vt:lpstr>
      <vt:lpstr>SOIL TEXTURE LAB</vt:lpstr>
      <vt:lpstr>SOIL TEXTURE LAB</vt:lpstr>
      <vt:lpstr>SOIL TEXTURE LAB</vt:lpstr>
      <vt:lpstr>SOIL TEXTURE LAB</vt:lpstr>
      <vt:lpstr>REMINDERS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Donna Governor</dc:creator>
  <cp:lastModifiedBy>JCBOE</cp:lastModifiedBy>
  <cp:revision>47</cp:revision>
  <dcterms:created xsi:type="dcterms:W3CDTF">2014-01-08T01:01:58Z</dcterms:created>
  <dcterms:modified xsi:type="dcterms:W3CDTF">2016-11-03T19:37:27Z</dcterms:modified>
</cp:coreProperties>
</file>