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81" r:id="rId4"/>
    <p:sldId id="282" r:id="rId5"/>
    <p:sldId id="283" r:id="rId6"/>
    <p:sldId id="284" r:id="rId7"/>
    <p:sldId id="264" r:id="rId8"/>
    <p:sldId id="286" r:id="rId9"/>
    <p:sldId id="295" r:id="rId10"/>
    <p:sldId id="287" r:id="rId11"/>
    <p:sldId id="296" r:id="rId12"/>
    <p:sldId id="297" r:id="rId13"/>
    <p:sldId id="298" r:id="rId14"/>
    <p:sldId id="288" r:id="rId15"/>
    <p:sldId id="261" r:id="rId16"/>
    <p:sldId id="293" r:id="rId17"/>
    <p:sldId id="290" r:id="rId18"/>
    <p:sldId id="299" r:id="rId19"/>
    <p:sldId id="291" r:id="rId20"/>
    <p:sldId id="292" r:id="rId21"/>
    <p:sldId id="271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CCECFF"/>
    <a:srgbClr val="CC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1888" autoAdjust="0"/>
    <p:restoredTop sz="94660"/>
  </p:normalViewPr>
  <p:slideViewPr>
    <p:cSldViewPr>
      <p:cViewPr varScale="1">
        <p:scale>
          <a:sx n="101" d="100"/>
          <a:sy n="101" d="100"/>
        </p:scale>
        <p:origin x="14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DE2BA-0B65-4281-B11E-8394DBE00BFF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8EB5A02-8440-40EF-B45F-AAFFC830D1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3D109-5B79-4346-AE22-228536B1DC16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1FD6F-58BB-43F6-9702-0DA926AB1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5C7A8-96FD-4ADD-9E6B-E8852CEAE76E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E0E93-968B-4574-990B-2C0092408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54909-82D5-4692-BB46-6659D7BC7794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EB5AB-1418-4F7F-A13D-D61757507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5AED4-AB0F-4FD2-9045-1B216C422FC4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5F054-4703-4589-B6D0-6247877F8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CBA6F-79D5-4D09-B5B0-0554A5DE2B8C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279D4-A69E-4CE3-9577-BAC20443A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3D856-7A6C-4630-B085-D117C107AE34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00D7C-4B8B-4D1B-B64D-27455AEC5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5314-E3C5-408F-BB0C-2AFEC47BFBFA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6EA36-6D60-458B-BBC7-9EFA68E46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E649C-EC69-4C7A-8324-DF67060D33F8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02000-121D-4823-B87E-3916209A2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E249-4F1A-4B68-923A-0C505705AAF5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859D8-7881-4D1C-AC62-669E9C6932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EFE5-011C-49CF-8EA6-5D3BDE561A3C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262EA-71DC-4A74-978C-DC8E0F3A9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75F893C-BEBE-4BC1-9A57-CAC554786955}" type="datetimeFigureOut">
              <a:rPr lang="en-US"/>
              <a:pPr>
                <a:defRPr/>
              </a:pPr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2434FAB7-FCDA-48F1-91D4-9A6CE0341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74" r:id="rId8"/>
    <p:sldLayoutId id="2147483675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t>REVIEW-ACIDS and BASES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/>
              <a:t>REVIEW OBJECTIVES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5105400"/>
          </a:xfrm>
        </p:spPr>
        <p:txBody>
          <a:bodyPr/>
          <a:lstStyle/>
          <a:p>
            <a:r>
              <a:rPr lang="en-US" sz="2800" dirty="0"/>
              <a:t>Describe the properties of acids and bases.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085975"/>
            <a:ext cx="5991225" cy="442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/>
              <a:t>REVIEW OBJECTIVES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5105400"/>
          </a:xfrm>
        </p:spPr>
        <p:txBody>
          <a:bodyPr/>
          <a:lstStyle/>
          <a:p>
            <a:r>
              <a:rPr lang="en-US" sz="2800" dirty="0"/>
              <a:t>Define an Arrhenius acid and base.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133599"/>
            <a:ext cx="6019800" cy="429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8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/>
              <a:t>REVIEW OBJECTIVES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5105400"/>
          </a:xfrm>
        </p:spPr>
        <p:txBody>
          <a:bodyPr/>
          <a:lstStyle/>
          <a:p>
            <a:r>
              <a:rPr lang="en-US" sz="2800" dirty="0"/>
              <a:t>Define a </a:t>
            </a:r>
            <a:r>
              <a:rPr lang="en-US" sz="2800" dirty="0" err="1"/>
              <a:t>Bronsted</a:t>
            </a:r>
            <a:r>
              <a:rPr lang="en-US" sz="2800" dirty="0"/>
              <a:t>-Lowry acid and base.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547" y="2514600"/>
            <a:ext cx="676690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7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/>
              <a:t>REVIEW OBJECTIVES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1143000"/>
          </a:xfrm>
        </p:spPr>
        <p:txBody>
          <a:bodyPr/>
          <a:lstStyle/>
          <a:p>
            <a:r>
              <a:rPr lang="en-US" sz="2800" dirty="0"/>
              <a:t>Compare and contrast Arrhenius’ and Brønsted-Lowry definitions.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3124200"/>
            <a:ext cx="556260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2400" dirty="0"/>
              <a:t>- 	Acids have the same definition in both theories – donate an H</a:t>
            </a:r>
            <a:r>
              <a:rPr lang="en-US" sz="2400" baseline="30000" dirty="0"/>
              <a:t>+</a:t>
            </a:r>
            <a:endParaRPr lang="en-US" sz="2400" dirty="0"/>
          </a:p>
          <a:p>
            <a:pPr marL="228600" indent="-228600"/>
            <a:r>
              <a:rPr lang="en-US" sz="2400" dirty="0"/>
              <a:t>- 	Brønsted-Lowry is more inclusive, including all bases which Arrhenius only includes bases that are hydroxides.</a:t>
            </a:r>
          </a:p>
        </p:txBody>
      </p:sp>
    </p:spTree>
    <p:extLst>
      <p:ext uri="{BB962C8B-B14F-4D97-AF65-F5344CB8AC3E}">
        <p14:creationId xmlns:p14="http://schemas.microsoft.com/office/powerpoint/2010/main" val="375985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/>
              <a:t>REVIEW OBJECTIVES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838200"/>
          </a:xfrm>
        </p:spPr>
        <p:txBody>
          <a:bodyPr/>
          <a:lstStyle/>
          <a:p>
            <a:r>
              <a:rPr lang="en-US" sz="2800" dirty="0"/>
              <a:t>Describe and identify conjugate acids and bases.</a:t>
            </a:r>
          </a:p>
          <a:p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419600"/>
            <a:ext cx="5507404" cy="1571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438400"/>
            <a:ext cx="73152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A conjugate acid is the substance formed when a Brønsted-Lowry base accepts a hydrogen ion.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A conjugate base is the substance formed when a Brønsted-Lowry acid  donates a hydrogen ion. </a:t>
            </a:r>
          </a:p>
        </p:txBody>
      </p:sp>
    </p:spTree>
    <p:extLst>
      <p:ext uri="{BB962C8B-B14F-4D97-AF65-F5344CB8AC3E}">
        <p14:creationId xmlns:p14="http://schemas.microsoft.com/office/powerpoint/2010/main" val="207661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REVIEW OBJECTIVES</a:t>
            </a:r>
            <a:endParaRPr lang="en-US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r>
              <a:rPr lang="en-US" sz="2800" dirty="0"/>
              <a:t>Write the name of an acid from its formula and vice versa.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19400"/>
            <a:ext cx="7858125" cy="2905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REVIEW OBJECTIVES</a:t>
            </a:r>
            <a:endParaRPr lang="en-US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r>
              <a:rPr lang="en-US" sz="2800" dirty="0"/>
              <a:t>Describe how strong acids and weak acids differ.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38400"/>
            <a:ext cx="7400925" cy="3343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750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REVIEW OBJECTIVES</a:t>
            </a:r>
            <a:endParaRPr lang="en-US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r>
              <a:rPr lang="en-US" sz="2800" dirty="0"/>
              <a:t>Describe how strong acids and weak acids differ.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514600"/>
            <a:ext cx="7162800" cy="39830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57680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Define pH.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514600"/>
            <a:ext cx="4876800" cy="1754326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pH = -log[H</a:t>
            </a:r>
            <a:r>
              <a:rPr lang="en-US" sz="3600" b="1" baseline="-25000" dirty="0"/>
              <a:t>3</a:t>
            </a:r>
            <a:r>
              <a:rPr lang="en-US" sz="3600" b="1" dirty="0"/>
              <a:t>O</a:t>
            </a:r>
            <a:r>
              <a:rPr lang="en-US" sz="3600" b="1" baseline="30000" dirty="0"/>
              <a:t>+</a:t>
            </a:r>
            <a:r>
              <a:rPr lang="en-US" sz="3600" b="1" dirty="0"/>
              <a:t>]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Potential hydrogen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40747"/>
            <a:ext cx="6477000" cy="1569660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Remember that the pH scale is </a:t>
            </a:r>
            <a:r>
              <a:rPr lang="en-US" sz="2400" dirty="0">
                <a:solidFill>
                  <a:srgbClr val="FF0000"/>
                </a:solidFill>
              </a:rPr>
              <a:t>logarithmic</a:t>
            </a:r>
            <a:r>
              <a:rPr lang="en-US" sz="2400" dirty="0"/>
              <a:t>.  Each one-unit change on the scale represents a </a:t>
            </a:r>
            <a:r>
              <a:rPr lang="en-US" sz="2400" dirty="0">
                <a:solidFill>
                  <a:srgbClr val="FF0000"/>
                </a:solidFill>
              </a:rPr>
              <a:t>10-fold change </a:t>
            </a:r>
            <a:r>
              <a:rPr lang="en-US" sz="2400" dirty="0"/>
              <a:t>in the concentration of H</a:t>
            </a:r>
            <a:r>
              <a:rPr lang="en-US" sz="2400" baseline="-25000" dirty="0"/>
              <a:t>3</a:t>
            </a:r>
            <a:r>
              <a:rPr lang="en-US" sz="2400" dirty="0"/>
              <a:t>O</a:t>
            </a:r>
            <a:r>
              <a:rPr lang="en-US" sz="2400" baseline="30000" dirty="0"/>
              <a:t>+</a:t>
            </a:r>
            <a:r>
              <a:rPr lang="en-US" sz="2400" dirty="0"/>
              <a:t> ions.  </a:t>
            </a:r>
          </a:p>
        </p:txBody>
      </p:sp>
    </p:spTree>
    <p:extLst>
      <p:ext uri="{BB962C8B-B14F-4D97-AF65-F5344CB8AC3E}">
        <p14:creationId xmlns:p14="http://schemas.microsoft.com/office/powerpoint/2010/main" val="297781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904875" y="76200"/>
            <a:ext cx="7772400" cy="1143000"/>
          </a:xfrm>
        </p:spPr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95400"/>
            <a:ext cx="7772400" cy="4343400"/>
          </a:xfrm>
        </p:spPr>
        <p:txBody>
          <a:bodyPr/>
          <a:lstStyle/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pH if given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or [OH</a:t>
            </a:r>
            <a:r>
              <a:rPr lang="en-US" sz="2800" baseline="30000" dirty="0"/>
              <a:t>-</a:t>
            </a:r>
            <a:r>
              <a:rPr lang="en-US" sz="2800" dirty="0"/>
              <a:t>].</a:t>
            </a:r>
          </a:p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if given pH or pOH.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05000" y="2776299"/>
            <a:ext cx="6400800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Acids 	pH &lt; 7 and pOH  &gt; 7	</a:t>
            </a:r>
          </a:p>
          <a:p>
            <a:r>
              <a:rPr lang="en-US" sz="2400" dirty="0"/>
              <a:t>	pH = -log [H+]	[H+] = 10</a:t>
            </a:r>
            <a:r>
              <a:rPr lang="en-US" sz="2400" baseline="30000" dirty="0"/>
              <a:t>x</a:t>
            </a:r>
            <a:r>
              <a:rPr lang="en-US" sz="2400" dirty="0"/>
              <a:t> -pH	</a:t>
            </a:r>
          </a:p>
          <a:p>
            <a:endParaRPr lang="en-US" sz="2400" dirty="0"/>
          </a:p>
          <a:p>
            <a:r>
              <a:rPr lang="en-US" sz="2400" dirty="0"/>
              <a:t>Bases 	pH &gt; 7 and pOH  &lt; 7	</a:t>
            </a:r>
          </a:p>
          <a:p>
            <a:r>
              <a:rPr lang="en-US" sz="2400" dirty="0"/>
              <a:t>	pOH = -log [OH-]	[OH-] = 10</a:t>
            </a:r>
            <a:r>
              <a:rPr lang="en-US" sz="2400" baseline="30000" dirty="0"/>
              <a:t>x</a:t>
            </a:r>
            <a:r>
              <a:rPr lang="en-US" sz="2400" dirty="0"/>
              <a:t> -pOH</a:t>
            </a:r>
          </a:p>
          <a:p>
            <a:r>
              <a:rPr lang="en-US" sz="2400" dirty="0"/>
              <a:t>		</a:t>
            </a:r>
          </a:p>
          <a:p>
            <a:r>
              <a:rPr lang="en-US" sz="2400" dirty="0"/>
              <a:t>	pH + pOH = 14		</a:t>
            </a:r>
          </a:p>
          <a:p>
            <a:r>
              <a:rPr lang="en-US" sz="2400" dirty="0"/>
              <a:t>	[H+][OH-]=1.0x10</a:t>
            </a:r>
            <a:r>
              <a:rPr lang="en-US" sz="2400" baseline="30000" dirty="0"/>
              <a:t>-14</a:t>
            </a:r>
            <a:r>
              <a:rPr lang="en-US" sz="24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5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904875" y="76200"/>
            <a:ext cx="7772400" cy="1143000"/>
          </a:xfrm>
        </p:spPr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95400"/>
            <a:ext cx="7772400" cy="4343400"/>
          </a:xfrm>
        </p:spPr>
        <p:txBody>
          <a:bodyPr/>
          <a:lstStyle/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pH if given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or [OH</a:t>
            </a:r>
            <a:r>
              <a:rPr lang="en-US" sz="2800" baseline="30000" dirty="0"/>
              <a:t>-</a:t>
            </a:r>
            <a:r>
              <a:rPr lang="en-US" sz="2800" dirty="0"/>
              <a:t>].</a:t>
            </a:r>
          </a:p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if given pH or pOH.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68173"/>
            <a:ext cx="3190875" cy="1485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895600"/>
            <a:ext cx="3319463" cy="203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1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904875" y="76200"/>
            <a:ext cx="7772400" cy="1143000"/>
          </a:xfrm>
        </p:spPr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95400"/>
            <a:ext cx="7772400" cy="4343400"/>
          </a:xfrm>
        </p:spPr>
        <p:txBody>
          <a:bodyPr/>
          <a:lstStyle/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pH if given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or [OH</a:t>
            </a:r>
            <a:r>
              <a:rPr lang="en-US" sz="2800" baseline="30000" dirty="0"/>
              <a:t>-</a:t>
            </a:r>
            <a:r>
              <a:rPr lang="en-US" sz="2800" dirty="0"/>
              <a:t>].</a:t>
            </a:r>
          </a:p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if given pH or pOH.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438400"/>
            <a:ext cx="6296025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5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pH if given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or [OH</a:t>
            </a:r>
            <a:r>
              <a:rPr lang="en-US" sz="2800" baseline="30000" dirty="0"/>
              <a:t>-</a:t>
            </a:r>
            <a:r>
              <a:rPr lang="en-US" sz="2800" dirty="0"/>
              <a:t>].</a:t>
            </a:r>
          </a:p>
          <a:p>
            <a:pPr marL="463550" indent="-46355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Calculate 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] if given pH or pOH.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743200"/>
            <a:ext cx="4191000" cy="3866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7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63550" indent="-463550"/>
            <a:r>
              <a:rPr lang="en-US" sz="2800" dirty="0"/>
              <a:t>Describe neutralization.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2590800"/>
            <a:ext cx="617220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In chemistry, </a:t>
            </a:r>
            <a:r>
              <a:rPr lang="en-US" sz="2800" b="1" dirty="0"/>
              <a:t>neutralization</a:t>
            </a:r>
            <a:r>
              <a:rPr lang="en-US" sz="2800" dirty="0"/>
              <a:t> is a chemical reaction in which an </a:t>
            </a:r>
            <a:r>
              <a:rPr lang="en-US" sz="2800" b="1" dirty="0"/>
              <a:t>acid</a:t>
            </a:r>
            <a:r>
              <a:rPr lang="en-US" sz="2800" dirty="0"/>
              <a:t> and a </a:t>
            </a:r>
            <a:r>
              <a:rPr lang="en-US" sz="2800" b="1" dirty="0"/>
              <a:t>base</a:t>
            </a:r>
            <a:r>
              <a:rPr lang="en-US" sz="2800" dirty="0"/>
              <a:t> react quantitatively with each other.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With an acid and a hydroxide base, a salt and water forms.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1295400"/>
          </a:xfrm>
        </p:spPr>
        <p:txBody>
          <a:bodyPr/>
          <a:lstStyle/>
          <a:p>
            <a:pPr marL="463550" indent="-463550"/>
            <a:r>
              <a:rPr lang="en-US" sz="2800" dirty="0"/>
              <a:t>Describe the purpose of a titration and how a titration is performed.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0" y="2590800"/>
            <a:ext cx="6248400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The </a:t>
            </a:r>
            <a:r>
              <a:rPr lang="en-US" sz="2400" b="1" dirty="0"/>
              <a:t>purpose of a titration</a:t>
            </a:r>
            <a:r>
              <a:rPr lang="en-US" sz="2400" dirty="0"/>
              <a:t> experiment is to discover the concentration of an unknown acid or base, by neutralizing it with a measured quantity of a base or acid solution whose concentration is known.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A chemical dye called an indicator is used instead of a pH meter.  The equivalence point, or </a:t>
            </a:r>
            <a:r>
              <a:rPr lang="en-US" sz="2400" b="1" dirty="0">
                <a:solidFill>
                  <a:srgbClr val="7030A0"/>
                </a:solidFill>
              </a:rPr>
              <a:t>end point</a:t>
            </a:r>
            <a:r>
              <a:rPr lang="en-US" sz="2400" dirty="0"/>
              <a:t>, is where the indicator changes color.</a:t>
            </a:r>
          </a:p>
        </p:txBody>
      </p:sp>
    </p:spTree>
    <p:extLst>
      <p:ext uri="{BB962C8B-B14F-4D97-AF65-F5344CB8AC3E}">
        <p14:creationId xmlns:p14="http://schemas.microsoft.com/office/powerpoint/2010/main" val="74064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63550" indent="-463550"/>
            <a:r>
              <a:rPr lang="en-US" sz="2800" dirty="0"/>
              <a:t>Define indicator and describe how they work.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85800" y="2590801"/>
            <a:ext cx="8001000" cy="3428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fontAlgn="base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fontAlgn="base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fontAlgn="base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fontAlgn="base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weak acid or base that undergoes a color change when it gains or loses an H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ion.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indicator has its own equilibrium constant and thus a different color range for different pH.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they are viewed by sight and thus subjective, they cannot be used to measure precise pH changes.</a:t>
            </a:r>
          </a:p>
        </p:txBody>
      </p:sp>
    </p:spTree>
    <p:extLst>
      <p:ext uri="{BB962C8B-B14F-4D97-AF65-F5344CB8AC3E}">
        <p14:creationId xmlns:p14="http://schemas.microsoft.com/office/powerpoint/2010/main" val="50310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63550" indent="-463550"/>
            <a:r>
              <a:rPr lang="en-US" sz="2800" dirty="0"/>
              <a:t>Define indicator and describe how they work.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344914"/>
            <a:ext cx="7772400" cy="36463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60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63550" indent="-463550"/>
            <a:r>
              <a:rPr lang="en-US" sz="2800" dirty="0"/>
              <a:t>Name some common indicators we used in lab and their pH ranges.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667000"/>
            <a:ext cx="613843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2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 OBJECTIVES</a:t>
            </a:r>
            <a:endParaRPr lang="en-US" sz="4800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838200"/>
          </a:xfrm>
        </p:spPr>
        <p:txBody>
          <a:bodyPr/>
          <a:lstStyle/>
          <a:p>
            <a:pPr marL="463550" indent="-463550"/>
            <a:r>
              <a:rPr lang="en-US" sz="2800" dirty="0"/>
              <a:t>Describe the function of a buffer.</a:t>
            </a:r>
          </a:p>
          <a:p>
            <a:pPr marL="463550" indent="-463550"/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335212"/>
            <a:ext cx="7162800" cy="3477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b="1" dirty="0"/>
              <a:t>A buffer solution is a solution that consists of either a weak acid and its conjugate base or a weak base and its conjugate acid.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The conjugate acids or bases are typical the respective salts of the weak base or acid.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Buffer solutions can resist changes in pH because the weak acid or base and conjugate salt parings allow for the solution to neutralize any changes within a specific range that varies between specific buffers.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If the pH is changed dramatically, a buffer solution may begin to fail to stabilize the pH level.</a:t>
            </a:r>
          </a:p>
        </p:txBody>
      </p:sp>
    </p:spTree>
    <p:extLst>
      <p:ext uri="{BB962C8B-B14F-4D97-AF65-F5344CB8AC3E}">
        <p14:creationId xmlns:p14="http://schemas.microsoft.com/office/powerpoint/2010/main" val="84854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13 multiple choice questions</a:t>
            </a:r>
          </a:p>
          <a:p>
            <a:r>
              <a:rPr lang="en-US" sz="3200" dirty="0"/>
              <a:t>Two short answer</a:t>
            </a:r>
          </a:p>
          <a:p>
            <a:r>
              <a:rPr lang="en-US" sz="3200" dirty="0"/>
              <a:t>ID acid, base, conjugate acid, conjugate base</a:t>
            </a:r>
          </a:p>
          <a:p>
            <a:r>
              <a:rPr lang="en-US" sz="3200" dirty="0"/>
              <a:t>Four pH/pOH/[H</a:t>
            </a:r>
            <a:r>
              <a:rPr lang="en-US" sz="3200" baseline="-25000" dirty="0"/>
              <a:t>3</a:t>
            </a:r>
            <a:r>
              <a:rPr lang="en-US" sz="3200" dirty="0"/>
              <a:t>O</a:t>
            </a:r>
            <a:r>
              <a:rPr lang="en-US" sz="3200" baseline="30000" dirty="0"/>
              <a:t>+</a:t>
            </a:r>
            <a:r>
              <a:rPr lang="en-US" sz="3200" dirty="0"/>
              <a:t>]/[OH</a:t>
            </a:r>
            <a:r>
              <a:rPr lang="en-US" sz="3200" baseline="30000" dirty="0"/>
              <a:t>-</a:t>
            </a:r>
            <a:r>
              <a:rPr lang="en-US" sz="3200" dirty="0"/>
              <a:t>] problems</a:t>
            </a:r>
          </a:p>
          <a:p>
            <a:r>
              <a:rPr lang="en-US" sz="3200" dirty="0"/>
              <a:t>Nomenclature of acids and bases (eight)</a:t>
            </a:r>
          </a:p>
          <a:p>
            <a:r>
              <a:rPr lang="en-US" sz="3200" dirty="0"/>
              <a:t>Matching section over properties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82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1576</TotalTime>
  <Words>613</Words>
  <Application>Microsoft Office PowerPoint</Application>
  <PresentationFormat>On-screen Show (4:3)</PresentationFormat>
  <Paragraphs>77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Franklin Gothic Book</vt:lpstr>
      <vt:lpstr>Perpetua</vt:lpstr>
      <vt:lpstr>Times New Roman</vt:lpstr>
      <vt:lpstr>Wingdings</vt:lpstr>
      <vt:lpstr>Wingdings 2</vt:lpstr>
      <vt:lpstr>Equity</vt:lpstr>
      <vt:lpstr>REVIEW-ACIDS and BASES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TEST FORMAT</vt:lpstr>
    </vt:vector>
  </TitlesOfParts>
  <Company>Georgia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REVIEW-ACID BASE</dc:title>
  <dc:creator>Nancy</dc:creator>
  <cp:lastModifiedBy>Nancy Brim</cp:lastModifiedBy>
  <cp:revision>37</cp:revision>
  <dcterms:created xsi:type="dcterms:W3CDTF">2012-04-30T00:42:47Z</dcterms:created>
  <dcterms:modified xsi:type="dcterms:W3CDTF">2017-05-11T01:51:58Z</dcterms:modified>
</cp:coreProperties>
</file>