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74" r:id="rId4"/>
    <p:sldId id="258" r:id="rId5"/>
    <p:sldId id="264" r:id="rId6"/>
    <p:sldId id="260" r:id="rId7"/>
    <p:sldId id="276" r:id="rId8"/>
    <p:sldId id="277" r:id="rId9"/>
    <p:sldId id="261" r:id="rId10"/>
    <p:sldId id="278" r:id="rId11"/>
    <p:sldId id="275" r:id="rId12"/>
    <p:sldId id="259" r:id="rId13"/>
    <p:sldId id="265" r:id="rId14"/>
    <p:sldId id="286" r:id="rId15"/>
    <p:sldId id="262" r:id="rId16"/>
    <p:sldId id="263" r:id="rId17"/>
    <p:sldId id="279" r:id="rId18"/>
    <p:sldId id="280" r:id="rId19"/>
    <p:sldId id="281" r:id="rId20"/>
    <p:sldId id="282" r:id="rId21"/>
    <p:sldId id="287" r:id="rId22"/>
    <p:sldId id="283" r:id="rId23"/>
    <p:sldId id="268" r:id="rId24"/>
    <p:sldId id="284" r:id="rId25"/>
    <p:sldId id="285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51" autoAdjust="0"/>
    <p:restoredTop sz="94660"/>
  </p:normalViewPr>
  <p:slideViewPr>
    <p:cSldViewPr>
      <p:cViewPr varScale="1">
        <p:scale>
          <a:sx n="70" d="100"/>
          <a:sy n="70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DB4E7-220B-44CA-843E-523AB6B117FB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4134A-DEED-4E4B-8C49-FA9026E81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25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2DB2E-FCE9-40D2-8924-69C6EA7F4F57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11227-635A-440E-9C92-05A1B48EE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02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292DC-4D39-4028-8B61-E06C839D650E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84D9B-6AB8-45AD-9011-7F0B71172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636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234B7-3518-42C0-8CB6-A7C37DC02C6A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A42F7-5253-4A62-9462-3434ADD0BB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13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CBBBF-D1CB-4685-9203-2FBA582B533C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86A74-2546-4BEE-BDBE-9E21492B5D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810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F7BBC-F4CD-47AB-85BB-B05CF70033EF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9DCA-AE87-40AA-BABE-B52D60B96A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33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1F3AD-7C9B-43F2-B641-116793C75BB6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68872-8795-4759-B8B9-39D494639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98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00A93-133C-4613-A627-AD46669C3DBF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93A94-F053-443D-BF2C-BEBB472FA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983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B8429-1903-46DD-B9F5-F6924D9D1C97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09A26-CD01-4AE5-81B6-EB3031CDB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14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CDFBC-F486-42B6-B723-9BC8C592CDDE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A1534-AF68-4257-9D22-73B69F9749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70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D2299-6641-437D-AC65-1EA17300C3D4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E3E08-3599-4DB4-99D2-25939E333F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69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B63788-CCB9-4B08-AA4A-D74A40F7A7B5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B6725FDE-B323-479A-9A8C-38CCC8EAAE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9" r:id="rId3"/>
    <p:sldLayoutId id="2147483696" r:id="rId4"/>
    <p:sldLayoutId id="2147483700" r:id="rId5"/>
    <p:sldLayoutId id="2147483695" r:id="rId6"/>
    <p:sldLayoutId id="2147483694" r:id="rId7"/>
    <p:sldLayoutId id="2147483701" r:id="rId8"/>
    <p:sldLayoutId id="2147483693" r:id="rId9"/>
    <p:sldLayoutId id="2147483692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Turn in your Half-Life Computer Simulation lab.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Pick up the notes sheet and the blank periodic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/>
              <a:t>Electron Configuration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3657600"/>
            <a:ext cx="5448300" cy="3076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BLANK PERIODIC TABLE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We are going to take a moment and write in the </a:t>
            </a:r>
            <a:r>
              <a:rPr lang="en-US" altLang="en-US" sz="3200" u="sng" dirty="0">
                <a:solidFill>
                  <a:srgbClr val="7030A0"/>
                </a:solidFill>
              </a:rPr>
              <a:t>atomic number </a:t>
            </a:r>
            <a:r>
              <a:rPr lang="en-US" altLang="en-US" sz="3200" dirty="0"/>
              <a:t>– IN ORDER – on the blank periodic table – on one side only.</a:t>
            </a:r>
          </a:p>
          <a:p>
            <a:pPr marL="463550" indent="-46355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Go – be methodical – don’t mess up or you will </a:t>
            </a:r>
            <a:r>
              <a:rPr lang="en-US" altLang="en-US" sz="3200" dirty="0" smtClean="0"/>
              <a:t>have to start </a:t>
            </a:r>
            <a:r>
              <a:rPr lang="en-US" altLang="en-US" sz="3200" dirty="0"/>
              <a:t>over.</a:t>
            </a:r>
          </a:p>
        </p:txBody>
      </p:sp>
    </p:spTree>
    <p:extLst>
      <p:ext uri="{BB962C8B-B14F-4D97-AF65-F5344CB8AC3E}">
        <p14:creationId xmlns:p14="http://schemas.microsoft.com/office/powerpoint/2010/main" val="71771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BLANK PERIODIC TABLE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 eaLnBrk="1" hangingPunct="1">
              <a:buFont typeface="Wingdings" panose="05000000000000000000" pitchFamily="2" charset="2"/>
              <a:buChar char="ü"/>
            </a:pPr>
            <a:r>
              <a:rPr lang="en-US" altLang="en-US" sz="2800" dirty="0"/>
              <a:t>Periodic table is divided into four distinct regions.</a:t>
            </a:r>
          </a:p>
          <a:p>
            <a:pPr marL="463550" indent="-463550" eaLnBrk="1" hangingPunct="1">
              <a:buFont typeface="Wingdings" panose="05000000000000000000" pitchFamily="2" charset="2"/>
              <a:buChar char="ü"/>
            </a:pPr>
            <a:r>
              <a:rPr lang="en-US" altLang="en-US" sz="2800" dirty="0"/>
              <a:t>Each region is given a name/symbol: s, p, d, 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ELECTRON CONFIGURATION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76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Electron configuration tells us how </a:t>
            </a:r>
            <a:r>
              <a:rPr lang="en-US" altLang="en-US" sz="2800" b="1" dirty="0">
                <a:solidFill>
                  <a:srgbClr val="FF0000"/>
                </a:solidFill>
              </a:rPr>
              <a:t>electrons</a:t>
            </a:r>
            <a:r>
              <a:rPr lang="en-US" altLang="en-US" sz="2800" dirty="0"/>
              <a:t> are distributed among the various </a:t>
            </a:r>
            <a:r>
              <a:rPr lang="en-US" altLang="en-US" sz="2800" b="1" dirty="0">
                <a:solidFill>
                  <a:srgbClr val="FF0000"/>
                </a:solidFill>
              </a:rPr>
              <a:t>atomic</a:t>
            </a:r>
            <a:r>
              <a:rPr lang="en-US" altLang="en-US" sz="2800" dirty="0"/>
              <a:t> </a:t>
            </a:r>
            <a:r>
              <a:rPr lang="en-US" altLang="en-US" sz="2800" b="1" dirty="0">
                <a:solidFill>
                  <a:srgbClr val="FF0000"/>
                </a:solidFill>
              </a:rPr>
              <a:t>orbitals</a:t>
            </a:r>
            <a:r>
              <a:rPr lang="en-US" altLang="en-US" sz="2800" dirty="0"/>
              <a:t>.  </a:t>
            </a:r>
          </a:p>
          <a:p>
            <a:pPr eaLnBrk="1" hangingPunct="1"/>
            <a:r>
              <a:rPr lang="en-US" altLang="en-US" sz="2800" dirty="0"/>
              <a:t>It is a simple way of keeping track of electrons.  </a:t>
            </a:r>
          </a:p>
          <a:p>
            <a:pPr eaLnBrk="1" hangingPunct="1"/>
            <a:r>
              <a:rPr lang="en-US" altLang="en-US" sz="2800" dirty="0"/>
              <a:t>Electrons fill the </a:t>
            </a:r>
            <a:r>
              <a:rPr lang="en-US" altLang="en-US" sz="2800" b="1" dirty="0">
                <a:solidFill>
                  <a:srgbClr val="FF0000"/>
                </a:solidFill>
              </a:rPr>
              <a:t>energy levels </a:t>
            </a:r>
            <a:r>
              <a:rPr lang="en-US" altLang="en-US" sz="2800" dirty="0"/>
              <a:t>in the electron cloud according to a set of rules.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THREE RULES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876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err="1"/>
              <a:t>Aufbau</a:t>
            </a:r>
            <a:r>
              <a:rPr lang="en-US" sz="2800" b="1" dirty="0"/>
              <a:t> Principle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/>
              <a:t>Each electron occupies the </a:t>
            </a:r>
            <a:r>
              <a:rPr lang="en-US" sz="2800" b="1" dirty="0">
                <a:solidFill>
                  <a:srgbClr val="FF0000"/>
                </a:solidFill>
              </a:rPr>
              <a:t>lowest</a:t>
            </a:r>
            <a:r>
              <a:rPr lang="en-US" sz="2800" dirty="0"/>
              <a:t> energy orbital available. 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/>
              <a:t>Electrons are added from the </a:t>
            </a:r>
            <a:r>
              <a:rPr lang="en-US" sz="2800" b="1" dirty="0">
                <a:solidFill>
                  <a:srgbClr val="FF0000"/>
                </a:solidFill>
              </a:rPr>
              <a:t>ground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state</a:t>
            </a:r>
            <a:r>
              <a:rPr lang="en-US" sz="2800" dirty="0"/>
              <a:t> up.  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/>
              <a:t>Electrons fill in </a:t>
            </a:r>
            <a:r>
              <a:rPr lang="en-US" sz="2800" b="1" dirty="0">
                <a:solidFill>
                  <a:srgbClr val="FF0000"/>
                </a:solidFill>
              </a:rPr>
              <a:t>increasing</a:t>
            </a:r>
            <a:r>
              <a:rPr lang="en-US" sz="2800" dirty="0"/>
              <a:t> energy order.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290" y="1524000"/>
            <a:ext cx="3311285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THREE RULES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2552700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Pauli Exclusion Principle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/>
              <a:t>Each orbital can hold a maximum of only </a:t>
            </a:r>
            <a:r>
              <a:rPr lang="en-US" sz="2800" b="1" dirty="0">
                <a:solidFill>
                  <a:srgbClr val="FF0000"/>
                </a:solidFill>
              </a:rPr>
              <a:t>two</a:t>
            </a:r>
            <a:r>
              <a:rPr lang="en-US" sz="2800" dirty="0"/>
              <a:t> electrons – one spinning clockwise and one spinning counter clockwise.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505200"/>
            <a:ext cx="5048250" cy="32159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31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THREE RULES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4876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err="1"/>
              <a:t>Hund’s</a:t>
            </a:r>
            <a:r>
              <a:rPr lang="en-US" sz="2800" b="1" dirty="0"/>
              <a:t> Rule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/>
              <a:t>The most stable arrangement of electrons in orbitals is to fill </a:t>
            </a:r>
            <a:r>
              <a:rPr lang="en-US" sz="2800" b="1" dirty="0">
                <a:solidFill>
                  <a:srgbClr val="FF0000"/>
                </a:solidFill>
              </a:rPr>
              <a:t>singly</a:t>
            </a:r>
            <a:r>
              <a:rPr lang="en-US" sz="2800" dirty="0"/>
              <a:t> and then go back and </a:t>
            </a:r>
            <a:r>
              <a:rPr lang="en-US" sz="2800" b="1" dirty="0">
                <a:solidFill>
                  <a:srgbClr val="FF0000"/>
                </a:solidFill>
              </a:rPr>
              <a:t>double</a:t>
            </a:r>
            <a:r>
              <a:rPr lang="en-US" sz="2800" dirty="0"/>
              <a:t> up.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429000"/>
            <a:ext cx="4879424" cy="2809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226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ELECTRON CONFIGURATION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1371600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7200"/>
              <a:t>1s</a:t>
            </a:r>
            <a:r>
              <a:rPr lang="en-US" altLang="en-US" sz="7200" baseline="30000"/>
              <a:t>2</a:t>
            </a:r>
            <a:endParaRPr lang="en-US" altLang="en-US" sz="7200"/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1676400" y="31242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The energy level</a:t>
            </a: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3886200" y="36576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The sublevel</a:t>
            </a: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5943600" y="2386013"/>
            <a:ext cx="1905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FF0000"/>
                </a:solidFill>
              </a:rPr>
              <a:t>The number of electrons in the sublevel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276600" y="2667000"/>
            <a:ext cx="6858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686300" y="3024188"/>
            <a:ext cx="0" cy="5445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334000" y="2514600"/>
            <a:ext cx="762000" cy="1714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8" name="TextBox 13"/>
          <p:cNvSpPr txBox="1">
            <a:spLocks noChangeArrowheads="1"/>
          </p:cNvSpPr>
          <p:nvPr/>
        </p:nvSpPr>
        <p:spPr bwMode="auto">
          <a:xfrm>
            <a:off x="3099547" y="4527550"/>
            <a:ext cx="3173506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/>
              <a:t>Example:</a:t>
            </a:r>
          </a:p>
          <a:p>
            <a:pPr algn="ctr" eaLnBrk="1" hangingPunct="1"/>
            <a:endParaRPr lang="en-US" altLang="en-US" sz="2800" dirty="0"/>
          </a:p>
          <a:p>
            <a:pPr algn="ctr" eaLnBrk="1" hangingPunct="1"/>
            <a:r>
              <a:rPr lang="en-US" altLang="en-US" sz="2800" dirty="0"/>
              <a:t> 1s</a:t>
            </a:r>
            <a:r>
              <a:rPr lang="en-US" altLang="en-US" sz="2800" baseline="30000" dirty="0"/>
              <a:t>2</a:t>
            </a:r>
            <a:r>
              <a:rPr lang="en-US" altLang="en-US" sz="2800" dirty="0"/>
              <a:t>2s</a:t>
            </a:r>
            <a:r>
              <a:rPr lang="en-US" altLang="en-US" sz="2800" baseline="30000" dirty="0"/>
              <a:t>2</a:t>
            </a:r>
            <a:r>
              <a:rPr lang="en-US" altLang="en-US" sz="2800" dirty="0"/>
              <a:t>2p</a:t>
            </a:r>
            <a:r>
              <a:rPr lang="en-US" altLang="en-US" sz="2800" baseline="30000" dirty="0"/>
              <a:t>6</a:t>
            </a:r>
            <a:r>
              <a:rPr lang="en-US" altLang="en-US" sz="2800" dirty="0"/>
              <a:t>3s</a:t>
            </a:r>
            <a:r>
              <a:rPr lang="en-US" altLang="en-US" sz="2800" baseline="30000" dirty="0"/>
              <a:t>2</a:t>
            </a:r>
            <a:r>
              <a:rPr lang="en-US" altLang="en-US" sz="2800" dirty="0"/>
              <a:t>3p5</a:t>
            </a:r>
          </a:p>
          <a:p>
            <a:pPr algn="ctr" eaLnBrk="1" hangingPunct="1"/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3" grpId="0"/>
      <p:bldP spid="122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ELECTRON CONFIGURATION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858000" y="1905000"/>
            <a:ext cx="1828800" cy="1371600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7200" dirty="0"/>
              <a:t>1s</a:t>
            </a:r>
            <a:r>
              <a:rPr lang="en-US" altLang="en-US" sz="7200" baseline="30000" dirty="0"/>
              <a:t>2</a:t>
            </a:r>
            <a:endParaRPr lang="en-US" altLang="en-US" sz="7200" dirty="0"/>
          </a:p>
        </p:txBody>
      </p:sp>
      <p:sp>
        <p:nvSpPr>
          <p:cNvPr id="12298" name="TextBox 13"/>
          <p:cNvSpPr txBox="1">
            <a:spLocks noChangeArrowheads="1"/>
          </p:cNvSpPr>
          <p:nvPr/>
        </p:nvSpPr>
        <p:spPr bwMode="auto">
          <a:xfrm>
            <a:off x="609600" y="1905000"/>
            <a:ext cx="7391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 There are </a:t>
            </a:r>
            <a:r>
              <a:rPr lang="en-US" altLang="en-US" sz="2800" b="1" dirty="0">
                <a:solidFill>
                  <a:srgbClr val="FF0000"/>
                </a:solidFill>
              </a:rPr>
              <a:t>seven</a:t>
            </a:r>
            <a:r>
              <a:rPr lang="en-US" altLang="en-US" sz="2800" dirty="0"/>
              <a:t> energy levels.</a:t>
            </a:r>
          </a:p>
          <a:p>
            <a:pPr eaLnBrk="1" hangingPunct="1"/>
            <a:endParaRPr lang="en-US" altLang="en-US" sz="2800" dirty="0"/>
          </a:p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There are </a:t>
            </a:r>
            <a:r>
              <a:rPr lang="en-US" altLang="en-US" sz="2800" b="1" dirty="0">
                <a:solidFill>
                  <a:srgbClr val="FF0000"/>
                </a:solidFill>
              </a:rPr>
              <a:t>four</a:t>
            </a:r>
            <a:r>
              <a:rPr lang="en-US" altLang="en-US" sz="2800" dirty="0"/>
              <a:t> sublevels: </a:t>
            </a:r>
            <a:r>
              <a:rPr lang="en-US" altLang="en-US" sz="2800" b="1" dirty="0">
                <a:solidFill>
                  <a:srgbClr val="FF0000"/>
                </a:solidFill>
              </a:rPr>
              <a:t>s, p, d, f.</a:t>
            </a:r>
          </a:p>
          <a:p>
            <a:pPr eaLnBrk="1" hangingPunct="1"/>
            <a:endParaRPr lang="en-US" altLang="en-US" sz="2800" dirty="0"/>
          </a:p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There are different numbers of </a:t>
            </a:r>
            <a:r>
              <a:rPr lang="en-US" altLang="en-US" sz="2800" b="1" dirty="0">
                <a:solidFill>
                  <a:srgbClr val="FF0000"/>
                </a:solidFill>
              </a:rPr>
              <a:t>orbitals</a:t>
            </a:r>
            <a:r>
              <a:rPr lang="en-US" altLang="en-US" sz="2800" dirty="0"/>
              <a:t> per sublevel:</a:t>
            </a:r>
          </a:p>
          <a:p>
            <a:pPr eaLnBrk="1" hangingPunct="1"/>
            <a:r>
              <a:rPr lang="en-US" altLang="en-US" sz="2800" dirty="0"/>
              <a:t>	s = </a:t>
            </a:r>
            <a:r>
              <a:rPr lang="en-US" altLang="en-US" sz="2800" b="1" dirty="0">
                <a:solidFill>
                  <a:srgbClr val="FF0000"/>
                </a:solidFill>
              </a:rPr>
              <a:t>1</a:t>
            </a:r>
            <a:r>
              <a:rPr lang="en-US" altLang="en-US" sz="2800" dirty="0"/>
              <a:t>		p = </a:t>
            </a:r>
            <a:r>
              <a:rPr lang="en-US" altLang="en-US" sz="2800" b="1" dirty="0">
                <a:solidFill>
                  <a:srgbClr val="FF0000"/>
                </a:solidFill>
              </a:rPr>
              <a:t>3</a:t>
            </a:r>
            <a:r>
              <a:rPr lang="en-US" altLang="en-US" sz="2800" dirty="0"/>
              <a:t>		d = </a:t>
            </a:r>
            <a:r>
              <a:rPr lang="en-US" altLang="en-US" sz="2800" b="1" dirty="0">
                <a:solidFill>
                  <a:srgbClr val="FF0000"/>
                </a:solidFill>
              </a:rPr>
              <a:t>5</a:t>
            </a:r>
            <a:r>
              <a:rPr lang="en-US" altLang="en-US" sz="2800" dirty="0"/>
              <a:t>		f = </a:t>
            </a:r>
            <a:r>
              <a:rPr lang="en-US" altLang="en-US" sz="2800" b="1" dirty="0">
                <a:solidFill>
                  <a:srgbClr val="FF0000"/>
                </a:solidFill>
              </a:rPr>
              <a:t>7</a:t>
            </a:r>
          </a:p>
          <a:p>
            <a:pPr eaLnBrk="1" hangingPunct="1"/>
            <a:endParaRPr lang="en-US" altLang="en-US" sz="2800" dirty="0"/>
          </a:p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Each </a:t>
            </a:r>
            <a:r>
              <a:rPr lang="en-US" altLang="en-US" sz="2400" dirty="0"/>
              <a:t>orbital holds only </a:t>
            </a:r>
            <a:r>
              <a:rPr lang="en-US" altLang="en-US" sz="2400" b="1" dirty="0">
                <a:solidFill>
                  <a:srgbClr val="FF0000"/>
                </a:solidFill>
              </a:rPr>
              <a:t>two</a:t>
            </a:r>
            <a:r>
              <a:rPr lang="en-US" altLang="en-US" sz="2400" dirty="0"/>
              <a:t> electrons.</a:t>
            </a:r>
          </a:p>
        </p:txBody>
      </p:sp>
    </p:spTree>
    <p:extLst>
      <p:ext uri="{BB962C8B-B14F-4D97-AF65-F5344CB8AC3E}">
        <p14:creationId xmlns:p14="http://schemas.microsoft.com/office/powerpoint/2010/main" val="122977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BLANK PERIODIC TABLE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887299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2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800mainstreet.com/33/0003-000-spdf-blo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315200" cy="523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Atomic Orbitals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5" y="152400"/>
            <a:ext cx="5735638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ELECTRON CONFIGURATION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order that the levels and sublevels fill is based on </a:t>
            </a:r>
            <a:r>
              <a:rPr lang="en-US" sz="2800" b="1" dirty="0" smtClean="0">
                <a:solidFill>
                  <a:srgbClr val="FF0000"/>
                </a:solidFill>
              </a:rPr>
              <a:t>energy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They fill in the following order:</a:t>
            </a:r>
          </a:p>
          <a:p>
            <a:pPr marL="0" indent="0" algn="ctr">
              <a:buNone/>
            </a:pPr>
            <a:r>
              <a:rPr lang="en-US" sz="2800" dirty="0"/>
              <a:t>1s</a:t>
            </a:r>
            <a:r>
              <a:rPr lang="en-US" sz="2800" baseline="30000" dirty="0"/>
              <a:t>  </a:t>
            </a:r>
            <a:r>
              <a:rPr lang="en-US" sz="2800" dirty="0"/>
              <a:t>2s  2p  3s  3p  4s  3d  4p  5s  4d  5p</a:t>
            </a:r>
            <a:r>
              <a:rPr lang="en-US" sz="2800" baseline="30000" dirty="0"/>
              <a:t>  </a:t>
            </a:r>
            <a:endParaRPr lang="en-US" sz="2800" baseline="30000" dirty="0" smtClean="0"/>
          </a:p>
          <a:p>
            <a:pPr marL="0" indent="0" algn="ctr">
              <a:buNone/>
            </a:pPr>
            <a:r>
              <a:rPr lang="en-US" sz="2800" dirty="0" smtClean="0"/>
              <a:t>6s  </a:t>
            </a:r>
            <a:r>
              <a:rPr lang="en-US" sz="2800" dirty="0"/>
              <a:t>4f  5d  6p  7s  5f  6d  </a:t>
            </a:r>
            <a:r>
              <a:rPr lang="en-US" sz="2800" dirty="0" smtClean="0"/>
              <a:t>7p</a:t>
            </a:r>
          </a:p>
          <a:p>
            <a:pPr marL="0" indent="0" algn="ctr">
              <a:buNone/>
            </a:pPr>
            <a:endParaRPr lang="en-US" sz="2800" dirty="0"/>
          </a:p>
          <a:p>
            <a:r>
              <a:rPr lang="en-US" sz="2800" dirty="0"/>
              <a:t>There are two diagrams to help you remember the filling order: the diagonal rule or the arrow diagram.  </a:t>
            </a:r>
            <a:r>
              <a:rPr lang="en-US" sz="2800" dirty="0" smtClean="0"/>
              <a:t>You decide which one you like best.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715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DIAGONAL RULE</a:t>
            </a:r>
          </a:p>
        </p:txBody>
      </p:sp>
      <p:pic>
        <p:nvPicPr>
          <p:cNvPr id="14339" name="Picture 2" descr="PICTURE 5.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2009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70104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 decide which one you like and then copy it into your notes in the box provided.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/>
              <a:t>ARROW DIAGRAM</a:t>
            </a:r>
          </a:p>
        </p:txBody>
      </p:sp>
      <p:pic>
        <p:nvPicPr>
          <p:cNvPr id="15363" name="Picture 5" descr="elecfill.gif (5598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50894"/>
            <a:ext cx="504825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6096000"/>
            <a:ext cx="70104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You decide which one you like and then copy it into your notes in the box provided.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ELECTRON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Hydrogen	H	1	1s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Helium	He	2	1s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Lithium	Li	3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Beryllium	Be	4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Boron		B	5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Carbon	C	6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Nitrogen	N	7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3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Oxygen	O	8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4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Fluorine	F	9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5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Neon		Ne	10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2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ELECTRON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Sodium	Na	11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Magnesium	Mg	12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Aluminum	Al	13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Silicon		Si	14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Phosphorus	P	15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3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Sulfur		S	16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4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Chlorine	</a:t>
            </a:r>
            <a:r>
              <a:rPr lang="en-US" dirty="0" err="1"/>
              <a:t>Cl</a:t>
            </a:r>
            <a:r>
              <a:rPr lang="en-US" dirty="0"/>
              <a:t>	17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5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Argon		</a:t>
            </a:r>
            <a:r>
              <a:rPr lang="en-US" dirty="0" err="1"/>
              <a:t>Ar</a:t>
            </a:r>
            <a:r>
              <a:rPr lang="en-US" dirty="0"/>
              <a:t>	18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6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Potassium	K	19	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6</a:t>
            </a:r>
            <a:r>
              <a:rPr lang="en-US" dirty="0"/>
              <a:t>4s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97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FIRST:</a:t>
            </a:r>
            <a:r>
              <a:rPr lang="en-US" dirty="0"/>
              <a:t>	Find the atomic number.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/>
              <a:t>That will tell you how many electrons you are filling.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SECOND:</a:t>
            </a:r>
            <a:r>
              <a:rPr lang="en-US" dirty="0"/>
              <a:t>	Determine its place on the periodic table.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/>
              <a:t>That will tell you the ending configuration.</a:t>
            </a:r>
          </a:p>
          <a:p>
            <a:pPr marL="0" indent="0">
              <a:buNone/>
            </a:pPr>
            <a:endParaRPr lang="en-US" dirty="0"/>
          </a:p>
          <a:p>
            <a:pPr marL="1828800" indent="-1828800">
              <a:buNone/>
            </a:pPr>
            <a:r>
              <a:rPr lang="en-US" sz="2800" b="1" dirty="0">
                <a:solidFill>
                  <a:schemeClr val="tx2"/>
                </a:solidFill>
              </a:rPr>
              <a:t>THIRD: </a:t>
            </a:r>
            <a:r>
              <a:rPr lang="en-US" dirty="0"/>
              <a:t>	Write the electron configuration using your diagram.</a:t>
            </a:r>
          </a:p>
        </p:txBody>
      </p:sp>
    </p:spTree>
    <p:extLst>
      <p:ext uri="{BB962C8B-B14F-4D97-AF65-F5344CB8AC3E}">
        <p14:creationId xmlns:p14="http://schemas.microsoft.com/office/powerpoint/2010/main" val="199654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PRACTICE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960" y="1676400"/>
            <a:ext cx="648208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9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ENDING CONFIGURATION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7877263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1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Second Electron Configuration Practice – due tomorrow.</a:t>
            </a:r>
          </a:p>
          <a:p>
            <a:endParaRPr lang="en-US" sz="3200" dirty="0"/>
          </a:p>
          <a:p>
            <a:r>
              <a:rPr lang="en-US" sz="3200" dirty="0"/>
              <a:t>Burning Balls of Color – Flame test lab due </a:t>
            </a:r>
            <a:r>
              <a:rPr lang="en-US" sz="3200" dirty="0" smtClean="0"/>
              <a:t>tomorrow.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754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3200" dirty="0" smtClean="0"/>
              <a:t>Get </a:t>
            </a:r>
            <a:r>
              <a:rPr lang="en-US" sz="3200" dirty="0"/>
              <a:t>out your notes and the Second Electron Configuration Practice sheet.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 ELECTRON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With your partner, get a white board and marker.</a:t>
            </a:r>
          </a:p>
          <a:p>
            <a:r>
              <a:rPr lang="en-US" sz="3200" dirty="0"/>
              <a:t>Write the element name, atomic number, and electron configuration for the element listed.</a:t>
            </a:r>
          </a:p>
        </p:txBody>
      </p:sp>
    </p:spTree>
    <p:extLst>
      <p:ext uri="{BB962C8B-B14F-4D97-AF65-F5344CB8AC3E}">
        <p14:creationId xmlns:p14="http://schemas.microsoft.com/office/powerpoint/2010/main" val="248093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Third Electron Configuration Practice – due Monday</a:t>
            </a:r>
            <a:r>
              <a:rPr lang="en-US" dirty="0" smtClean="0"/>
              <a:t>.</a:t>
            </a:r>
          </a:p>
          <a:p>
            <a:r>
              <a:rPr lang="en-US" sz="3200" dirty="0" smtClean="0"/>
              <a:t>Burning Balls of Color – Flame Test lab due Monday.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326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1813</TotalTime>
  <Words>483</Words>
  <Application>Microsoft Office PowerPoint</Application>
  <PresentationFormat>On-screen Show (4:3)</PresentationFormat>
  <Paragraphs>104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Clarity</vt:lpstr>
      <vt:lpstr>DO NOW</vt:lpstr>
      <vt:lpstr>Electron Configuration</vt:lpstr>
      <vt:lpstr>BLANK PERIODIC TABLE</vt:lpstr>
      <vt:lpstr>BLANK PERIODIC TABLE</vt:lpstr>
      <vt:lpstr>ELECTRON CONFIGURATION</vt:lpstr>
      <vt:lpstr>THREE RULES TO REMEMBER</vt:lpstr>
      <vt:lpstr>THREE RULES TO REMEMBER</vt:lpstr>
      <vt:lpstr>THREE RULES TO REMEMBER</vt:lpstr>
      <vt:lpstr>ELECTRON CONFIGURATION</vt:lpstr>
      <vt:lpstr>ELECTRON CONFIGURATION</vt:lpstr>
      <vt:lpstr>BLANK PERIODIC TABLE</vt:lpstr>
      <vt:lpstr>PowerPoint Presentation</vt:lpstr>
      <vt:lpstr>PowerPoint Presentation</vt:lpstr>
      <vt:lpstr>ELECTRON CONFIGURATION</vt:lpstr>
      <vt:lpstr>DIAGONAL RULE</vt:lpstr>
      <vt:lpstr>ARROW DIAGRAM</vt:lpstr>
      <vt:lpstr>ELECTRON CONFIGURATION</vt:lpstr>
      <vt:lpstr>ELECTRON CONFIGURATION</vt:lpstr>
      <vt:lpstr>PRACTICE</vt:lpstr>
      <vt:lpstr>PRACTICE</vt:lpstr>
      <vt:lpstr>ENDING CONFIGURATION</vt:lpstr>
      <vt:lpstr>TO DO</vt:lpstr>
      <vt:lpstr>DO NOW</vt:lpstr>
      <vt:lpstr>2nd ELECTRON CONFIGURATION</vt:lpstr>
      <vt:lpstr>PRACTICE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 Configuration</dc:title>
  <dc:creator>Nancy Brim</dc:creator>
  <cp:lastModifiedBy>JCBOE</cp:lastModifiedBy>
  <cp:revision>19</cp:revision>
  <dcterms:created xsi:type="dcterms:W3CDTF">2011-09-13T17:07:11Z</dcterms:created>
  <dcterms:modified xsi:type="dcterms:W3CDTF">2016-09-14T12:58:27Z</dcterms:modified>
</cp:coreProperties>
</file>