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4" r:id="rId1"/>
  </p:sldMasterIdLst>
  <p:notesMasterIdLst>
    <p:notesMasterId r:id="rId26"/>
  </p:notesMasterIdLst>
  <p:sldIdLst>
    <p:sldId id="373" r:id="rId2"/>
    <p:sldId id="372" r:id="rId3"/>
    <p:sldId id="374" r:id="rId4"/>
    <p:sldId id="276" r:id="rId5"/>
    <p:sldId id="339" r:id="rId6"/>
    <p:sldId id="360" r:id="rId7"/>
    <p:sldId id="352" r:id="rId8"/>
    <p:sldId id="358" r:id="rId9"/>
    <p:sldId id="363" r:id="rId10"/>
    <p:sldId id="362" r:id="rId11"/>
    <p:sldId id="340" r:id="rId12"/>
    <p:sldId id="342" r:id="rId13"/>
    <p:sldId id="365" r:id="rId14"/>
    <p:sldId id="366" r:id="rId15"/>
    <p:sldId id="367" r:id="rId16"/>
    <p:sldId id="368" r:id="rId17"/>
    <p:sldId id="371" r:id="rId18"/>
    <p:sldId id="281" r:id="rId19"/>
    <p:sldId id="282" r:id="rId20"/>
    <p:sldId id="353" r:id="rId21"/>
    <p:sldId id="356" r:id="rId22"/>
    <p:sldId id="369" r:id="rId23"/>
    <p:sldId id="370" r:id="rId24"/>
    <p:sldId id="375" r:id="rId2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92" d="100"/>
          <a:sy n="92" d="100"/>
        </p:scale>
        <p:origin x="95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8100BB4-6FEC-9C4D-94FE-D99CB0095F3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3482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CCBB62-8143-DE47-9A08-664ECE49ECE4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0D2AD8-5EE1-0F47-A90C-68BF84F87736}" type="slidenum">
              <a:rPr lang="en-US"/>
              <a:pPr/>
              <a:t>18</a:t>
            </a:fld>
            <a:endParaRPr lang="en-US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F592B1-D2A4-244A-9F0C-F66A93D71B81}" type="slidenum">
              <a:rPr lang="en-US"/>
              <a:pPr/>
              <a:t>19</a:t>
            </a:fld>
            <a:endParaRPr lang="en-US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8" name="Rectangle 7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>
              <a:spLocks/>
            </p:cNvSpPr>
            <p:nvPr/>
          </p:nvSpPr>
          <p:spPr>
            <a:xfrm>
              <a:off x="562843" y="475488"/>
              <a:ext cx="7982712" cy="5888736"/>
            </a:xfrm>
            <a:prstGeom prst="rect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562842" y="6133646"/>
              <a:ext cx="7982712" cy="1472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562843" y="457200"/>
              <a:ext cx="7982712" cy="25786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3950"/>
            <a:ext cx="7342188" cy="1924050"/>
          </a:xfrm>
        </p:spPr>
        <p:txBody>
          <a:bodyPr anchor="b" anchorCtr="0">
            <a:noAutofit/>
          </a:bodyPr>
          <a:lstStyle>
            <a:lvl1pPr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429000"/>
            <a:ext cx="7342188" cy="1752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3741" y="6122894"/>
            <a:ext cx="2133600" cy="259317"/>
          </a:xfrm>
        </p:spPr>
        <p:txBody>
          <a:bodyPr/>
          <a:lstStyle/>
          <a:p>
            <a:fld id="{7D290233-0DD1-4A80-BB1E-9ADC3556DBB6}" type="datetimeFigureOut">
              <a:rPr lang="en-US" smtClean="0"/>
              <a:pPr/>
              <a:t>4/25/2017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2894"/>
            <a:ext cx="2895600" cy="25781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91000" y="6122894"/>
            <a:ext cx="762000" cy="271463"/>
          </a:xfrm>
        </p:spPr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9" name="Rectangle 18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Rectangle 20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pPr/>
              <a:t>4/25/2017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12" name="Rectangle 11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11"/>
            <p:cNvGrpSpPr/>
            <p:nvPr/>
          </p:nvGrpSpPr>
          <p:grpSpPr>
            <a:xfrm>
              <a:off x="562842" y="475488"/>
              <a:ext cx="7982713" cy="5888736"/>
              <a:chOff x="562842" y="475488"/>
              <a:chExt cx="7982713" cy="5888736"/>
            </a:xfrm>
          </p:grpSpPr>
          <p:sp>
            <p:nvSpPr>
              <p:cNvPr id="8" name="Rectangle 7"/>
              <p:cNvSpPr>
                <a:spLocks/>
              </p:cNvSpPr>
              <p:nvPr/>
            </p:nvSpPr>
            <p:spPr>
              <a:xfrm>
                <a:off x="562843" y="475488"/>
                <a:ext cx="7982712" cy="5888736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>
                <a:off x="562842" y="6133646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62842" y="3427528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0113" y="3442447"/>
            <a:ext cx="7345362" cy="1532965"/>
          </a:xfrm>
        </p:spPr>
        <p:txBody>
          <a:bodyPr anchor="b" anchorCtr="0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029200"/>
            <a:ext cx="7345362" cy="990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9259" y="6122894"/>
            <a:ext cx="2133600" cy="259317"/>
          </a:xfrm>
        </p:spPr>
        <p:txBody>
          <a:bodyPr/>
          <a:lstStyle/>
          <a:p>
            <a:fld id="{7D290233-0DD1-4A80-BB1E-9ADC3556DBB6}" type="datetimeFigureOut">
              <a:rPr lang="en-US" smtClean="0"/>
              <a:pPr/>
              <a:t>4/25/2017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4401"/>
            <a:ext cx="2895600" cy="25781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636493" y="533400"/>
            <a:ext cx="7836408" cy="2828925"/>
          </a:xfrm>
        </p:spPr>
        <p:txBody>
          <a:bodyPr>
            <a:normAutofit/>
          </a:bodyPr>
          <a:lstStyle>
            <a:lvl1pPr>
              <a:buNone/>
              <a:defRPr sz="2000"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2" name="Rectangle 11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7" name="Rectangle 26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1371600"/>
            <a:ext cx="7345362" cy="1676400"/>
          </a:xfrm>
        </p:spPr>
        <p:txBody>
          <a:bodyPr anchor="b" anchorCtr="0">
            <a:noAutofit/>
          </a:bodyPr>
          <a:lstStyle>
            <a:lvl1pPr algn="ctr">
              <a:defRPr sz="5400" b="0" i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3" y="3134566"/>
            <a:ext cx="7345362" cy="1500187"/>
          </a:xfrm>
        </p:spPr>
        <p:txBody>
          <a:bodyPr anchor="t" anchorCtr="0"/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pPr/>
              <a:t>4/25/2017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21" name="Rectangle 2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3" name="Rectangle 2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5" name="Rectangle 24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111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pPr/>
              <a:t>4/25/2017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9" name="Rectangle 2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32" name="Rectangle 31"/>
                <p:cNvSpPr/>
                <p:nvPr/>
              </p:nvSpPr>
              <p:spPr>
                <a:xfrm>
                  <a:off x="247157" y="1612392"/>
                  <a:ext cx="8622792" cy="64008"/>
                </a:xfrm>
                <a:prstGeom prst="rect">
                  <a:avLst/>
                </a:prstGeom>
                <a:solidFill>
                  <a:schemeClr val="bg2">
                    <a:lumMod val="40000"/>
                    <a:lumOff val="60000"/>
                  </a:schemeClr>
                </a:solidFill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23" name="Straight Connector 22"/>
            <p:cNvCxnSpPr/>
            <p:nvPr/>
          </p:nvCxnSpPr>
          <p:spPr>
            <a:xfrm rot="16200000" flipH="1">
              <a:off x="2217480" y="4026438"/>
              <a:ext cx="4711326" cy="2286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01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301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5539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45539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pPr/>
              <a:t>4/25/2017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5" name="Rectangle 14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" name="Rectangle 16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pPr/>
              <a:t>4/25/2017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1" name="Rectangle 1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3" name="Rectangle 1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pPr/>
              <a:t>4/25/2017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9" name="Rectangle 1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33" name="Rectangle 32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169892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147888"/>
            <a:ext cx="3008313" cy="326231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pPr/>
              <a:t>4/25/2017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182880" y="173699"/>
                <a:ext cx="8778240" cy="6510602"/>
                <a:chOff x="182880" y="173699"/>
                <a:chExt cx="8778240" cy="6510602"/>
              </a:xfrm>
            </p:grpSpPr>
            <p:sp>
              <p:nvSpPr>
                <p:cNvPr id="29" name="Rectangle 28"/>
                <p:cNvSpPr/>
                <p:nvPr/>
              </p:nvSpPr>
              <p:spPr>
                <a:xfrm>
                  <a:off x="182880" y="173699"/>
                  <a:ext cx="8778240" cy="65106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</a:ln>
                <a:effectLst>
                  <a:outerShdw blurRad="63500" sx="101000" sy="101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perspectiveFront" fov="4800000"/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0" name="Group 10"/>
                <p:cNvGrpSpPr/>
                <p:nvPr/>
              </p:nvGrpSpPr>
              <p:grpSpPr>
                <a:xfrm>
                  <a:off x="256032" y="237744"/>
                  <a:ext cx="8622792" cy="6364224"/>
                  <a:chOff x="247157" y="247430"/>
                  <a:chExt cx="8622792" cy="6364224"/>
                </a:xfrm>
              </p:grpSpPr>
              <p:sp>
                <p:nvSpPr>
                  <p:cNvPr id="31" name="Rectangle 30"/>
                  <p:cNvSpPr>
                    <a:spLocks/>
                  </p:cNvSpPr>
                  <p:nvPr/>
                </p:nvSpPr>
                <p:spPr>
                  <a:xfrm>
                    <a:off x="247157" y="247430"/>
                    <a:ext cx="8622792" cy="6364224"/>
                  </a:xfrm>
                  <a:prstGeom prst="rect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/>
                  </a:p>
                </p:txBody>
              </p:sp>
              <p:cxnSp>
                <p:nvCxnSpPr>
                  <p:cNvPr id="32" name="Straight Connector 31"/>
                  <p:cNvCxnSpPr/>
                  <p:nvPr/>
                </p:nvCxnSpPr>
                <p:spPr>
                  <a:xfrm>
                    <a:off x="247157" y="6389024"/>
                    <a:ext cx="8622792" cy="158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28" name="Rectangle 27"/>
              <p:cNvSpPr/>
              <p:nvPr/>
            </p:nvSpPr>
            <p:spPr>
              <a:xfrm rot="5400000">
                <a:off x="801086" y="3274090"/>
                <a:ext cx="6135624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  <p:sp>
          <p:nvSpPr>
            <p:cNvPr id="25" name="Rectangle 24"/>
            <p:cNvSpPr/>
            <p:nvPr/>
          </p:nvSpPr>
          <p:spPr>
            <a:xfrm rot="10800000">
              <a:off x="258763" y="1594462"/>
              <a:ext cx="357530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694329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672323"/>
            <a:ext cx="3008313" cy="340304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pPr/>
              <a:t>4/25/2017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352892" y="310123"/>
            <a:ext cx="3398837" cy="1204912"/>
          </a:xfrm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0" name="Rectangle 19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7" name="Rectangle 16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691640"/>
            <a:ext cx="3008376" cy="914400"/>
          </a:xfrm>
        </p:spPr>
        <p:txBody>
          <a:bodyPr anchor="b">
            <a:no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38559" y="612775"/>
            <a:ext cx="4114800" cy="546811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2670048"/>
            <a:ext cx="3008376" cy="34015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pPr/>
              <a:t>4/25/2017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7" name="Group 16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1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2" name="Rectangle 21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3" name="Straight Connector 22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20" name="Rectangle 19"/>
            <p:cNvSpPr/>
            <p:nvPr/>
          </p:nvSpPr>
          <p:spPr>
            <a:xfrm>
              <a:off x="256032" y="4203192"/>
              <a:ext cx="8622792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1" y="4287819"/>
            <a:ext cx="8021977" cy="916193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6347" y="331694"/>
            <a:ext cx="8421624" cy="378310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1" y="5271247"/>
            <a:ext cx="8021977" cy="101301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pPr/>
              <a:t>4/25/2017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4" name="Rectangle 13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6" name="Rectangle 15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8" name="Rectangle 17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pPr/>
              <a:t>4/25/2017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4" name="Group 13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7" name="Rectangle 16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8" name="Rectangle 17"/>
            <p:cNvSpPr/>
            <p:nvPr/>
          </p:nvSpPr>
          <p:spPr>
            <a:xfrm rot="5400000">
              <a:off x="4242277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399" y="609600"/>
            <a:ext cx="1416423" cy="5516563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2" y="609600"/>
            <a:ext cx="6279777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pPr/>
              <a:t>4/25/2017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0113" y="244158"/>
            <a:ext cx="7345362" cy="133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2" y="2133601"/>
            <a:ext cx="7345363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3840" y="6371591"/>
            <a:ext cx="2133600" cy="259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271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12D22C14-E5CB-914E-B71D-FB48D2067E8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2"/>
          <p:cNvGrpSpPr>
            <a:grpSpLocks/>
          </p:cNvGrpSpPr>
          <p:nvPr userDrawn="1"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8" name="Freeform 3"/>
            <p:cNvSpPr>
              <a:spLocks/>
            </p:cNvSpPr>
            <p:nvPr userDrawn="1"/>
          </p:nvSpPr>
          <p:spPr bwMode="hidden">
            <a:xfrm>
              <a:off x="2" y="2688"/>
              <a:ext cx="5758" cy="1632"/>
            </a:xfrm>
            <a:custGeom>
              <a:avLst/>
              <a:gdLst>
                <a:gd name="T0" fmla="*/ 5740 w 5740"/>
                <a:gd name="T1" fmla="*/ 4316 h 4316"/>
                <a:gd name="T2" fmla="*/ 0 w 5740"/>
                <a:gd name="T3" fmla="*/ 4316 h 4316"/>
                <a:gd name="T4" fmla="*/ 0 w 5740"/>
                <a:gd name="T5" fmla="*/ 0 h 4316"/>
                <a:gd name="T6" fmla="*/ 5740 w 5740"/>
                <a:gd name="T7" fmla="*/ 0 h 4316"/>
                <a:gd name="T8" fmla="*/ 5740 w 5740"/>
                <a:gd name="T9" fmla="*/ 4316 h 4316"/>
                <a:gd name="T10" fmla="*/ 5740 w 5740"/>
                <a:gd name="T11" fmla="*/ 4316 h 4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60" name="Oval 5"/>
              <p:cNvSpPr>
                <a:spLocks noChangeArrowheads="1"/>
              </p:cNvSpPr>
              <p:nvPr userDrawn="1"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Oval 6"/>
              <p:cNvSpPr>
                <a:spLocks noChangeArrowheads="1"/>
              </p:cNvSpPr>
              <p:nvPr userDrawn="1"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Oval 7"/>
              <p:cNvSpPr>
                <a:spLocks noChangeArrowheads="1"/>
              </p:cNvSpPr>
              <p:nvPr userDrawn="1"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" name="Oval 8"/>
              <p:cNvSpPr>
                <a:spLocks noChangeArrowheads="1"/>
              </p:cNvSpPr>
              <p:nvPr userDrawn="1"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Oval 9"/>
              <p:cNvSpPr>
                <a:spLocks noChangeArrowheads="1"/>
              </p:cNvSpPr>
              <p:nvPr userDrawn="1"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Freeform 10"/>
              <p:cNvSpPr>
                <a:spLocks/>
              </p:cNvSpPr>
              <p:nvPr userDrawn="1"/>
            </p:nvSpPr>
            <p:spPr bwMode="hidden">
              <a:xfrm>
                <a:off x="3575" y="3715"/>
                <a:ext cx="383" cy="161"/>
              </a:xfrm>
              <a:custGeom>
                <a:avLst/>
                <a:gdLst>
                  <a:gd name="T0" fmla="*/ 376 w 382"/>
                  <a:gd name="T1" fmla="*/ 12 h 161"/>
                  <a:gd name="T2" fmla="*/ 257 w 382"/>
                  <a:gd name="T3" fmla="*/ 24 h 161"/>
                  <a:gd name="T4" fmla="*/ 149 w 382"/>
                  <a:gd name="T5" fmla="*/ 54 h 161"/>
                  <a:gd name="T6" fmla="*/ 101 w 382"/>
                  <a:gd name="T7" fmla="*/ 77 h 161"/>
                  <a:gd name="T8" fmla="*/ 59 w 382"/>
                  <a:gd name="T9" fmla="*/ 101 h 161"/>
                  <a:gd name="T10" fmla="*/ 24 w 382"/>
                  <a:gd name="T11" fmla="*/ 131 h 161"/>
                  <a:gd name="T12" fmla="*/ 0 w 382"/>
                  <a:gd name="T13" fmla="*/ 161 h 161"/>
                  <a:gd name="T14" fmla="*/ 0 w 382"/>
                  <a:gd name="T15" fmla="*/ 137 h 161"/>
                  <a:gd name="T16" fmla="*/ 29 w 382"/>
                  <a:gd name="T17" fmla="*/ 107 h 161"/>
                  <a:gd name="T18" fmla="*/ 65 w 382"/>
                  <a:gd name="T19" fmla="*/ 83 h 161"/>
                  <a:gd name="T20" fmla="*/ 155 w 382"/>
                  <a:gd name="T21" fmla="*/ 36 h 161"/>
                  <a:gd name="T22" fmla="*/ 257 w 382"/>
                  <a:gd name="T23" fmla="*/ 12 h 161"/>
                  <a:gd name="T24" fmla="*/ 376 w 382"/>
                  <a:gd name="T25" fmla="*/ 0 h 161"/>
                  <a:gd name="T26" fmla="*/ 376 w 382"/>
                  <a:gd name="T27" fmla="*/ 0 h 161"/>
                  <a:gd name="T28" fmla="*/ 382 w 382"/>
                  <a:gd name="T29" fmla="*/ 0 h 161"/>
                  <a:gd name="T30" fmla="*/ 382 w 382"/>
                  <a:gd name="T31" fmla="*/ 12 h 161"/>
                  <a:gd name="T32" fmla="*/ 376 w 382"/>
                  <a:gd name="T33" fmla="*/ 12 h 161"/>
                  <a:gd name="T34" fmla="*/ 376 w 382"/>
                  <a:gd name="T35" fmla="*/ 12 h 161"/>
                  <a:gd name="T36" fmla="*/ 376 w 382"/>
                  <a:gd name="T37" fmla="*/ 12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Freeform 11"/>
              <p:cNvSpPr>
                <a:spLocks/>
              </p:cNvSpPr>
              <p:nvPr userDrawn="1"/>
            </p:nvSpPr>
            <p:spPr bwMode="hidden">
              <a:xfrm>
                <a:off x="3695" y="4170"/>
                <a:ext cx="444" cy="66"/>
              </a:xfrm>
              <a:custGeom>
                <a:avLst/>
                <a:gdLst>
                  <a:gd name="T0" fmla="*/ 257 w 443"/>
                  <a:gd name="T1" fmla="*/ 54 h 66"/>
                  <a:gd name="T2" fmla="*/ 353 w 443"/>
                  <a:gd name="T3" fmla="*/ 48 h 66"/>
                  <a:gd name="T4" fmla="*/ 443 w 443"/>
                  <a:gd name="T5" fmla="*/ 24 h 66"/>
                  <a:gd name="T6" fmla="*/ 443 w 443"/>
                  <a:gd name="T7" fmla="*/ 36 h 66"/>
                  <a:gd name="T8" fmla="*/ 353 w 443"/>
                  <a:gd name="T9" fmla="*/ 60 h 66"/>
                  <a:gd name="T10" fmla="*/ 257 w 443"/>
                  <a:gd name="T11" fmla="*/ 66 h 66"/>
                  <a:gd name="T12" fmla="*/ 186 w 443"/>
                  <a:gd name="T13" fmla="*/ 60 h 66"/>
                  <a:gd name="T14" fmla="*/ 120 w 443"/>
                  <a:gd name="T15" fmla="*/ 48 h 66"/>
                  <a:gd name="T16" fmla="*/ 60 w 443"/>
                  <a:gd name="T17" fmla="*/ 36 h 66"/>
                  <a:gd name="T18" fmla="*/ 0 w 443"/>
                  <a:gd name="T19" fmla="*/ 12 h 66"/>
                  <a:gd name="T20" fmla="*/ 0 w 443"/>
                  <a:gd name="T21" fmla="*/ 0 h 66"/>
                  <a:gd name="T22" fmla="*/ 54 w 443"/>
                  <a:gd name="T23" fmla="*/ 24 h 66"/>
                  <a:gd name="T24" fmla="*/ 120 w 443"/>
                  <a:gd name="T25" fmla="*/ 36 h 66"/>
                  <a:gd name="T26" fmla="*/ 186 w 443"/>
                  <a:gd name="T27" fmla="*/ 48 h 66"/>
                  <a:gd name="T28" fmla="*/ 257 w 443"/>
                  <a:gd name="T29" fmla="*/ 54 h 66"/>
                  <a:gd name="T30" fmla="*/ 257 w 443"/>
                  <a:gd name="T31" fmla="*/ 5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Freeform 12"/>
              <p:cNvSpPr>
                <a:spLocks/>
              </p:cNvSpPr>
              <p:nvPr userDrawn="1"/>
            </p:nvSpPr>
            <p:spPr bwMode="hidden">
              <a:xfrm>
                <a:off x="3527" y="3906"/>
                <a:ext cx="89" cy="216"/>
              </a:xfrm>
              <a:custGeom>
                <a:avLst/>
                <a:gdLst>
                  <a:gd name="T0" fmla="*/ 12 w 89"/>
                  <a:gd name="T1" fmla="*/ 66 h 216"/>
                  <a:gd name="T2" fmla="*/ 18 w 89"/>
                  <a:gd name="T3" fmla="*/ 108 h 216"/>
                  <a:gd name="T4" fmla="*/ 36 w 89"/>
                  <a:gd name="T5" fmla="*/ 144 h 216"/>
                  <a:gd name="T6" fmla="*/ 60 w 89"/>
                  <a:gd name="T7" fmla="*/ 180 h 216"/>
                  <a:gd name="T8" fmla="*/ 89 w 89"/>
                  <a:gd name="T9" fmla="*/ 216 h 216"/>
                  <a:gd name="T10" fmla="*/ 72 w 89"/>
                  <a:gd name="T11" fmla="*/ 216 h 216"/>
                  <a:gd name="T12" fmla="*/ 42 w 89"/>
                  <a:gd name="T13" fmla="*/ 180 h 216"/>
                  <a:gd name="T14" fmla="*/ 18 w 89"/>
                  <a:gd name="T15" fmla="*/ 144 h 216"/>
                  <a:gd name="T16" fmla="*/ 6 w 89"/>
                  <a:gd name="T17" fmla="*/ 108 h 216"/>
                  <a:gd name="T18" fmla="*/ 0 w 89"/>
                  <a:gd name="T19" fmla="*/ 66 h 216"/>
                  <a:gd name="T20" fmla="*/ 0 w 89"/>
                  <a:gd name="T21" fmla="*/ 30 h 216"/>
                  <a:gd name="T22" fmla="*/ 12 w 89"/>
                  <a:gd name="T23" fmla="*/ 0 h 216"/>
                  <a:gd name="T24" fmla="*/ 30 w 89"/>
                  <a:gd name="T25" fmla="*/ 0 h 216"/>
                  <a:gd name="T26" fmla="*/ 18 w 89"/>
                  <a:gd name="T27" fmla="*/ 30 h 216"/>
                  <a:gd name="T28" fmla="*/ 12 w 89"/>
                  <a:gd name="T29" fmla="*/ 66 h 216"/>
                  <a:gd name="T30" fmla="*/ 12 w 89"/>
                  <a:gd name="T31" fmla="*/ 66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Freeform 13"/>
              <p:cNvSpPr>
                <a:spLocks/>
              </p:cNvSpPr>
              <p:nvPr userDrawn="1"/>
            </p:nvSpPr>
            <p:spPr bwMode="hidden">
              <a:xfrm>
                <a:off x="3569" y="3745"/>
                <a:ext cx="750" cy="461"/>
              </a:xfrm>
              <a:custGeom>
                <a:avLst/>
                <a:gdLst>
                  <a:gd name="T0" fmla="*/ 382 w 747"/>
                  <a:gd name="T1" fmla="*/ 443 h 461"/>
                  <a:gd name="T2" fmla="*/ 311 w 747"/>
                  <a:gd name="T3" fmla="*/ 437 h 461"/>
                  <a:gd name="T4" fmla="*/ 245 w 747"/>
                  <a:gd name="T5" fmla="*/ 425 h 461"/>
                  <a:gd name="T6" fmla="*/ 185 w 747"/>
                  <a:gd name="T7" fmla="*/ 407 h 461"/>
                  <a:gd name="T8" fmla="*/ 131 w 747"/>
                  <a:gd name="T9" fmla="*/ 383 h 461"/>
                  <a:gd name="T10" fmla="*/ 83 w 747"/>
                  <a:gd name="T11" fmla="*/ 347 h 461"/>
                  <a:gd name="T12" fmla="*/ 53 w 747"/>
                  <a:gd name="T13" fmla="*/ 311 h 461"/>
                  <a:gd name="T14" fmla="*/ 30 w 747"/>
                  <a:gd name="T15" fmla="*/ 269 h 461"/>
                  <a:gd name="T16" fmla="*/ 24 w 747"/>
                  <a:gd name="T17" fmla="*/ 227 h 461"/>
                  <a:gd name="T18" fmla="*/ 30 w 747"/>
                  <a:gd name="T19" fmla="*/ 185 h 461"/>
                  <a:gd name="T20" fmla="*/ 53 w 747"/>
                  <a:gd name="T21" fmla="*/ 143 h 461"/>
                  <a:gd name="T22" fmla="*/ 83 w 747"/>
                  <a:gd name="T23" fmla="*/ 107 h 461"/>
                  <a:gd name="T24" fmla="*/ 131 w 747"/>
                  <a:gd name="T25" fmla="*/ 77 h 461"/>
                  <a:gd name="T26" fmla="*/ 185 w 747"/>
                  <a:gd name="T27" fmla="*/ 47 h 461"/>
                  <a:gd name="T28" fmla="*/ 245 w 747"/>
                  <a:gd name="T29" fmla="*/ 30 h 461"/>
                  <a:gd name="T30" fmla="*/ 311 w 747"/>
                  <a:gd name="T31" fmla="*/ 18 h 461"/>
                  <a:gd name="T32" fmla="*/ 382 w 747"/>
                  <a:gd name="T33" fmla="*/ 12 h 461"/>
                  <a:gd name="T34" fmla="*/ 478 w 747"/>
                  <a:gd name="T35" fmla="*/ 18 h 461"/>
                  <a:gd name="T36" fmla="*/ 562 w 747"/>
                  <a:gd name="T37" fmla="*/ 41 h 461"/>
                  <a:gd name="T38" fmla="*/ 562 w 747"/>
                  <a:gd name="T39" fmla="*/ 36 h 461"/>
                  <a:gd name="T40" fmla="*/ 562 w 747"/>
                  <a:gd name="T41" fmla="*/ 30 h 461"/>
                  <a:gd name="T42" fmla="*/ 478 w 747"/>
                  <a:gd name="T43" fmla="*/ 6 h 461"/>
                  <a:gd name="T44" fmla="*/ 382 w 747"/>
                  <a:gd name="T45" fmla="*/ 0 h 461"/>
                  <a:gd name="T46" fmla="*/ 305 w 747"/>
                  <a:gd name="T47" fmla="*/ 6 h 461"/>
                  <a:gd name="T48" fmla="*/ 233 w 747"/>
                  <a:gd name="T49" fmla="*/ 18 h 461"/>
                  <a:gd name="T50" fmla="*/ 167 w 747"/>
                  <a:gd name="T51" fmla="*/ 41 h 461"/>
                  <a:gd name="T52" fmla="*/ 113 w 747"/>
                  <a:gd name="T53" fmla="*/ 65 h 461"/>
                  <a:gd name="T54" fmla="*/ 65 w 747"/>
                  <a:gd name="T55" fmla="*/ 101 h 461"/>
                  <a:gd name="T56" fmla="*/ 30 w 747"/>
                  <a:gd name="T57" fmla="*/ 137 h 461"/>
                  <a:gd name="T58" fmla="*/ 6 w 747"/>
                  <a:gd name="T59" fmla="*/ 179 h 461"/>
                  <a:gd name="T60" fmla="*/ 0 w 747"/>
                  <a:gd name="T61" fmla="*/ 227 h 461"/>
                  <a:gd name="T62" fmla="*/ 6 w 747"/>
                  <a:gd name="T63" fmla="*/ 275 h 461"/>
                  <a:gd name="T64" fmla="*/ 30 w 747"/>
                  <a:gd name="T65" fmla="*/ 317 h 461"/>
                  <a:gd name="T66" fmla="*/ 65 w 747"/>
                  <a:gd name="T67" fmla="*/ 359 h 461"/>
                  <a:gd name="T68" fmla="*/ 113 w 747"/>
                  <a:gd name="T69" fmla="*/ 395 h 461"/>
                  <a:gd name="T70" fmla="*/ 167 w 747"/>
                  <a:gd name="T71" fmla="*/ 419 h 461"/>
                  <a:gd name="T72" fmla="*/ 233 w 747"/>
                  <a:gd name="T73" fmla="*/ 443 h 461"/>
                  <a:gd name="T74" fmla="*/ 305 w 747"/>
                  <a:gd name="T75" fmla="*/ 455 h 461"/>
                  <a:gd name="T76" fmla="*/ 382 w 747"/>
                  <a:gd name="T77" fmla="*/ 461 h 461"/>
                  <a:gd name="T78" fmla="*/ 448 w 747"/>
                  <a:gd name="T79" fmla="*/ 455 h 461"/>
                  <a:gd name="T80" fmla="*/ 508 w 747"/>
                  <a:gd name="T81" fmla="*/ 449 h 461"/>
                  <a:gd name="T82" fmla="*/ 609 w 747"/>
                  <a:gd name="T83" fmla="*/ 413 h 461"/>
                  <a:gd name="T84" fmla="*/ 657 w 747"/>
                  <a:gd name="T85" fmla="*/ 389 h 461"/>
                  <a:gd name="T86" fmla="*/ 693 w 747"/>
                  <a:gd name="T87" fmla="*/ 359 h 461"/>
                  <a:gd name="T88" fmla="*/ 723 w 747"/>
                  <a:gd name="T89" fmla="*/ 329 h 461"/>
                  <a:gd name="T90" fmla="*/ 747 w 747"/>
                  <a:gd name="T91" fmla="*/ 293 h 461"/>
                  <a:gd name="T92" fmla="*/ 741 w 747"/>
                  <a:gd name="T93" fmla="*/ 287 h 461"/>
                  <a:gd name="T94" fmla="*/ 729 w 747"/>
                  <a:gd name="T95" fmla="*/ 281 h 461"/>
                  <a:gd name="T96" fmla="*/ 711 w 747"/>
                  <a:gd name="T97" fmla="*/ 317 h 461"/>
                  <a:gd name="T98" fmla="*/ 681 w 747"/>
                  <a:gd name="T99" fmla="*/ 347 h 461"/>
                  <a:gd name="T100" fmla="*/ 645 w 747"/>
                  <a:gd name="T101" fmla="*/ 377 h 461"/>
                  <a:gd name="T102" fmla="*/ 604 w 747"/>
                  <a:gd name="T103" fmla="*/ 401 h 461"/>
                  <a:gd name="T104" fmla="*/ 502 w 747"/>
                  <a:gd name="T105" fmla="*/ 431 h 461"/>
                  <a:gd name="T106" fmla="*/ 442 w 747"/>
                  <a:gd name="T107" fmla="*/ 443 h 461"/>
                  <a:gd name="T108" fmla="*/ 382 w 747"/>
                  <a:gd name="T109" fmla="*/ 443 h 461"/>
                  <a:gd name="T110" fmla="*/ 382 w 747"/>
                  <a:gd name="T111" fmla="*/ 443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Freeform 14"/>
              <p:cNvSpPr>
                <a:spLocks/>
              </p:cNvSpPr>
              <p:nvPr userDrawn="1"/>
            </p:nvSpPr>
            <p:spPr bwMode="hidden">
              <a:xfrm>
                <a:off x="4037" y="3721"/>
                <a:ext cx="96" cy="30"/>
              </a:xfrm>
              <a:custGeom>
                <a:avLst/>
                <a:gdLst>
                  <a:gd name="T0" fmla="*/ 0 w 96"/>
                  <a:gd name="T1" fmla="*/ 0 h 30"/>
                  <a:gd name="T2" fmla="*/ 0 w 96"/>
                  <a:gd name="T3" fmla="*/ 12 h 30"/>
                  <a:gd name="T4" fmla="*/ 48 w 96"/>
                  <a:gd name="T5" fmla="*/ 18 h 30"/>
                  <a:gd name="T6" fmla="*/ 96 w 96"/>
                  <a:gd name="T7" fmla="*/ 30 h 30"/>
                  <a:gd name="T8" fmla="*/ 96 w 96"/>
                  <a:gd name="T9" fmla="*/ 24 h 30"/>
                  <a:gd name="T10" fmla="*/ 96 w 96"/>
                  <a:gd name="T11" fmla="*/ 18 h 30"/>
                  <a:gd name="T12" fmla="*/ 48 w 96"/>
                  <a:gd name="T13" fmla="*/ 12 h 30"/>
                  <a:gd name="T14" fmla="*/ 0 w 96"/>
                  <a:gd name="T15" fmla="*/ 0 h 30"/>
                  <a:gd name="T16" fmla="*/ 0 w 96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Oval 15"/>
              <p:cNvSpPr>
                <a:spLocks noChangeArrowheads="1"/>
              </p:cNvSpPr>
              <p:nvPr userDrawn="1"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42" name="Oval 17"/>
              <p:cNvSpPr>
                <a:spLocks noChangeArrowheads="1"/>
              </p:cNvSpPr>
              <p:nvPr userDrawn="1"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Oval 18"/>
              <p:cNvSpPr>
                <a:spLocks noChangeArrowheads="1"/>
              </p:cNvSpPr>
              <p:nvPr userDrawn="1"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Oval 19"/>
              <p:cNvSpPr>
                <a:spLocks noChangeArrowheads="1"/>
              </p:cNvSpPr>
              <p:nvPr userDrawn="1"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Oval 20"/>
              <p:cNvSpPr>
                <a:spLocks noChangeArrowheads="1"/>
              </p:cNvSpPr>
              <p:nvPr userDrawn="1"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Oval 21"/>
              <p:cNvSpPr>
                <a:spLocks noChangeArrowheads="1"/>
              </p:cNvSpPr>
              <p:nvPr userDrawn="1"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Oval 22"/>
              <p:cNvSpPr>
                <a:spLocks noChangeArrowheads="1"/>
              </p:cNvSpPr>
              <p:nvPr userDrawn="1"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Oval 23"/>
              <p:cNvSpPr>
                <a:spLocks noChangeArrowheads="1"/>
              </p:cNvSpPr>
              <p:nvPr userDrawn="1"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Oval 24"/>
              <p:cNvSpPr>
                <a:spLocks noChangeArrowheads="1"/>
              </p:cNvSpPr>
              <p:nvPr userDrawn="1"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Freeform 25"/>
              <p:cNvSpPr>
                <a:spLocks/>
              </p:cNvSpPr>
              <p:nvPr userDrawn="1"/>
            </p:nvSpPr>
            <p:spPr bwMode="hidden">
              <a:xfrm>
                <a:off x="2585" y="3822"/>
                <a:ext cx="449" cy="186"/>
              </a:xfrm>
              <a:custGeom>
                <a:avLst/>
                <a:gdLst>
                  <a:gd name="T0" fmla="*/ 6 w 448"/>
                  <a:gd name="T1" fmla="*/ 6 h 186"/>
                  <a:gd name="T2" fmla="*/ 78 w 448"/>
                  <a:gd name="T3" fmla="*/ 12 h 186"/>
                  <a:gd name="T4" fmla="*/ 150 w 448"/>
                  <a:gd name="T5" fmla="*/ 18 h 186"/>
                  <a:gd name="T6" fmla="*/ 215 w 448"/>
                  <a:gd name="T7" fmla="*/ 36 h 186"/>
                  <a:gd name="T8" fmla="*/ 275 w 448"/>
                  <a:gd name="T9" fmla="*/ 60 h 186"/>
                  <a:gd name="T10" fmla="*/ 329 w 448"/>
                  <a:gd name="T11" fmla="*/ 84 h 186"/>
                  <a:gd name="T12" fmla="*/ 377 w 448"/>
                  <a:gd name="T13" fmla="*/ 114 h 186"/>
                  <a:gd name="T14" fmla="*/ 419 w 448"/>
                  <a:gd name="T15" fmla="*/ 150 h 186"/>
                  <a:gd name="T16" fmla="*/ 448 w 448"/>
                  <a:gd name="T17" fmla="*/ 186 h 186"/>
                  <a:gd name="T18" fmla="*/ 448 w 448"/>
                  <a:gd name="T19" fmla="*/ 162 h 186"/>
                  <a:gd name="T20" fmla="*/ 413 w 448"/>
                  <a:gd name="T21" fmla="*/ 126 h 186"/>
                  <a:gd name="T22" fmla="*/ 371 w 448"/>
                  <a:gd name="T23" fmla="*/ 96 h 186"/>
                  <a:gd name="T24" fmla="*/ 323 w 448"/>
                  <a:gd name="T25" fmla="*/ 66 h 186"/>
                  <a:gd name="T26" fmla="*/ 269 w 448"/>
                  <a:gd name="T27" fmla="*/ 48 h 186"/>
                  <a:gd name="T28" fmla="*/ 144 w 448"/>
                  <a:gd name="T29" fmla="*/ 12 h 186"/>
                  <a:gd name="T30" fmla="*/ 78 w 448"/>
                  <a:gd name="T31" fmla="*/ 6 h 186"/>
                  <a:gd name="T32" fmla="*/ 6 w 448"/>
                  <a:gd name="T33" fmla="*/ 0 h 186"/>
                  <a:gd name="T34" fmla="*/ 0 w 448"/>
                  <a:gd name="T35" fmla="*/ 0 h 186"/>
                  <a:gd name="T36" fmla="*/ 0 w 448"/>
                  <a:gd name="T37" fmla="*/ 0 h 186"/>
                  <a:gd name="T38" fmla="*/ 0 w 448"/>
                  <a:gd name="T39" fmla="*/ 6 h 186"/>
                  <a:gd name="T40" fmla="*/ 0 w 448"/>
                  <a:gd name="T41" fmla="*/ 6 h 186"/>
                  <a:gd name="T42" fmla="*/ 6 w 448"/>
                  <a:gd name="T43" fmla="*/ 6 h 186"/>
                  <a:gd name="T44" fmla="*/ 6 w 448"/>
                  <a:gd name="T45" fmla="*/ 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Freeform 26"/>
              <p:cNvSpPr>
                <a:spLocks/>
              </p:cNvSpPr>
              <p:nvPr userDrawn="1"/>
            </p:nvSpPr>
            <p:spPr bwMode="hidden">
              <a:xfrm>
                <a:off x="2142" y="3852"/>
                <a:ext cx="892" cy="462"/>
              </a:xfrm>
              <a:custGeom>
                <a:avLst/>
                <a:gdLst>
                  <a:gd name="T0" fmla="*/ 23 w 890"/>
                  <a:gd name="T1" fmla="*/ 276 h 462"/>
                  <a:gd name="T2" fmla="*/ 29 w 890"/>
                  <a:gd name="T3" fmla="*/ 222 h 462"/>
                  <a:gd name="T4" fmla="*/ 59 w 890"/>
                  <a:gd name="T5" fmla="*/ 174 h 462"/>
                  <a:gd name="T6" fmla="*/ 95 w 890"/>
                  <a:gd name="T7" fmla="*/ 132 h 462"/>
                  <a:gd name="T8" fmla="*/ 149 w 890"/>
                  <a:gd name="T9" fmla="*/ 96 h 462"/>
                  <a:gd name="T10" fmla="*/ 209 w 890"/>
                  <a:gd name="T11" fmla="*/ 60 h 462"/>
                  <a:gd name="T12" fmla="*/ 281 w 890"/>
                  <a:gd name="T13" fmla="*/ 36 h 462"/>
                  <a:gd name="T14" fmla="*/ 364 w 890"/>
                  <a:gd name="T15" fmla="*/ 24 h 462"/>
                  <a:gd name="T16" fmla="*/ 448 w 890"/>
                  <a:gd name="T17" fmla="*/ 18 h 462"/>
                  <a:gd name="T18" fmla="*/ 532 w 890"/>
                  <a:gd name="T19" fmla="*/ 24 h 462"/>
                  <a:gd name="T20" fmla="*/ 609 w 890"/>
                  <a:gd name="T21" fmla="*/ 36 h 462"/>
                  <a:gd name="T22" fmla="*/ 681 w 890"/>
                  <a:gd name="T23" fmla="*/ 60 h 462"/>
                  <a:gd name="T24" fmla="*/ 741 w 890"/>
                  <a:gd name="T25" fmla="*/ 96 h 462"/>
                  <a:gd name="T26" fmla="*/ 795 w 890"/>
                  <a:gd name="T27" fmla="*/ 132 h 462"/>
                  <a:gd name="T28" fmla="*/ 831 w 890"/>
                  <a:gd name="T29" fmla="*/ 174 h 462"/>
                  <a:gd name="T30" fmla="*/ 861 w 890"/>
                  <a:gd name="T31" fmla="*/ 222 h 462"/>
                  <a:gd name="T32" fmla="*/ 867 w 890"/>
                  <a:gd name="T33" fmla="*/ 276 h 462"/>
                  <a:gd name="T34" fmla="*/ 855 w 890"/>
                  <a:gd name="T35" fmla="*/ 330 h 462"/>
                  <a:gd name="T36" fmla="*/ 831 w 890"/>
                  <a:gd name="T37" fmla="*/ 378 h 462"/>
                  <a:gd name="T38" fmla="*/ 783 w 890"/>
                  <a:gd name="T39" fmla="*/ 426 h 462"/>
                  <a:gd name="T40" fmla="*/ 723 w 890"/>
                  <a:gd name="T41" fmla="*/ 462 h 462"/>
                  <a:gd name="T42" fmla="*/ 765 w 890"/>
                  <a:gd name="T43" fmla="*/ 462 h 462"/>
                  <a:gd name="T44" fmla="*/ 819 w 890"/>
                  <a:gd name="T45" fmla="*/ 426 h 462"/>
                  <a:gd name="T46" fmla="*/ 855 w 890"/>
                  <a:gd name="T47" fmla="*/ 378 h 462"/>
                  <a:gd name="T48" fmla="*/ 884 w 890"/>
                  <a:gd name="T49" fmla="*/ 330 h 462"/>
                  <a:gd name="T50" fmla="*/ 890 w 890"/>
                  <a:gd name="T51" fmla="*/ 276 h 462"/>
                  <a:gd name="T52" fmla="*/ 884 w 890"/>
                  <a:gd name="T53" fmla="*/ 222 h 462"/>
                  <a:gd name="T54" fmla="*/ 855 w 890"/>
                  <a:gd name="T55" fmla="*/ 168 h 462"/>
                  <a:gd name="T56" fmla="*/ 813 w 890"/>
                  <a:gd name="T57" fmla="*/ 120 h 462"/>
                  <a:gd name="T58" fmla="*/ 759 w 890"/>
                  <a:gd name="T59" fmla="*/ 84 h 462"/>
                  <a:gd name="T60" fmla="*/ 693 w 890"/>
                  <a:gd name="T61" fmla="*/ 48 h 462"/>
                  <a:gd name="T62" fmla="*/ 621 w 890"/>
                  <a:gd name="T63" fmla="*/ 24 h 462"/>
                  <a:gd name="T64" fmla="*/ 538 w 890"/>
                  <a:gd name="T65" fmla="*/ 6 h 462"/>
                  <a:gd name="T66" fmla="*/ 448 w 890"/>
                  <a:gd name="T67" fmla="*/ 0 h 462"/>
                  <a:gd name="T68" fmla="*/ 358 w 890"/>
                  <a:gd name="T69" fmla="*/ 6 h 462"/>
                  <a:gd name="T70" fmla="*/ 275 w 890"/>
                  <a:gd name="T71" fmla="*/ 24 h 462"/>
                  <a:gd name="T72" fmla="*/ 197 w 890"/>
                  <a:gd name="T73" fmla="*/ 48 h 462"/>
                  <a:gd name="T74" fmla="*/ 131 w 890"/>
                  <a:gd name="T75" fmla="*/ 84 h 462"/>
                  <a:gd name="T76" fmla="*/ 77 w 890"/>
                  <a:gd name="T77" fmla="*/ 120 h 462"/>
                  <a:gd name="T78" fmla="*/ 35 w 890"/>
                  <a:gd name="T79" fmla="*/ 168 h 462"/>
                  <a:gd name="T80" fmla="*/ 12 w 890"/>
                  <a:gd name="T81" fmla="*/ 222 h 462"/>
                  <a:gd name="T82" fmla="*/ 0 w 890"/>
                  <a:gd name="T83" fmla="*/ 276 h 462"/>
                  <a:gd name="T84" fmla="*/ 6 w 890"/>
                  <a:gd name="T85" fmla="*/ 330 h 462"/>
                  <a:gd name="T86" fmla="*/ 35 w 890"/>
                  <a:gd name="T87" fmla="*/ 378 h 462"/>
                  <a:gd name="T88" fmla="*/ 71 w 890"/>
                  <a:gd name="T89" fmla="*/ 426 h 462"/>
                  <a:gd name="T90" fmla="*/ 125 w 890"/>
                  <a:gd name="T91" fmla="*/ 462 h 462"/>
                  <a:gd name="T92" fmla="*/ 167 w 890"/>
                  <a:gd name="T93" fmla="*/ 462 h 462"/>
                  <a:gd name="T94" fmla="*/ 107 w 890"/>
                  <a:gd name="T95" fmla="*/ 426 h 462"/>
                  <a:gd name="T96" fmla="*/ 59 w 890"/>
                  <a:gd name="T97" fmla="*/ 378 h 462"/>
                  <a:gd name="T98" fmla="*/ 35 w 890"/>
                  <a:gd name="T99" fmla="*/ 330 h 462"/>
                  <a:gd name="T100" fmla="*/ 23 w 890"/>
                  <a:gd name="T101" fmla="*/ 276 h 462"/>
                  <a:gd name="T102" fmla="*/ 23 w 890"/>
                  <a:gd name="T103" fmla="*/ 276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Freeform 27"/>
              <p:cNvSpPr>
                <a:spLocks/>
              </p:cNvSpPr>
              <p:nvPr userDrawn="1"/>
            </p:nvSpPr>
            <p:spPr bwMode="hidden">
              <a:xfrm>
                <a:off x="2082" y="3828"/>
                <a:ext cx="407" cy="486"/>
              </a:xfrm>
              <a:custGeom>
                <a:avLst/>
                <a:gdLst>
                  <a:gd name="T0" fmla="*/ 18 w 406"/>
                  <a:gd name="T1" fmla="*/ 300 h 486"/>
                  <a:gd name="T2" fmla="*/ 24 w 406"/>
                  <a:gd name="T3" fmla="*/ 246 h 486"/>
                  <a:gd name="T4" fmla="*/ 48 w 406"/>
                  <a:gd name="T5" fmla="*/ 198 h 486"/>
                  <a:gd name="T6" fmla="*/ 83 w 406"/>
                  <a:gd name="T7" fmla="*/ 150 h 486"/>
                  <a:gd name="T8" fmla="*/ 131 w 406"/>
                  <a:gd name="T9" fmla="*/ 108 h 486"/>
                  <a:gd name="T10" fmla="*/ 185 w 406"/>
                  <a:gd name="T11" fmla="*/ 72 h 486"/>
                  <a:gd name="T12" fmla="*/ 251 w 406"/>
                  <a:gd name="T13" fmla="*/ 42 h 486"/>
                  <a:gd name="T14" fmla="*/ 329 w 406"/>
                  <a:gd name="T15" fmla="*/ 24 h 486"/>
                  <a:gd name="T16" fmla="*/ 406 w 406"/>
                  <a:gd name="T17" fmla="*/ 6 h 486"/>
                  <a:gd name="T18" fmla="*/ 406 w 406"/>
                  <a:gd name="T19" fmla="*/ 0 h 486"/>
                  <a:gd name="T20" fmla="*/ 323 w 406"/>
                  <a:gd name="T21" fmla="*/ 12 h 486"/>
                  <a:gd name="T22" fmla="*/ 245 w 406"/>
                  <a:gd name="T23" fmla="*/ 36 h 486"/>
                  <a:gd name="T24" fmla="*/ 179 w 406"/>
                  <a:gd name="T25" fmla="*/ 66 h 486"/>
                  <a:gd name="T26" fmla="*/ 119 w 406"/>
                  <a:gd name="T27" fmla="*/ 102 h 486"/>
                  <a:gd name="T28" fmla="*/ 72 w 406"/>
                  <a:gd name="T29" fmla="*/ 144 h 486"/>
                  <a:gd name="T30" fmla="*/ 30 w 406"/>
                  <a:gd name="T31" fmla="*/ 192 h 486"/>
                  <a:gd name="T32" fmla="*/ 6 w 406"/>
                  <a:gd name="T33" fmla="*/ 246 h 486"/>
                  <a:gd name="T34" fmla="*/ 0 w 406"/>
                  <a:gd name="T35" fmla="*/ 300 h 486"/>
                  <a:gd name="T36" fmla="*/ 6 w 406"/>
                  <a:gd name="T37" fmla="*/ 348 h 486"/>
                  <a:gd name="T38" fmla="*/ 30 w 406"/>
                  <a:gd name="T39" fmla="*/ 396 h 486"/>
                  <a:gd name="T40" fmla="*/ 66 w 406"/>
                  <a:gd name="T41" fmla="*/ 444 h 486"/>
                  <a:gd name="T42" fmla="*/ 107 w 406"/>
                  <a:gd name="T43" fmla="*/ 486 h 486"/>
                  <a:gd name="T44" fmla="*/ 131 w 406"/>
                  <a:gd name="T45" fmla="*/ 486 h 486"/>
                  <a:gd name="T46" fmla="*/ 83 w 406"/>
                  <a:gd name="T47" fmla="*/ 450 h 486"/>
                  <a:gd name="T48" fmla="*/ 48 w 406"/>
                  <a:gd name="T49" fmla="*/ 402 h 486"/>
                  <a:gd name="T50" fmla="*/ 24 w 406"/>
                  <a:gd name="T51" fmla="*/ 354 h 486"/>
                  <a:gd name="T52" fmla="*/ 18 w 406"/>
                  <a:gd name="T53" fmla="*/ 300 h 486"/>
                  <a:gd name="T54" fmla="*/ 18 w 406"/>
                  <a:gd name="T55" fmla="*/ 300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Freeform 28"/>
              <p:cNvSpPr>
                <a:spLocks/>
              </p:cNvSpPr>
              <p:nvPr userDrawn="1"/>
            </p:nvSpPr>
            <p:spPr bwMode="hidden">
              <a:xfrm>
                <a:off x="2987" y="4044"/>
                <a:ext cx="108" cy="252"/>
              </a:xfrm>
              <a:custGeom>
                <a:avLst/>
                <a:gdLst>
                  <a:gd name="T0" fmla="*/ 89 w 107"/>
                  <a:gd name="T1" fmla="*/ 84 h 252"/>
                  <a:gd name="T2" fmla="*/ 83 w 107"/>
                  <a:gd name="T3" fmla="*/ 132 h 252"/>
                  <a:gd name="T4" fmla="*/ 65 w 107"/>
                  <a:gd name="T5" fmla="*/ 174 h 252"/>
                  <a:gd name="T6" fmla="*/ 36 w 107"/>
                  <a:gd name="T7" fmla="*/ 216 h 252"/>
                  <a:gd name="T8" fmla="*/ 0 w 107"/>
                  <a:gd name="T9" fmla="*/ 252 h 252"/>
                  <a:gd name="T10" fmla="*/ 18 w 107"/>
                  <a:gd name="T11" fmla="*/ 252 h 252"/>
                  <a:gd name="T12" fmla="*/ 53 w 107"/>
                  <a:gd name="T13" fmla="*/ 216 h 252"/>
                  <a:gd name="T14" fmla="*/ 83 w 107"/>
                  <a:gd name="T15" fmla="*/ 174 h 252"/>
                  <a:gd name="T16" fmla="*/ 101 w 107"/>
                  <a:gd name="T17" fmla="*/ 132 h 252"/>
                  <a:gd name="T18" fmla="*/ 107 w 107"/>
                  <a:gd name="T19" fmla="*/ 84 h 252"/>
                  <a:gd name="T20" fmla="*/ 101 w 107"/>
                  <a:gd name="T21" fmla="*/ 42 h 252"/>
                  <a:gd name="T22" fmla="*/ 89 w 107"/>
                  <a:gd name="T23" fmla="*/ 0 h 252"/>
                  <a:gd name="T24" fmla="*/ 65 w 107"/>
                  <a:gd name="T25" fmla="*/ 0 h 252"/>
                  <a:gd name="T26" fmla="*/ 83 w 107"/>
                  <a:gd name="T27" fmla="*/ 42 h 252"/>
                  <a:gd name="T28" fmla="*/ 89 w 107"/>
                  <a:gd name="T29" fmla="*/ 84 h 252"/>
                  <a:gd name="T30" fmla="*/ 89 w 107"/>
                  <a:gd name="T31" fmla="*/ 84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Freeform 29"/>
              <p:cNvSpPr>
                <a:spLocks/>
              </p:cNvSpPr>
              <p:nvPr userDrawn="1"/>
            </p:nvSpPr>
            <p:spPr bwMode="hidden">
              <a:xfrm>
                <a:off x="2068" y="3685"/>
                <a:ext cx="835" cy="150"/>
              </a:xfrm>
              <a:custGeom>
                <a:avLst/>
                <a:gdLst>
                  <a:gd name="T0" fmla="*/ 518 w 835"/>
                  <a:gd name="T1" fmla="*/ 18 h 150"/>
                  <a:gd name="T2" fmla="*/ 597 w 835"/>
                  <a:gd name="T3" fmla="*/ 24 h 150"/>
                  <a:gd name="T4" fmla="*/ 682 w 835"/>
                  <a:gd name="T5" fmla="*/ 30 h 150"/>
                  <a:gd name="T6" fmla="*/ 755 w 835"/>
                  <a:gd name="T7" fmla="*/ 42 h 150"/>
                  <a:gd name="T8" fmla="*/ 828 w 835"/>
                  <a:gd name="T9" fmla="*/ 60 h 150"/>
                  <a:gd name="T10" fmla="*/ 835 w 835"/>
                  <a:gd name="T11" fmla="*/ 42 h 150"/>
                  <a:gd name="T12" fmla="*/ 761 w 835"/>
                  <a:gd name="T13" fmla="*/ 24 h 150"/>
                  <a:gd name="T14" fmla="*/ 688 w 835"/>
                  <a:gd name="T15" fmla="*/ 12 h 150"/>
                  <a:gd name="T16" fmla="*/ 603 w 835"/>
                  <a:gd name="T17" fmla="*/ 6 h 150"/>
                  <a:gd name="T18" fmla="*/ 518 w 835"/>
                  <a:gd name="T19" fmla="*/ 0 h 150"/>
                  <a:gd name="T20" fmla="*/ 372 w 835"/>
                  <a:gd name="T21" fmla="*/ 12 h 150"/>
                  <a:gd name="T22" fmla="*/ 232 w 835"/>
                  <a:gd name="T23" fmla="*/ 36 h 150"/>
                  <a:gd name="T24" fmla="*/ 110 w 835"/>
                  <a:gd name="T25" fmla="*/ 78 h 150"/>
                  <a:gd name="T26" fmla="*/ 0 w 835"/>
                  <a:gd name="T27" fmla="*/ 132 h 150"/>
                  <a:gd name="T28" fmla="*/ 19 w 835"/>
                  <a:gd name="T29" fmla="*/ 150 h 150"/>
                  <a:gd name="T30" fmla="*/ 122 w 835"/>
                  <a:gd name="T31" fmla="*/ 96 h 150"/>
                  <a:gd name="T32" fmla="*/ 244 w 835"/>
                  <a:gd name="T33" fmla="*/ 54 h 150"/>
                  <a:gd name="T34" fmla="*/ 378 w 835"/>
                  <a:gd name="T35" fmla="*/ 30 h 150"/>
                  <a:gd name="T36" fmla="*/ 518 w 835"/>
                  <a:gd name="T37" fmla="*/ 18 h 150"/>
                  <a:gd name="T38" fmla="*/ 518 w 835"/>
                  <a:gd name="T39" fmla="*/ 18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Freeform 30"/>
              <p:cNvSpPr>
                <a:spLocks/>
              </p:cNvSpPr>
              <p:nvPr userDrawn="1"/>
            </p:nvSpPr>
            <p:spPr bwMode="hidden">
              <a:xfrm>
                <a:off x="1867" y="3853"/>
                <a:ext cx="171" cy="461"/>
              </a:xfrm>
              <a:custGeom>
                <a:avLst/>
                <a:gdLst>
                  <a:gd name="T0" fmla="*/ 31 w 171"/>
                  <a:gd name="T1" fmla="*/ 263 h 461"/>
                  <a:gd name="T2" fmla="*/ 43 w 171"/>
                  <a:gd name="T3" fmla="*/ 191 h 461"/>
                  <a:gd name="T4" fmla="*/ 67 w 171"/>
                  <a:gd name="T5" fmla="*/ 131 h 461"/>
                  <a:gd name="T6" fmla="*/ 116 w 171"/>
                  <a:gd name="T7" fmla="*/ 72 h 461"/>
                  <a:gd name="T8" fmla="*/ 171 w 171"/>
                  <a:gd name="T9" fmla="*/ 18 h 461"/>
                  <a:gd name="T10" fmla="*/ 153 w 171"/>
                  <a:gd name="T11" fmla="*/ 0 h 461"/>
                  <a:gd name="T12" fmla="*/ 86 w 171"/>
                  <a:gd name="T13" fmla="*/ 60 h 461"/>
                  <a:gd name="T14" fmla="*/ 43 w 171"/>
                  <a:gd name="T15" fmla="*/ 120 h 461"/>
                  <a:gd name="T16" fmla="*/ 13 w 171"/>
                  <a:gd name="T17" fmla="*/ 191 h 461"/>
                  <a:gd name="T18" fmla="*/ 0 w 171"/>
                  <a:gd name="T19" fmla="*/ 263 h 461"/>
                  <a:gd name="T20" fmla="*/ 6 w 171"/>
                  <a:gd name="T21" fmla="*/ 317 h 461"/>
                  <a:gd name="T22" fmla="*/ 25 w 171"/>
                  <a:gd name="T23" fmla="*/ 365 h 461"/>
                  <a:gd name="T24" fmla="*/ 49 w 171"/>
                  <a:gd name="T25" fmla="*/ 413 h 461"/>
                  <a:gd name="T26" fmla="*/ 86 w 171"/>
                  <a:gd name="T27" fmla="*/ 461 h 461"/>
                  <a:gd name="T28" fmla="*/ 122 w 171"/>
                  <a:gd name="T29" fmla="*/ 461 h 461"/>
                  <a:gd name="T30" fmla="*/ 86 w 171"/>
                  <a:gd name="T31" fmla="*/ 413 h 461"/>
                  <a:gd name="T32" fmla="*/ 55 w 171"/>
                  <a:gd name="T33" fmla="*/ 365 h 461"/>
                  <a:gd name="T34" fmla="*/ 37 w 171"/>
                  <a:gd name="T35" fmla="*/ 317 h 461"/>
                  <a:gd name="T36" fmla="*/ 31 w 171"/>
                  <a:gd name="T37" fmla="*/ 263 h 461"/>
                  <a:gd name="T38" fmla="*/ 31 w 171"/>
                  <a:gd name="T39" fmla="*/ 263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Freeform 31"/>
              <p:cNvSpPr>
                <a:spLocks/>
              </p:cNvSpPr>
              <p:nvPr userDrawn="1"/>
            </p:nvSpPr>
            <p:spPr bwMode="hidden">
              <a:xfrm>
                <a:off x="2951" y="3751"/>
                <a:ext cx="360" cy="563"/>
              </a:xfrm>
              <a:custGeom>
                <a:avLst/>
                <a:gdLst>
                  <a:gd name="T0" fmla="*/ 360 w 360"/>
                  <a:gd name="T1" fmla="*/ 365 h 563"/>
                  <a:gd name="T2" fmla="*/ 353 w 360"/>
                  <a:gd name="T3" fmla="*/ 305 h 563"/>
                  <a:gd name="T4" fmla="*/ 335 w 360"/>
                  <a:gd name="T5" fmla="*/ 251 h 563"/>
                  <a:gd name="T6" fmla="*/ 305 w 360"/>
                  <a:gd name="T7" fmla="*/ 204 h 563"/>
                  <a:gd name="T8" fmla="*/ 262 w 360"/>
                  <a:gd name="T9" fmla="*/ 156 h 563"/>
                  <a:gd name="T10" fmla="*/ 213 w 360"/>
                  <a:gd name="T11" fmla="*/ 108 h 563"/>
                  <a:gd name="T12" fmla="*/ 159 w 360"/>
                  <a:gd name="T13" fmla="*/ 66 h 563"/>
                  <a:gd name="T14" fmla="*/ 92 w 360"/>
                  <a:gd name="T15" fmla="*/ 30 h 563"/>
                  <a:gd name="T16" fmla="*/ 19 w 360"/>
                  <a:gd name="T17" fmla="*/ 0 h 563"/>
                  <a:gd name="T18" fmla="*/ 0 w 360"/>
                  <a:gd name="T19" fmla="*/ 12 h 563"/>
                  <a:gd name="T20" fmla="*/ 67 w 360"/>
                  <a:gd name="T21" fmla="*/ 42 h 563"/>
                  <a:gd name="T22" fmla="*/ 134 w 360"/>
                  <a:gd name="T23" fmla="*/ 78 h 563"/>
                  <a:gd name="T24" fmla="*/ 189 w 360"/>
                  <a:gd name="T25" fmla="*/ 114 h 563"/>
                  <a:gd name="T26" fmla="*/ 238 w 360"/>
                  <a:gd name="T27" fmla="*/ 162 h 563"/>
                  <a:gd name="T28" fmla="*/ 274 w 360"/>
                  <a:gd name="T29" fmla="*/ 210 h 563"/>
                  <a:gd name="T30" fmla="*/ 299 w 360"/>
                  <a:gd name="T31" fmla="*/ 257 h 563"/>
                  <a:gd name="T32" fmla="*/ 317 w 360"/>
                  <a:gd name="T33" fmla="*/ 311 h 563"/>
                  <a:gd name="T34" fmla="*/ 323 w 360"/>
                  <a:gd name="T35" fmla="*/ 365 h 563"/>
                  <a:gd name="T36" fmla="*/ 317 w 360"/>
                  <a:gd name="T37" fmla="*/ 419 h 563"/>
                  <a:gd name="T38" fmla="*/ 299 w 360"/>
                  <a:gd name="T39" fmla="*/ 467 h 563"/>
                  <a:gd name="T40" fmla="*/ 274 w 360"/>
                  <a:gd name="T41" fmla="*/ 515 h 563"/>
                  <a:gd name="T42" fmla="*/ 238 w 360"/>
                  <a:gd name="T43" fmla="*/ 563 h 563"/>
                  <a:gd name="T44" fmla="*/ 268 w 360"/>
                  <a:gd name="T45" fmla="*/ 563 h 563"/>
                  <a:gd name="T46" fmla="*/ 311 w 360"/>
                  <a:gd name="T47" fmla="*/ 515 h 563"/>
                  <a:gd name="T48" fmla="*/ 335 w 360"/>
                  <a:gd name="T49" fmla="*/ 467 h 563"/>
                  <a:gd name="T50" fmla="*/ 353 w 360"/>
                  <a:gd name="T51" fmla="*/ 419 h 563"/>
                  <a:gd name="T52" fmla="*/ 360 w 360"/>
                  <a:gd name="T53" fmla="*/ 365 h 563"/>
                  <a:gd name="T54" fmla="*/ 360 w 360"/>
                  <a:gd name="T55" fmla="*/ 365 h 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Freeform 32"/>
              <p:cNvSpPr>
                <a:spLocks/>
              </p:cNvSpPr>
              <p:nvPr userDrawn="1"/>
            </p:nvSpPr>
            <p:spPr bwMode="hidden">
              <a:xfrm>
                <a:off x="2318" y="3631"/>
                <a:ext cx="1078" cy="425"/>
              </a:xfrm>
              <a:custGeom>
                <a:avLst/>
                <a:gdLst>
                  <a:gd name="T0" fmla="*/ 1053 w 1078"/>
                  <a:gd name="T1" fmla="*/ 425 h 425"/>
                  <a:gd name="T2" fmla="*/ 1078 w 1078"/>
                  <a:gd name="T3" fmla="*/ 419 h 425"/>
                  <a:gd name="T4" fmla="*/ 1066 w 1078"/>
                  <a:gd name="T5" fmla="*/ 377 h 425"/>
                  <a:gd name="T6" fmla="*/ 1047 w 1078"/>
                  <a:gd name="T7" fmla="*/ 336 h 425"/>
                  <a:gd name="T8" fmla="*/ 986 w 1078"/>
                  <a:gd name="T9" fmla="*/ 252 h 425"/>
                  <a:gd name="T10" fmla="*/ 907 w 1078"/>
                  <a:gd name="T11" fmla="*/ 180 h 425"/>
                  <a:gd name="T12" fmla="*/ 810 w 1078"/>
                  <a:gd name="T13" fmla="*/ 120 h 425"/>
                  <a:gd name="T14" fmla="*/ 694 w 1078"/>
                  <a:gd name="T15" fmla="*/ 72 h 425"/>
                  <a:gd name="T16" fmla="*/ 560 w 1078"/>
                  <a:gd name="T17" fmla="*/ 30 h 425"/>
                  <a:gd name="T18" fmla="*/ 420 w 1078"/>
                  <a:gd name="T19" fmla="*/ 6 h 425"/>
                  <a:gd name="T20" fmla="*/ 268 w 1078"/>
                  <a:gd name="T21" fmla="*/ 0 h 425"/>
                  <a:gd name="T22" fmla="*/ 134 w 1078"/>
                  <a:gd name="T23" fmla="*/ 6 h 425"/>
                  <a:gd name="T24" fmla="*/ 0 w 1078"/>
                  <a:gd name="T25" fmla="*/ 24 h 425"/>
                  <a:gd name="T26" fmla="*/ 12 w 1078"/>
                  <a:gd name="T27" fmla="*/ 36 h 425"/>
                  <a:gd name="T28" fmla="*/ 134 w 1078"/>
                  <a:gd name="T29" fmla="*/ 18 h 425"/>
                  <a:gd name="T30" fmla="*/ 268 w 1078"/>
                  <a:gd name="T31" fmla="*/ 12 h 425"/>
                  <a:gd name="T32" fmla="*/ 420 w 1078"/>
                  <a:gd name="T33" fmla="*/ 18 h 425"/>
                  <a:gd name="T34" fmla="*/ 554 w 1078"/>
                  <a:gd name="T35" fmla="*/ 42 h 425"/>
                  <a:gd name="T36" fmla="*/ 682 w 1078"/>
                  <a:gd name="T37" fmla="*/ 84 h 425"/>
                  <a:gd name="T38" fmla="*/ 798 w 1078"/>
                  <a:gd name="T39" fmla="*/ 132 h 425"/>
                  <a:gd name="T40" fmla="*/ 895 w 1078"/>
                  <a:gd name="T41" fmla="*/ 192 h 425"/>
                  <a:gd name="T42" fmla="*/ 968 w 1078"/>
                  <a:gd name="T43" fmla="*/ 264 h 425"/>
                  <a:gd name="T44" fmla="*/ 999 w 1078"/>
                  <a:gd name="T45" fmla="*/ 300 h 425"/>
                  <a:gd name="T46" fmla="*/ 1023 w 1078"/>
                  <a:gd name="T47" fmla="*/ 342 h 425"/>
                  <a:gd name="T48" fmla="*/ 1041 w 1078"/>
                  <a:gd name="T49" fmla="*/ 383 h 425"/>
                  <a:gd name="T50" fmla="*/ 1053 w 1078"/>
                  <a:gd name="T51" fmla="*/ 425 h 425"/>
                  <a:gd name="T52" fmla="*/ 1053 w 1078"/>
                  <a:gd name="T53" fmla="*/ 425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Freeform 33"/>
              <p:cNvSpPr>
                <a:spLocks/>
              </p:cNvSpPr>
              <p:nvPr userDrawn="1"/>
            </p:nvSpPr>
            <p:spPr bwMode="hidden">
              <a:xfrm>
                <a:off x="3304" y="4080"/>
                <a:ext cx="98" cy="234"/>
              </a:xfrm>
              <a:custGeom>
                <a:avLst/>
                <a:gdLst>
                  <a:gd name="T0" fmla="*/ 0 w 98"/>
                  <a:gd name="T1" fmla="*/ 234 h 234"/>
                  <a:gd name="T2" fmla="*/ 25 w 98"/>
                  <a:gd name="T3" fmla="*/ 234 h 234"/>
                  <a:gd name="T4" fmla="*/ 55 w 98"/>
                  <a:gd name="T5" fmla="*/ 186 h 234"/>
                  <a:gd name="T6" fmla="*/ 80 w 98"/>
                  <a:gd name="T7" fmla="*/ 138 h 234"/>
                  <a:gd name="T8" fmla="*/ 92 w 98"/>
                  <a:gd name="T9" fmla="*/ 90 h 234"/>
                  <a:gd name="T10" fmla="*/ 98 w 98"/>
                  <a:gd name="T11" fmla="*/ 36 h 234"/>
                  <a:gd name="T12" fmla="*/ 98 w 98"/>
                  <a:gd name="T13" fmla="*/ 0 h 234"/>
                  <a:gd name="T14" fmla="*/ 74 w 98"/>
                  <a:gd name="T15" fmla="*/ 0 h 234"/>
                  <a:gd name="T16" fmla="*/ 74 w 98"/>
                  <a:gd name="T17" fmla="*/ 36 h 234"/>
                  <a:gd name="T18" fmla="*/ 67 w 98"/>
                  <a:gd name="T19" fmla="*/ 90 h 234"/>
                  <a:gd name="T20" fmla="*/ 55 w 98"/>
                  <a:gd name="T21" fmla="*/ 138 h 234"/>
                  <a:gd name="T22" fmla="*/ 31 w 98"/>
                  <a:gd name="T23" fmla="*/ 186 h 234"/>
                  <a:gd name="T24" fmla="*/ 0 w 98"/>
                  <a:gd name="T25" fmla="*/ 234 h 234"/>
                  <a:gd name="T26" fmla="*/ 0 w 98"/>
                  <a:gd name="T27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Freeform 34"/>
              <p:cNvSpPr>
                <a:spLocks/>
              </p:cNvSpPr>
              <p:nvPr userDrawn="1"/>
            </p:nvSpPr>
            <p:spPr bwMode="hidden">
              <a:xfrm>
                <a:off x="1776" y="3673"/>
                <a:ext cx="481" cy="641"/>
              </a:xfrm>
              <a:custGeom>
                <a:avLst/>
                <a:gdLst>
                  <a:gd name="T0" fmla="*/ 18 w 481"/>
                  <a:gd name="T1" fmla="*/ 443 h 641"/>
                  <a:gd name="T2" fmla="*/ 24 w 481"/>
                  <a:gd name="T3" fmla="*/ 371 h 641"/>
                  <a:gd name="T4" fmla="*/ 55 w 481"/>
                  <a:gd name="T5" fmla="*/ 305 h 641"/>
                  <a:gd name="T6" fmla="*/ 91 w 481"/>
                  <a:gd name="T7" fmla="*/ 246 h 641"/>
                  <a:gd name="T8" fmla="*/ 146 w 481"/>
                  <a:gd name="T9" fmla="*/ 186 h 641"/>
                  <a:gd name="T10" fmla="*/ 213 w 481"/>
                  <a:gd name="T11" fmla="*/ 132 h 641"/>
                  <a:gd name="T12" fmla="*/ 292 w 481"/>
                  <a:gd name="T13" fmla="*/ 84 h 641"/>
                  <a:gd name="T14" fmla="*/ 384 w 481"/>
                  <a:gd name="T15" fmla="*/ 48 h 641"/>
                  <a:gd name="T16" fmla="*/ 481 w 481"/>
                  <a:gd name="T17" fmla="*/ 12 h 641"/>
                  <a:gd name="T18" fmla="*/ 457 w 481"/>
                  <a:gd name="T19" fmla="*/ 0 h 641"/>
                  <a:gd name="T20" fmla="*/ 359 w 481"/>
                  <a:gd name="T21" fmla="*/ 36 h 641"/>
                  <a:gd name="T22" fmla="*/ 274 w 481"/>
                  <a:gd name="T23" fmla="*/ 78 h 641"/>
                  <a:gd name="T24" fmla="*/ 195 w 481"/>
                  <a:gd name="T25" fmla="*/ 126 h 641"/>
                  <a:gd name="T26" fmla="*/ 128 w 481"/>
                  <a:gd name="T27" fmla="*/ 180 h 641"/>
                  <a:gd name="T28" fmla="*/ 73 w 481"/>
                  <a:gd name="T29" fmla="*/ 240 h 641"/>
                  <a:gd name="T30" fmla="*/ 37 w 481"/>
                  <a:gd name="T31" fmla="*/ 305 h 641"/>
                  <a:gd name="T32" fmla="*/ 6 w 481"/>
                  <a:gd name="T33" fmla="*/ 371 h 641"/>
                  <a:gd name="T34" fmla="*/ 0 w 481"/>
                  <a:gd name="T35" fmla="*/ 443 h 641"/>
                  <a:gd name="T36" fmla="*/ 6 w 481"/>
                  <a:gd name="T37" fmla="*/ 497 h 641"/>
                  <a:gd name="T38" fmla="*/ 18 w 481"/>
                  <a:gd name="T39" fmla="*/ 545 h 641"/>
                  <a:gd name="T40" fmla="*/ 43 w 481"/>
                  <a:gd name="T41" fmla="*/ 593 h 641"/>
                  <a:gd name="T42" fmla="*/ 73 w 481"/>
                  <a:gd name="T43" fmla="*/ 641 h 641"/>
                  <a:gd name="T44" fmla="*/ 97 w 481"/>
                  <a:gd name="T45" fmla="*/ 641 h 641"/>
                  <a:gd name="T46" fmla="*/ 67 w 481"/>
                  <a:gd name="T47" fmla="*/ 593 h 641"/>
                  <a:gd name="T48" fmla="*/ 43 w 481"/>
                  <a:gd name="T49" fmla="*/ 545 h 641"/>
                  <a:gd name="T50" fmla="*/ 24 w 481"/>
                  <a:gd name="T51" fmla="*/ 497 h 641"/>
                  <a:gd name="T52" fmla="*/ 18 w 481"/>
                  <a:gd name="T53" fmla="*/ 443 h 641"/>
                  <a:gd name="T54" fmla="*/ 18 w 481"/>
                  <a:gd name="T55" fmla="*/ 443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5" name="Freeform 36"/>
              <p:cNvSpPr>
                <a:spLocks noEditPoints="1"/>
              </p:cNvSpPr>
              <p:nvPr userDrawn="1"/>
            </p:nvSpPr>
            <p:spPr bwMode="hidden">
              <a:xfrm>
                <a:off x="4200" y="3402"/>
                <a:ext cx="1201" cy="731"/>
              </a:xfrm>
              <a:custGeom>
                <a:avLst/>
                <a:gdLst>
                  <a:gd name="T0" fmla="*/ 484 w 1201"/>
                  <a:gd name="T1" fmla="*/ 6 h 731"/>
                  <a:gd name="T2" fmla="*/ 263 w 1201"/>
                  <a:gd name="T3" fmla="*/ 60 h 731"/>
                  <a:gd name="T4" fmla="*/ 101 w 1201"/>
                  <a:gd name="T5" fmla="*/ 162 h 731"/>
                  <a:gd name="T6" fmla="*/ 12 w 1201"/>
                  <a:gd name="T7" fmla="*/ 294 h 731"/>
                  <a:gd name="T8" fmla="*/ 0 w 1201"/>
                  <a:gd name="T9" fmla="*/ 366 h 731"/>
                  <a:gd name="T10" fmla="*/ 12 w 1201"/>
                  <a:gd name="T11" fmla="*/ 437 h 731"/>
                  <a:gd name="T12" fmla="*/ 101 w 1201"/>
                  <a:gd name="T13" fmla="*/ 569 h 731"/>
                  <a:gd name="T14" fmla="*/ 263 w 1201"/>
                  <a:gd name="T15" fmla="*/ 671 h 731"/>
                  <a:gd name="T16" fmla="*/ 484 w 1201"/>
                  <a:gd name="T17" fmla="*/ 725 h 731"/>
                  <a:gd name="T18" fmla="*/ 723 w 1201"/>
                  <a:gd name="T19" fmla="*/ 725 h 731"/>
                  <a:gd name="T20" fmla="*/ 938 w 1201"/>
                  <a:gd name="T21" fmla="*/ 671 h 731"/>
                  <a:gd name="T22" fmla="*/ 1100 w 1201"/>
                  <a:gd name="T23" fmla="*/ 569 h 731"/>
                  <a:gd name="T24" fmla="*/ 1189 w 1201"/>
                  <a:gd name="T25" fmla="*/ 437 h 731"/>
                  <a:gd name="T26" fmla="*/ 1201 w 1201"/>
                  <a:gd name="T27" fmla="*/ 366 h 731"/>
                  <a:gd name="T28" fmla="*/ 1189 w 1201"/>
                  <a:gd name="T29" fmla="*/ 294 h 731"/>
                  <a:gd name="T30" fmla="*/ 1100 w 1201"/>
                  <a:gd name="T31" fmla="*/ 162 h 731"/>
                  <a:gd name="T32" fmla="*/ 938 w 1201"/>
                  <a:gd name="T33" fmla="*/ 60 h 731"/>
                  <a:gd name="T34" fmla="*/ 723 w 1201"/>
                  <a:gd name="T35" fmla="*/ 6 h 731"/>
                  <a:gd name="T36" fmla="*/ 604 w 1201"/>
                  <a:gd name="T37" fmla="*/ 0 h 731"/>
                  <a:gd name="T38" fmla="*/ 490 w 1201"/>
                  <a:gd name="T39" fmla="*/ 701 h 731"/>
                  <a:gd name="T40" fmla="*/ 287 w 1201"/>
                  <a:gd name="T41" fmla="*/ 647 h 731"/>
                  <a:gd name="T42" fmla="*/ 131 w 1201"/>
                  <a:gd name="T43" fmla="*/ 557 h 731"/>
                  <a:gd name="T44" fmla="*/ 48 w 1201"/>
                  <a:gd name="T45" fmla="*/ 437 h 731"/>
                  <a:gd name="T46" fmla="*/ 36 w 1201"/>
                  <a:gd name="T47" fmla="*/ 366 h 731"/>
                  <a:gd name="T48" fmla="*/ 48 w 1201"/>
                  <a:gd name="T49" fmla="*/ 300 h 731"/>
                  <a:gd name="T50" fmla="*/ 131 w 1201"/>
                  <a:gd name="T51" fmla="*/ 174 h 731"/>
                  <a:gd name="T52" fmla="*/ 287 w 1201"/>
                  <a:gd name="T53" fmla="*/ 84 h 731"/>
                  <a:gd name="T54" fmla="*/ 490 w 1201"/>
                  <a:gd name="T55" fmla="*/ 30 h 731"/>
                  <a:gd name="T56" fmla="*/ 717 w 1201"/>
                  <a:gd name="T57" fmla="*/ 30 h 731"/>
                  <a:gd name="T58" fmla="*/ 920 w 1201"/>
                  <a:gd name="T59" fmla="*/ 84 h 731"/>
                  <a:gd name="T60" fmla="*/ 1070 w 1201"/>
                  <a:gd name="T61" fmla="*/ 174 h 731"/>
                  <a:gd name="T62" fmla="*/ 1153 w 1201"/>
                  <a:gd name="T63" fmla="*/ 300 h 731"/>
                  <a:gd name="T64" fmla="*/ 1153 w 1201"/>
                  <a:gd name="T65" fmla="*/ 437 h 731"/>
                  <a:gd name="T66" fmla="*/ 1070 w 1201"/>
                  <a:gd name="T67" fmla="*/ 557 h 731"/>
                  <a:gd name="T68" fmla="*/ 920 w 1201"/>
                  <a:gd name="T69" fmla="*/ 647 h 731"/>
                  <a:gd name="T70" fmla="*/ 717 w 1201"/>
                  <a:gd name="T71" fmla="*/ 701 h 731"/>
                  <a:gd name="T72" fmla="*/ 604 w 1201"/>
                  <a:gd name="T73" fmla="*/ 707 h 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37"/>
              <p:cNvSpPr>
                <a:spLocks/>
              </p:cNvSpPr>
              <p:nvPr userDrawn="1"/>
            </p:nvSpPr>
            <p:spPr bwMode="hidden">
              <a:xfrm>
                <a:off x="4128" y="3366"/>
                <a:ext cx="544" cy="737"/>
              </a:xfrm>
              <a:custGeom>
                <a:avLst/>
                <a:gdLst>
                  <a:gd name="T0" fmla="*/ 24 w 544"/>
                  <a:gd name="T1" fmla="*/ 402 h 737"/>
                  <a:gd name="T2" fmla="*/ 36 w 544"/>
                  <a:gd name="T3" fmla="*/ 330 h 737"/>
                  <a:gd name="T4" fmla="*/ 66 w 544"/>
                  <a:gd name="T5" fmla="*/ 264 h 737"/>
                  <a:gd name="T6" fmla="*/ 108 w 544"/>
                  <a:gd name="T7" fmla="*/ 204 h 737"/>
                  <a:gd name="T8" fmla="*/ 173 w 544"/>
                  <a:gd name="T9" fmla="*/ 150 h 737"/>
                  <a:gd name="T10" fmla="*/ 251 w 544"/>
                  <a:gd name="T11" fmla="*/ 102 h 737"/>
                  <a:gd name="T12" fmla="*/ 335 w 544"/>
                  <a:gd name="T13" fmla="*/ 60 h 737"/>
                  <a:gd name="T14" fmla="*/ 436 w 544"/>
                  <a:gd name="T15" fmla="*/ 30 h 737"/>
                  <a:gd name="T16" fmla="*/ 544 w 544"/>
                  <a:gd name="T17" fmla="*/ 12 h 737"/>
                  <a:gd name="T18" fmla="*/ 544 w 544"/>
                  <a:gd name="T19" fmla="*/ 0 h 737"/>
                  <a:gd name="T20" fmla="*/ 430 w 544"/>
                  <a:gd name="T21" fmla="*/ 18 h 737"/>
                  <a:gd name="T22" fmla="*/ 329 w 544"/>
                  <a:gd name="T23" fmla="*/ 48 h 737"/>
                  <a:gd name="T24" fmla="*/ 233 w 544"/>
                  <a:gd name="T25" fmla="*/ 90 h 737"/>
                  <a:gd name="T26" fmla="*/ 155 w 544"/>
                  <a:gd name="T27" fmla="*/ 138 h 737"/>
                  <a:gd name="T28" fmla="*/ 90 w 544"/>
                  <a:gd name="T29" fmla="*/ 198 h 737"/>
                  <a:gd name="T30" fmla="*/ 42 w 544"/>
                  <a:gd name="T31" fmla="*/ 258 h 737"/>
                  <a:gd name="T32" fmla="*/ 12 w 544"/>
                  <a:gd name="T33" fmla="*/ 330 h 737"/>
                  <a:gd name="T34" fmla="*/ 0 w 544"/>
                  <a:gd name="T35" fmla="*/ 402 h 737"/>
                  <a:gd name="T36" fmla="*/ 6 w 544"/>
                  <a:gd name="T37" fmla="*/ 455 h 737"/>
                  <a:gd name="T38" fmla="*/ 18 w 544"/>
                  <a:gd name="T39" fmla="*/ 503 h 737"/>
                  <a:gd name="T40" fmla="*/ 42 w 544"/>
                  <a:gd name="T41" fmla="*/ 545 h 737"/>
                  <a:gd name="T42" fmla="*/ 78 w 544"/>
                  <a:gd name="T43" fmla="*/ 593 h 737"/>
                  <a:gd name="T44" fmla="*/ 114 w 544"/>
                  <a:gd name="T45" fmla="*/ 635 h 737"/>
                  <a:gd name="T46" fmla="*/ 161 w 544"/>
                  <a:gd name="T47" fmla="*/ 671 h 737"/>
                  <a:gd name="T48" fmla="*/ 221 w 544"/>
                  <a:gd name="T49" fmla="*/ 707 h 737"/>
                  <a:gd name="T50" fmla="*/ 281 w 544"/>
                  <a:gd name="T51" fmla="*/ 737 h 737"/>
                  <a:gd name="T52" fmla="*/ 323 w 544"/>
                  <a:gd name="T53" fmla="*/ 737 h 737"/>
                  <a:gd name="T54" fmla="*/ 257 w 544"/>
                  <a:gd name="T55" fmla="*/ 707 h 737"/>
                  <a:gd name="T56" fmla="*/ 203 w 544"/>
                  <a:gd name="T57" fmla="*/ 671 h 737"/>
                  <a:gd name="T58" fmla="*/ 149 w 544"/>
                  <a:gd name="T59" fmla="*/ 635 h 737"/>
                  <a:gd name="T60" fmla="*/ 108 w 544"/>
                  <a:gd name="T61" fmla="*/ 593 h 737"/>
                  <a:gd name="T62" fmla="*/ 72 w 544"/>
                  <a:gd name="T63" fmla="*/ 551 h 737"/>
                  <a:gd name="T64" fmla="*/ 48 w 544"/>
                  <a:gd name="T65" fmla="*/ 503 h 737"/>
                  <a:gd name="T66" fmla="*/ 30 w 544"/>
                  <a:gd name="T67" fmla="*/ 455 h 737"/>
                  <a:gd name="T68" fmla="*/ 24 w 544"/>
                  <a:gd name="T69" fmla="*/ 402 h 737"/>
                  <a:gd name="T70" fmla="*/ 24 w 544"/>
                  <a:gd name="T71" fmla="*/ 402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38"/>
              <p:cNvSpPr>
                <a:spLocks/>
              </p:cNvSpPr>
              <p:nvPr userDrawn="1"/>
            </p:nvSpPr>
            <p:spPr bwMode="hidden">
              <a:xfrm>
                <a:off x="4792" y="3360"/>
                <a:ext cx="609" cy="252"/>
              </a:xfrm>
              <a:custGeom>
                <a:avLst/>
                <a:gdLst>
                  <a:gd name="T0" fmla="*/ 12 w 609"/>
                  <a:gd name="T1" fmla="*/ 12 h 252"/>
                  <a:gd name="T2" fmla="*/ 113 w 609"/>
                  <a:gd name="T3" fmla="*/ 18 h 252"/>
                  <a:gd name="T4" fmla="*/ 203 w 609"/>
                  <a:gd name="T5" fmla="*/ 30 h 252"/>
                  <a:gd name="T6" fmla="*/ 292 w 609"/>
                  <a:gd name="T7" fmla="*/ 48 h 252"/>
                  <a:gd name="T8" fmla="*/ 376 w 609"/>
                  <a:gd name="T9" fmla="*/ 78 h 252"/>
                  <a:gd name="T10" fmla="*/ 448 w 609"/>
                  <a:gd name="T11" fmla="*/ 114 h 252"/>
                  <a:gd name="T12" fmla="*/ 514 w 609"/>
                  <a:gd name="T13" fmla="*/ 156 h 252"/>
                  <a:gd name="T14" fmla="*/ 567 w 609"/>
                  <a:gd name="T15" fmla="*/ 198 h 252"/>
                  <a:gd name="T16" fmla="*/ 609 w 609"/>
                  <a:gd name="T17" fmla="*/ 252 h 252"/>
                  <a:gd name="T18" fmla="*/ 609 w 609"/>
                  <a:gd name="T19" fmla="*/ 216 h 252"/>
                  <a:gd name="T20" fmla="*/ 561 w 609"/>
                  <a:gd name="T21" fmla="*/ 168 h 252"/>
                  <a:gd name="T22" fmla="*/ 502 w 609"/>
                  <a:gd name="T23" fmla="*/ 126 h 252"/>
                  <a:gd name="T24" fmla="*/ 436 w 609"/>
                  <a:gd name="T25" fmla="*/ 90 h 252"/>
                  <a:gd name="T26" fmla="*/ 364 w 609"/>
                  <a:gd name="T27" fmla="*/ 60 h 252"/>
                  <a:gd name="T28" fmla="*/ 286 w 609"/>
                  <a:gd name="T29" fmla="*/ 36 h 252"/>
                  <a:gd name="T30" fmla="*/ 197 w 609"/>
                  <a:gd name="T31" fmla="*/ 18 h 252"/>
                  <a:gd name="T32" fmla="*/ 107 w 609"/>
                  <a:gd name="T33" fmla="*/ 6 h 252"/>
                  <a:gd name="T34" fmla="*/ 12 w 609"/>
                  <a:gd name="T35" fmla="*/ 0 h 252"/>
                  <a:gd name="T36" fmla="*/ 6 w 609"/>
                  <a:gd name="T37" fmla="*/ 0 h 252"/>
                  <a:gd name="T38" fmla="*/ 0 w 609"/>
                  <a:gd name="T39" fmla="*/ 0 h 252"/>
                  <a:gd name="T40" fmla="*/ 0 w 609"/>
                  <a:gd name="T41" fmla="*/ 12 h 252"/>
                  <a:gd name="T42" fmla="*/ 6 w 609"/>
                  <a:gd name="T43" fmla="*/ 12 h 252"/>
                  <a:gd name="T44" fmla="*/ 12 w 609"/>
                  <a:gd name="T45" fmla="*/ 12 h 252"/>
                  <a:gd name="T46" fmla="*/ 12 w 609"/>
                  <a:gd name="T47" fmla="*/ 1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39"/>
              <p:cNvSpPr>
                <a:spLocks/>
              </p:cNvSpPr>
              <p:nvPr userDrawn="1"/>
            </p:nvSpPr>
            <p:spPr bwMode="hidden">
              <a:xfrm>
                <a:off x="5246" y="4007"/>
                <a:ext cx="72" cy="54"/>
              </a:xfrm>
              <a:custGeom>
                <a:avLst/>
                <a:gdLst>
                  <a:gd name="T0" fmla="*/ 72 w 72"/>
                  <a:gd name="T1" fmla="*/ 0 h 54"/>
                  <a:gd name="T2" fmla="*/ 36 w 72"/>
                  <a:gd name="T3" fmla="*/ 30 h 54"/>
                  <a:gd name="T4" fmla="*/ 0 w 72"/>
                  <a:gd name="T5" fmla="*/ 54 h 54"/>
                  <a:gd name="T6" fmla="*/ 36 w 72"/>
                  <a:gd name="T7" fmla="*/ 54 h 54"/>
                  <a:gd name="T8" fmla="*/ 54 w 72"/>
                  <a:gd name="T9" fmla="*/ 42 h 54"/>
                  <a:gd name="T10" fmla="*/ 72 w 72"/>
                  <a:gd name="T11" fmla="*/ 24 h 54"/>
                  <a:gd name="T12" fmla="*/ 72 w 72"/>
                  <a:gd name="T13" fmla="*/ 24 h 54"/>
                  <a:gd name="T14" fmla="*/ 72 w 72"/>
                  <a:gd name="T15" fmla="*/ 0 h 54"/>
                  <a:gd name="T16" fmla="*/ 72 w 72"/>
                  <a:gd name="T1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40"/>
              <p:cNvSpPr>
                <a:spLocks/>
              </p:cNvSpPr>
              <p:nvPr userDrawn="1"/>
            </p:nvSpPr>
            <p:spPr bwMode="hidden">
              <a:xfrm>
                <a:off x="4505" y="4073"/>
                <a:ext cx="705" cy="108"/>
              </a:xfrm>
              <a:custGeom>
                <a:avLst/>
                <a:gdLst>
                  <a:gd name="T0" fmla="*/ 299 w 705"/>
                  <a:gd name="T1" fmla="*/ 90 h 108"/>
                  <a:gd name="T2" fmla="*/ 221 w 705"/>
                  <a:gd name="T3" fmla="*/ 90 h 108"/>
                  <a:gd name="T4" fmla="*/ 143 w 705"/>
                  <a:gd name="T5" fmla="*/ 78 h 108"/>
                  <a:gd name="T6" fmla="*/ 0 w 705"/>
                  <a:gd name="T7" fmla="*/ 48 h 108"/>
                  <a:gd name="T8" fmla="*/ 0 w 705"/>
                  <a:gd name="T9" fmla="*/ 66 h 108"/>
                  <a:gd name="T10" fmla="*/ 143 w 705"/>
                  <a:gd name="T11" fmla="*/ 96 h 108"/>
                  <a:gd name="T12" fmla="*/ 221 w 705"/>
                  <a:gd name="T13" fmla="*/ 108 h 108"/>
                  <a:gd name="T14" fmla="*/ 299 w 705"/>
                  <a:gd name="T15" fmla="*/ 108 h 108"/>
                  <a:gd name="T16" fmla="*/ 412 w 705"/>
                  <a:gd name="T17" fmla="*/ 102 h 108"/>
                  <a:gd name="T18" fmla="*/ 520 w 705"/>
                  <a:gd name="T19" fmla="*/ 84 h 108"/>
                  <a:gd name="T20" fmla="*/ 615 w 705"/>
                  <a:gd name="T21" fmla="*/ 60 h 108"/>
                  <a:gd name="T22" fmla="*/ 705 w 705"/>
                  <a:gd name="T23" fmla="*/ 24 h 108"/>
                  <a:gd name="T24" fmla="*/ 705 w 705"/>
                  <a:gd name="T25" fmla="*/ 0 h 108"/>
                  <a:gd name="T26" fmla="*/ 615 w 705"/>
                  <a:gd name="T27" fmla="*/ 42 h 108"/>
                  <a:gd name="T28" fmla="*/ 520 w 705"/>
                  <a:gd name="T29" fmla="*/ 66 h 108"/>
                  <a:gd name="T30" fmla="*/ 412 w 705"/>
                  <a:gd name="T31" fmla="*/ 84 h 108"/>
                  <a:gd name="T32" fmla="*/ 299 w 705"/>
                  <a:gd name="T33" fmla="*/ 90 h 108"/>
                  <a:gd name="T34" fmla="*/ 299 w 705"/>
                  <a:gd name="T35" fmla="*/ 9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41"/>
              <p:cNvSpPr>
                <a:spLocks/>
              </p:cNvSpPr>
              <p:nvPr userDrawn="1"/>
            </p:nvSpPr>
            <p:spPr bwMode="hidden">
              <a:xfrm>
                <a:off x="5336" y="3654"/>
                <a:ext cx="143" cy="341"/>
              </a:xfrm>
              <a:custGeom>
                <a:avLst/>
                <a:gdLst>
                  <a:gd name="T0" fmla="*/ 119 w 143"/>
                  <a:gd name="T1" fmla="*/ 114 h 341"/>
                  <a:gd name="T2" fmla="*/ 113 w 143"/>
                  <a:gd name="T3" fmla="*/ 173 h 341"/>
                  <a:gd name="T4" fmla="*/ 89 w 143"/>
                  <a:gd name="T5" fmla="*/ 239 h 341"/>
                  <a:gd name="T6" fmla="*/ 47 w 143"/>
                  <a:gd name="T7" fmla="*/ 293 h 341"/>
                  <a:gd name="T8" fmla="*/ 0 w 143"/>
                  <a:gd name="T9" fmla="*/ 341 h 341"/>
                  <a:gd name="T10" fmla="*/ 29 w 143"/>
                  <a:gd name="T11" fmla="*/ 341 h 341"/>
                  <a:gd name="T12" fmla="*/ 77 w 143"/>
                  <a:gd name="T13" fmla="*/ 287 h 341"/>
                  <a:gd name="T14" fmla="*/ 113 w 143"/>
                  <a:gd name="T15" fmla="*/ 233 h 341"/>
                  <a:gd name="T16" fmla="*/ 137 w 143"/>
                  <a:gd name="T17" fmla="*/ 173 h 341"/>
                  <a:gd name="T18" fmla="*/ 143 w 143"/>
                  <a:gd name="T19" fmla="*/ 114 h 341"/>
                  <a:gd name="T20" fmla="*/ 137 w 143"/>
                  <a:gd name="T21" fmla="*/ 60 h 341"/>
                  <a:gd name="T22" fmla="*/ 119 w 143"/>
                  <a:gd name="T23" fmla="*/ 0 h 341"/>
                  <a:gd name="T24" fmla="*/ 89 w 143"/>
                  <a:gd name="T25" fmla="*/ 0 h 341"/>
                  <a:gd name="T26" fmla="*/ 113 w 143"/>
                  <a:gd name="T27" fmla="*/ 60 h 341"/>
                  <a:gd name="T28" fmla="*/ 119 w 143"/>
                  <a:gd name="T29" fmla="*/ 114 h 341"/>
                  <a:gd name="T30" fmla="*/ 119 w 143"/>
                  <a:gd name="T31" fmla="*/ 114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42"/>
              <p:cNvSpPr>
                <a:spLocks/>
              </p:cNvSpPr>
              <p:nvPr userDrawn="1"/>
            </p:nvSpPr>
            <p:spPr bwMode="hidden">
              <a:xfrm>
                <a:off x="5061" y="3624"/>
                <a:ext cx="83" cy="90"/>
              </a:xfrm>
              <a:custGeom>
                <a:avLst/>
                <a:gdLst>
                  <a:gd name="T0" fmla="*/ 59 w 83"/>
                  <a:gd name="T1" fmla="*/ 90 h 90"/>
                  <a:gd name="T2" fmla="*/ 83 w 83"/>
                  <a:gd name="T3" fmla="*/ 84 h 90"/>
                  <a:gd name="T4" fmla="*/ 71 w 83"/>
                  <a:gd name="T5" fmla="*/ 60 h 90"/>
                  <a:gd name="T6" fmla="*/ 53 w 83"/>
                  <a:gd name="T7" fmla="*/ 42 h 90"/>
                  <a:gd name="T8" fmla="*/ 6 w 83"/>
                  <a:gd name="T9" fmla="*/ 0 h 90"/>
                  <a:gd name="T10" fmla="*/ 0 w 83"/>
                  <a:gd name="T11" fmla="*/ 18 h 90"/>
                  <a:gd name="T12" fmla="*/ 35 w 83"/>
                  <a:gd name="T13" fmla="*/ 48 h 90"/>
                  <a:gd name="T14" fmla="*/ 59 w 83"/>
                  <a:gd name="T15" fmla="*/ 90 h 90"/>
                  <a:gd name="T16" fmla="*/ 59 w 83"/>
                  <a:gd name="T1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43"/>
              <p:cNvSpPr>
                <a:spLocks/>
              </p:cNvSpPr>
              <p:nvPr userDrawn="1"/>
            </p:nvSpPr>
            <p:spPr bwMode="hidden">
              <a:xfrm>
                <a:off x="4445" y="3552"/>
                <a:ext cx="717" cy="431"/>
              </a:xfrm>
              <a:custGeom>
                <a:avLst/>
                <a:gdLst>
                  <a:gd name="T0" fmla="*/ 693 w 717"/>
                  <a:gd name="T1" fmla="*/ 216 h 431"/>
                  <a:gd name="T2" fmla="*/ 687 w 717"/>
                  <a:gd name="T3" fmla="*/ 257 h 431"/>
                  <a:gd name="T4" fmla="*/ 669 w 717"/>
                  <a:gd name="T5" fmla="*/ 293 h 431"/>
                  <a:gd name="T6" fmla="*/ 633 w 717"/>
                  <a:gd name="T7" fmla="*/ 329 h 431"/>
                  <a:gd name="T8" fmla="*/ 598 w 717"/>
                  <a:gd name="T9" fmla="*/ 359 h 431"/>
                  <a:gd name="T10" fmla="*/ 544 w 717"/>
                  <a:gd name="T11" fmla="*/ 383 h 431"/>
                  <a:gd name="T12" fmla="*/ 490 w 717"/>
                  <a:gd name="T13" fmla="*/ 401 h 431"/>
                  <a:gd name="T14" fmla="*/ 424 w 717"/>
                  <a:gd name="T15" fmla="*/ 413 h 431"/>
                  <a:gd name="T16" fmla="*/ 359 w 717"/>
                  <a:gd name="T17" fmla="*/ 419 h 431"/>
                  <a:gd name="T18" fmla="*/ 293 w 717"/>
                  <a:gd name="T19" fmla="*/ 413 h 431"/>
                  <a:gd name="T20" fmla="*/ 227 w 717"/>
                  <a:gd name="T21" fmla="*/ 401 h 431"/>
                  <a:gd name="T22" fmla="*/ 173 w 717"/>
                  <a:gd name="T23" fmla="*/ 383 h 431"/>
                  <a:gd name="T24" fmla="*/ 119 w 717"/>
                  <a:gd name="T25" fmla="*/ 359 h 431"/>
                  <a:gd name="T26" fmla="*/ 84 w 717"/>
                  <a:gd name="T27" fmla="*/ 329 h 431"/>
                  <a:gd name="T28" fmla="*/ 48 w 717"/>
                  <a:gd name="T29" fmla="*/ 293 h 431"/>
                  <a:gd name="T30" fmla="*/ 30 w 717"/>
                  <a:gd name="T31" fmla="*/ 257 h 431"/>
                  <a:gd name="T32" fmla="*/ 24 w 717"/>
                  <a:gd name="T33" fmla="*/ 216 h 431"/>
                  <a:gd name="T34" fmla="*/ 30 w 717"/>
                  <a:gd name="T35" fmla="*/ 174 h 431"/>
                  <a:gd name="T36" fmla="*/ 48 w 717"/>
                  <a:gd name="T37" fmla="*/ 138 h 431"/>
                  <a:gd name="T38" fmla="*/ 84 w 717"/>
                  <a:gd name="T39" fmla="*/ 102 h 431"/>
                  <a:gd name="T40" fmla="*/ 119 w 717"/>
                  <a:gd name="T41" fmla="*/ 72 h 431"/>
                  <a:gd name="T42" fmla="*/ 173 w 717"/>
                  <a:gd name="T43" fmla="*/ 48 h 431"/>
                  <a:gd name="T44" fmla="*/ 227 w 717"/>
                  <a:gd name="T45" fmla="*/ 30 h 431"/>
                  <a:gd name="T46" fmla="*/ 293 w 717"/>
                  <a:gd name="T47" fmla="*/ 18 h 431"/>
                  <a:gd name="T48" fmla="*/ 359 w 717"/>
                  <a:gd name="T49" fmla="*/ 12 h 431"/>
                  <a:gd name="T50" fmla="*/ 418 w 717"/>
                  <a:gd name="T51" fmla="*/ 18 h 431"/>
                  <a:gd name="T52" fmla="*/ 478 w 717"/>
                  <a:gd name="T53" fmla="*/ 30 h 431"/>
                  <a:gd name="T54" fmla="*/ 532 w 717"/>
                  <a:gd name="T55" fmla="*/ 48 h 431"/>
                  <a:gd name="T56" fmla="*/ 580 w 717"/>
                  <a:gd name="T57" fmla="*/ 66 h 431"/>
                  <a:gd name="T58" fmla="*/ 586 w 717"/>
                  <a:gd name="T59" fmla="*/ 48 h 431"/>
                  <a:gd name="T60" fmla="*/ 478 w 717"/>
                  <a:gd name="T61" fmla="*/ 12 h 431"/>
                  <a:gd name="T62" fmla="*/ 418 w 717"/>
                  <a:gd name="T63" fmla="*/ 6 h 431"/>
                  <a:gd name="T64" fmla="*/ 359 w 717"/>
                  <a:gd name="T65" fmla="*/ 0 h 431"/>
                  <a:gd name="T66" fmla="*/ 287 w 717"/>
                  <a:gd name="T67" fmla="*/ 6 h 431"/>
                  <a:gd name="T68" fmla="*/ 221 w 717"/>
                  <a:gd name="T69" fmla="*/ 18 h 431"/>
                  <a:gd name="T70" fmla="*/ 161 w 717"/>
                  <a:gd name="T71" fmla="*/ 36 h 431"/>
                  <a:gd name="T72" fmla="*/ 107 w 717"/>
                  <a:gd name="T73" fmla="*/ 66 h 431"/>
                  <a:gd name="T74" fmla="*/ 60 w 717"/>
                  <a:gd name="T75" fmla="*/ 96 h 431"/>
                  <a:gd name="T76" fmla="*/ 30 w 717"/>
                  <a:gd name="T77" fmla="*/ 132 h 431"/>
                  <a:gd name="T78" fmla="*/ 6 w 717"/>
                  <a:gd name="T79" fmla="*/ 174 h 431"/>
                  <a:gd name="T80" fmla="*/ 0 w 717"/>
                  <a:gd name="T81" fmla="*/ 216 h 431"/>
                  <a:gd name="T82" fmla="*/ 6 w 717"/>
                  <a:gd name="T83" fmla="*/ 257 h 431"/>
                  <a:gd name="T84" fmla="*/ 30 w 717"/>
                  <a:gd name="T85" fmla="*/ 299 h 431"/>
                  <a:gd name="T86" fmla="*/ 60 w 717"/>
                  <a:gd name="T87" fmla="*/ 335 h 431"/>
                  <a:gd name="T88" fmla="*/ 107 w 717"/>
                  <a:gd name="T89" fmla="*/ 371 h 431"/>
                  <a:gd name="T90" fmla="*/ 161 w 717"/>
                  <a:gd name="T91" fmla="*/ 395 h 431"/>
                  <a:gd name="T92" fmla="*/ 221 w 717"/>
                  <a:gd name="T93" fmla="*/ 413 h 431"/>
                  <a:gd name="T94" fmla="*/ 287 w 717"/>
                  <a:gd name="T95" fmla="*/ 425 h 431"/>
                  <a:gd name="T96" fmla="*/ 359 w 717"/>
                  <a:gd name="T97" fmla="*/ 431 h 431"/>
                  <a:gd name="T98" fmla="*/ 430 w 717"/>
                  <a:gd name="T99" fmla="*/ 425 h 431"/>
                  <a:gd name="T100" fmla="*/ 496 w 717"/>
                  <a:gd name="T101" fmla="*/ 413 h 431"/>
                  <a:gd name="T102" fmla="*/ 562 w 717"/>
                  <a:gd name="T103" fmla="*/ 395 h 431"/>
                  <a:gd name="T104" fmla="*/ 610 w 717"/>
                  <a:gd name="T105" fmla="*/ 371 h 431"/>
                  <a:gd name="T106" fmla="*/ 657 w 717"/>
                  <a:gd name="T107" fmla="*/ 335 h 431"/>
                  <a:gd name="T108" fmla="*/ 687 w 717"/>
                  <a:gd name="T109" fmla="*/ 299 h 431"/>
                  <a:gd name="T110" fmla="*/ 711 w 717"/>
                  <a:gd name="T111" fmla="*/ 257 h 431"/>
                  <a:gd name="T112" fmla="*/ 717 w 717"/>
                  <a:gd name="T113" fmla="*/ 216 h 431"/>
                  <a:gd name="T114" fmla="*/ 717 w 717"/>
                  <a:gd name="T115" fmla="*/ 204 h 431"/>
                  <a:gd name="T116" fmla="*/ 711 w 717"/>
                  <a:gd name="T117" fmla="*/ 192 h 431"/>
                  <a:gd name="T118" fmla="*/ 687 w 717"/>
                  <a:gd name="T119" fmla="*/ 198 h 431"/>
                  <a:gd name="T120" fmla="*/ 693 w 717"/>
                  <a:gd name="T121" fmla="*/ 210 h 431"/>
                  <a:gd name="T122" fmla="*/ 693 w 717"/>
                  <a:gd name="T123" fmla="*/ 216 h 431"/>
                  <a:gd name="T124" fmla="*/ 693 w 717"/>
                  <a:gd name="T125" fmla="*/ 216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44"/>
              <p:cNvSpPr>
                <a:spLocks/>
              </p:cNvSpPr>
              <p:nvPr userDrawn="1"/>
            </p:nvSpPr>
            <p:spPr bwMode="hidden">
              <a:xfrm>
                <a:off x="4349" y="3510"/>
                <a:ext cx="909" cy="533"/>
              </a:xfrm>
              <a:custGeom>
                <a:avLst/>
                <a:gdLst>
                  <a:gd name="T0" fmla="*/ 616 w 909"/>
                  <a:gd name="T1" fmla="*/ 0 h 533"/>
                  <a:gd name="T2" fmla="*/ 616 w 909"/>
                  <a:gd name="T3" fmla="*/ 18 h 533"/>
                  <a:gd name="T4" fmla="*/ 724 w 909"/>
                  <a:gd name="T5" fmla="*/ 60 h 533"/>
                  <a:gd name="T6" fmla="*/ 765 w 909"/>
                  <a:gd name="T7" fmla="*/ 84 h 533"/>
                  <a:gd name="T8" fmla="*/ 807 w 909"/>
                  <a:gd name="T9" fmla="*/ 114 h 533"/>
                  <a:gd name="T10" fmla="*/ 837 w 909"/>
                  <a:gd name="T11" fmla="*/ 144 h 533"/>
                  <a:gd name="T12" fmla="*/ 861 w 909"/>
                  <a:gd name="T13" fmla="*/ 180 h 533"/>
                  <a:gd name="T14" fmla="*/ 873 w 909"/>
                  <a:gd name="T15" fmla="*/ 216 h 533"/>
                  <a:gd name="T16" fmla="*/ 879 w 909"/>
                  <a:gd name="T17" fmla="*/ 258 h 533"/>
                  <a:gd name="T18" fmla="*/ 873 w 909"/>
                  <a:gd name="T19" fmla="*/ 311 h 533"/>
                  <a:gd name="T20" fmla="*/ 843 w 909"/>
                  <a:gd name="T21" fmla="*/ 359 h 533"/>
                  <a:gd name="T22" fmla="*/ 807 w 909"/>
                  <a:gd name="T23" fmla="*/ 401 h 533"/>
                  <a:gd name="T24" fmla="*/ 753 w 909"/>
                  <a:gd name="T25" fmla="*/ 443 h 533"/>
                  <a:gd name="T26" fmla="*/ 694 w 909"/>
                  <a:gd name="T27" fmla="*/ 473 h 533"/>
                  <a:gd name="T28" fmla="*/ 622 w 909"/>
                  <a:gd name="T29" fmla="*/ 497 h 533"/>
                  <a:gd name="T30" fmla="*/ 538 w 909"/>
                  <a:gd name="T31" fmla="*/ 509 h 533"/>
                  <a:gd name="T32" fmla="*/ 455 w 909"/>
                  <a:gd name="T33" fmla="*/ 515 h 533"/>
                  <a:gd name="T34" fmla="*/ 371 w 909"/>
                  <a:gd name="T35" fmla="*/ 509 h 533"/>
                  <a:gd name="T36" fmla="*/ 287 w 909"/>
                  <a:gd name="T37" fmla="*/ 497 h 533"/>
                  <a:gd name="T38" fmla="*/ 215 w 909"/>
                  <a:gd name="T39" fmla="*/ 473 h 533"/>
                  <a:gd name="T40" fmla="*/ 156 w 909"/>
                  <a:gd name="T41" fmla="*/ 443 h 533"/>
                  <a:gd name="T42" fmla="*/ 102 w 909"/>
                  <a:gd name="T43" fmla="*/ 401 h 533"/>
                  <a:gd name="T44" fmla="*/ 66 w 909"/>
                  <a:gd name="T45" fmla="*/ 359 h 533"/>
                  <a:gd name="T46" fmla="*/ 36 w 909"/>
                  <a:gd name="T47" fmla="*/ 311 h 533"/>
                  <a:gd name="T48" fmla="*/ 30 w 909"/>
                  <a:gd name="T49" fmla="*/ 258 h 533"/>
                  <a:gd name="T50" fmla="*/ 36 w 909"/>
                  <a:gd name="T51" fmla="*/ 222 h 533"/>
                  <a:gd name="T52" fmla="*/ 48 w 909"/>
                  <a:gd name="T53" fmla="*/ 186 h 533"/>
                  <a:gd name="T54" fmla="*/ 66 w 909"/>
                  <a:gd name="T55" fmla="*/ 156 h 533"/>
                  <a:gd name="T56" fmla="*/ 90 w 909"/>
                  <a:gd name="T57" fmla="*/ 126 h 533"/>
                  <a:gd name="T58" fmla="*/ 66 w 909"/>
                  <a:gd name="T59" fmla="*/ 114 h 533"/>
                  <a:gd name="T60" fmla="*/ 36 w 909"/>
                  <a:gd name="T61" fmla="*/ 144 h 533"/>
                  <a:gd name="T62" fmla="*/ 18 w 909"/>
                  <a:gd name="T63" fmla="*/ 180 h 533"/>
                  <a:gd name="T64" fmla="*/ 6 w 909"/>
                  <a:gd name="T65" fmla="*/ 216 h 533"/>
                  <a:gd name="T66" fmla="*/ 0 w 909"/>
                  <a:gd name="T67" fmla="*/ 258 h 533"/>
                  <a:gd name="T68" fmla="*/ 12 w 909"/>
                  <a:gd name="T69" fmla="*/ 311 h 533"/>
                  <a:gd name="T70" fmla="*/ 36 w 909"/>
                  <a:gd name="T71" fmla="*/ 365 h 533"/>
                  <a:gd name="T72" fmla="*/ 78 w 909"/>
                  <a:gd name="T73" fmla="*/ 413 h 533"/>
                  <a:gd name="T74" fmla="*/ 132 w 909"/>
                  <a:gd name="T75" fmla="*/ 449 h 533"/>
                  <a:gd name="T76" fmla="*/ 203 w 909"/>
                  <a:gd name="T77" fmla="*/ 485 h 533"/>
                  <a:gd name="T78" fmla="*/ 275 w 909"/>
                  <a:gd name="T79" fmla="*/ 509 h 533"/>
                  <a:gd name="T80" fmla="*/ 365 w 909"/>
                  <a:gd name="T81" fmla="*/ 527 h 533"/>
                  <a:gd name="T82" fmla="*/ 455 w 909"/>
                  <a:gd name="T83" fmla="*/ 533 h 533"/>
                  <a:gd name="T84" fmla="*/ 544 w 909"/>
                  <a:gd name="T85" fmla="*/ 527 h 533"/>
                  <a:gd name="T86" fmla="*/ 634 w 909"/>
                  <a:gd name="T87" fmla="*/ 509 h 533"/>
                  <a:gd name="T88" fmla="*/ 712 w 909"/>
                  <a:gd name="T89" fmla="*/ 485 h 533"/>
                  <a:gd name="T90" fmla="*/ 777 w 909"/>
                  <a:gd name="T91" fmla="*/ 449 h 533"/>
                  <a:gd name="T92" fmla="*/ 831 w 909"/>
                  <a:gd name="T93" fmla="*/ 413 h 533"/>
                  <a:gd name="T94" fmla="*/ 873 w 909"/>
                  <a:gd name="T95" fmla="*/ 365 h 533"/>
                  <a:gd name="T96" fmla="*/ 897 w 909"/>
                  <a:gd name="T97" fmla="*/ 311 h 533"/>
                  <a:gd name="T98" fmla="*/ 909 w 909"/>
                  <a:gd name="T99" fmla="*/ 258 h 533"/>
                  <a:gd name="T100" fmla="*/ 903 w 909"/>
                  <a:gd name="T101" fmla="*/ 216 h 533"/>
                  <a:gd name="T102" fmla="*/ 885 w 909"/>
                  <a:gd name="T103" fmla="*/ 174 h 533"/>
                  <a:gd name="T104" fmla="*/ 861 w 909"/>
                  <a:gd name="T105" fmla="*/ 132 h 533"/>
                  <a:gd name="T106" fmla="*/ 825 w 909"/>
                  <a:gd name="T107" fmla="*/ 102 h 533"/>
                  <a:gd name="T108" fmla="*/ 783 w 909"/>
                  <a:gd name="T109" fmla="*/ 66 h 533"/>
                  <a:gd name="T110" fmla="*/ 735 w 909"/>
                  <a:gd name="T111" fmla="*/ 42 h 533"/>
                  <a:gd name="T112" fmla="*/ 616 w 909"/>
                  <a:gd name="T113" fmla="*/ 0 h 533"/>
                  <a:gd name="T114" fmla="*/ 616 w 909"/>
                  <a:gd name="T115" fmla="*/ 0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45"/>
              <p:cNvSpPr>
                <a:spLocks/>
              </p:cNvSpPr>
              <p:nvPr userDrawn="1"/>
            </p:nvSpPr>
            <p:spPr bwMode="hidden">
              <a:xfrm>
                <a:off x="4564" y="3492"/>
                <a:ext cx="365" cy="66"/>
              </a:xfrm>
              <a:custGeom>
                <a:avLst/>
                <a:gdLst>
                  <a:gd name="T0" fmla="*/ 240 w 365"/>
                  <a:gd name="T1" fmla="*/ 18 h 66"/>
                  <a:gd name="T2" fmla="*/ 299 w 365"/>
                  <a:gd name="T3" fmla="*/ 24 h 66"/>
                  <a:gd name="T4" fmla="*/ 359 w 365"/>
                  <a:gd name="T5" fmla="*/ 30 h 66"/>
                  <a:gd name="T6" fmla="*/ 365 w 365"/>
                  <a:gd name="T7" fmla="*/ 12 h 66"/>
                  <a:gd name="T8" fmla="*/ 305 w 365"/>
                  <a:gd name="T9" fmla="*/ 6 h 66"/>
                  <a:gd name="T10" fmla="*/ 240 w 365"/>
                  <a:gd name="T11" fmla="*/ 0 h 66"/>
                  <a:gd name="T12" fmla="*/ 174 w 365"/>
                  <a:gd name="T13" fmla="*/ 6 h 66"/>
                  <a:gd name="T14" fmla="*/ 114 w 365"/>
                  <a:gd name="T15" fmla="*/ 12 h 66"/>
                  <a:gd name="T16" fmla="*/ 0 w 365"/>
                  <a:gd name="T17" fmla="*/ 42 h 66"/>
                  <a:gd name="T18" fmla="*/ 0 w 365"/>
                  <a:gd name="T19" fmla="*/ 66 h 66"/>
                  <a:gd name="T20" fmla="*/ 54 w 365"/>
                  <a:gd name="T21" fmla="*/ 48 h 66"/>
                  <a:gd name="T22" fmla="*/ 114 w 365"/>
                  <a:gd name="T23" fmla="*/ 30 h 66"/>
                  <a:gd name="T24" fmla="*/ 174 w 365"/>
                  <a:gd name="T25" fmla="*/ 24 h 66"/>
                  <a:gd name="T26" fmla="*/ 240 w 365"/>
                  <a:gd name="T27" fmla="*/ 18 h 66"/>
                  <a:gd name="T28" fmla="*/ 240 w 365"/>
                  <a:gd name="T29" fmla="*/ 18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46"/>
              <p:cNvSpPr>
                <a:spLocks/>
              </p:cNvSpPr>
              <p:nvPr userDrawn="1"/>
            </p:nvSpPr>
            <p:spPr bwMode="hidden">
              <a:xfrm>
                <a:off x="4463" y="3558"/>
                <a:ext cx="66" cy="48"/>
              </a:xfrm>
              <a:custGeom>
                <a:avLst/>
                <a:gdLst>
                  <a:gd name="T0" fmla="*/ 66 w 66"/>
                  <a:gd name="T1" fmla="*/ 18 h 48"/>
                  <a:gd name="T2" fmla="*/ 48 w 66"/>
                  <a:gd name="T3" fmla="*/ 0 h 48"/>
                  <a:gd name="T4" fmla="*/ 24 w 66"/>
                  <a:gd name="T5" fmla="*/ 12 h 48"/>
                  <a:gd name="T6" fmla="*/ 0 w 66"/>
                  <a:gd name="T7" fmla="*/ 30 h 48"/>
                  <a:gd name="T8" fmla="*/ 12 w 66"/>
                  <a:gd name="T9" fmla="*/ 48 h 48"/>
                  <a:gd name="T10" fmla="*/ 42 w 66"/>
                  <a:gd name="T11" fmla="*/ 30 h 48"/>
                  <a:gd name="T12" fmla="*/ 66 w 66"/>
                  <a:gd name="T13" fmla="*/ 18 h 48"/>
                  <a:gd name="T14" fmla="*/ 66 w 66"/>
                  <a:gd name="T15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Oval 47"/>
              <p:cNvSpPr>
                <a:spLocks noChangeArrowheads="1"/>
              </p:cNvSpPr>
              <p:nvPr userDrawn="1"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Oval 48"/>
              <p:cNvSpPr>
                <a:spLocks noChangeArrowheads="1"/>
              </p:cNvSpPr>
              <p:nvPr userDrawn="1"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Oval 49"/>
              <p:cNvSpPr>
                <a:spLocks noChangeArrowheads="1"/>
              </p:cNvSpPr>
              <p:nvPr userDrawn="1"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Oval 50"/>
              <p:cNvSpPr>
                <a:spLocks noChangeArrowheads="1"/>
              </p:cNvSpPr>
              <p:nvPr userDrawn="1"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Oval 51"/>
              <p:cNvSpPr>
                <a:spLocks noChangeArrowheads="1"/>
              </p:cNvSpPr>
              <p:nvPr userDrawn="1"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Oval 52"/>
              <p:cNvSpPr>
                <a:spLocks noChangeArrowheads="1"/>
              </p:cNvSpPr>
              <p:nvPr userDrawn="1"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3" name="Freeform 54"/>
              <p:cNvSpPr>
                <a:spLocks/>
              </p:cNvSpPr>
              <p:nvPr userDrawn="1"/>
            </p:nvSpPr>
            <p:spPr bwMode="hidden">
              <a:xfrm>
                <a:off x="5280" y="3186"/>
                <a:ext cx="383" cy="96"/>
              </a:xfrm>
              <a:custGeom>
                <a:avLst/>
                <a:gdLst>
                  <a:gd name="T0" fmla="*/ 209 w 382"/>
                  <a:gd name="T1" fmla="*/ 96 h 96"/>
                  <a:gd name="T2" fmla="*/ 143 w 382"/>
                  <a:gd name="T3" fmla="*/ 90 h 96"/>
                  <a:gd name="T4" fmla="*/ 83 w 382"/>
                  <a:gd name="T5" fmla="*/ 66 h 96"/>
                  <a:gd name="T6" fmla="*/ 35 w 382"/>
                  <a:gd name="T7" fmla="*/ 36 h 96"/>
                  <a:gd name="T8" fmla="*/ 6 w 382"/>
                  <a:gd name="T9" fmla="*/ 0 h 96"/>
                  <a:gd name="T10" fmla="*/ 0 w 382"/>
                  <a:gd name="T11" fmla="*/ 6 h 96"/>
                  <a:gd name="T12" fmla="*/ 29 w 382"/>
                  <a:gd name="T13" fmla="*/ 42 h 96"/>
                  <a:gd name="T14" fmla="*/ 77 w 382"/>
                  <a:gd name="T15" fmla="*/ 72 h 96"/>
                  <a:gd name="T16" fmla="*/ 137 w 382"/>
                  <a:gd name="T17" fmla="*/ 90 h 96"/>
                  <a:gd name="T18" fmla="*/ 209 w 382"/>
                  <a:gd name="T19" fmla="*/ 96 h 96"/>
                  <a:gd name="T20" fmla="*/ 263 w 382"/>
                  <a:gd name="T21" fmla="*/ 90 h 96"/>
                  <a:gd name="T22" fmla="*/ 311 w 382"/>
                  <a:gd name="T23" fmla="*/ 84 h 96"/>
                  <a:gd name="T24" fmla="*/ 352 w 382"/>
                  <a:gd name="T25" fmla="*/ 66 h 96"/>
                  <a:gd name="T26" fmla="*/ 382 w 382"/>
                  <a:gd name="T27" fmla="*/ 42 h 96"/>
                  <a:gd name="T28" fmla="*/ 376 w 382"/>
                  <a:gd name="T29" fmla="*/ 42 h 96"/>
                  <a:gd name="T30" fmla="*/ 346 w 382"/>
                  <a:gd name="T31" fmla="*/ 66 h 96"/>
                  <a:gd name="T32" fmla="*/ 305 w 382"/>
                  <a:gd name="T33" fmla="*/ 78 h 96"/>
                  <a:gd name="T34" fmla="*/ 263 w 382"/>
                  <a:gd name="T35" fmla="*/ 90 h 96"/>
                  <a:gd name="T36" fmla="*/ 209 w 382"/>
                  <a:gd name="T37" fmla="*/ 96 h 96"/>
                  <a:gd name="T38" fmla="*/ 209 w 382"/>
                  <a:gd name="T3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55"/>
              <p:cNvSpPr>
                <a:spLocks/>
              </p:cNvSpPr>
              <p:nvPr userDrawn="1"/>
            </p:nvSpPr>
            <p:spPr bwMode="hidden">
              <a:xfrm>
                <a:off x="5315" y="3024"/>
                <a:ext cx="258" cy="54"/>
              </a:xfrm>
              <a:custGeom>
                <a:avLst/>
                <a:gdLst>
                  <a:gd name="T0" fmla="*/ 174 w 258"/>
                  <a:gd name="T1" fmla="*/ 0 h 54"/>
                  <a:gd name="T2" fmla="*/ 216 w 258"/>
                  <a:gd name="T3" fmla="*/ 6 h 54"/>
                  <a:gd name="T4" fmla="*/ 258 w 258"/>
                  <a:gd name="T5" fmla="*/ 12 h 54"/>
                  <a:gd name="T6" fmla="*/ 252 w 258"/>
                  <a:gd name="T7" fmla="*/ 6 h 54"/>
                  <a:gd name="T8" fmla="*/ 216 w 258"/>
                  <a:gd name="T9" fmla="*/ 0 h 54"/>
                  <a:gd name="T10" fmla="*/ 174 w 258"/>
                  <a:gd name="T11" fmla="*/ 0 h 54"/>
                  <a:gd name="T12" fmla="*/ 120 w 258"/>
                  <a:gd name="T13" fmla="*/ 6 h 54"/>
                  <a:gd name="T14" fmla="*/ 78 w 258"/>
                  <a:gd name="T15" fmla="*/ 12 h 54"/>
                  <a:gd name="T16" fmla="*/ 36 w 258"/>
                  <a:gd name="T17" fmla="*/ 30 h 54"/>
                  <a:gd name="T18" fmla="*/ 0 w 258"/>
                  <a:gd name="T19" fmla="*/ 48 h 54"/>
                  <a:gd name="T20" fmla="*/ 6 w 258"/>
                  <a:gd name="T21" fmla="*/ 54 h 54"/>
                  <a:gd name="T22" fmla="*/ 36 w 258"/>
                  <a:gd name="T23" fmla="*/ 36 h 54"/>
                  <a:gd name="T24" fmla="*/ 78 w 258"/>
                  <a:gd name="T25" fmla="*/ 18 h 54"/>
                  <a:gd name="T26" fmla="*/ 120 w 258"/>
                  <a:gd name="T27" fmla="*/ 6 h 54"/>
                  <a:gd name="T28" fmla="*/ 174 w 258"/>
                  <a:gd name="T29" fmla="*/ 0 h 54"/>
                  <a:gd name="T30" fmla="*/ 174 w 258"/>
                  <a:gd name="T3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56"/>
              <p:cNvSpPr>
                <a:spLocks/>
              </p:cNvSpPr>
              <p:nvPr userDrawn="1"/>
            </p:nvSpPr>
            <p:spPr bwMode="hidden">
              <a:xfrm>
                <a:off x="5645" y="3066"/>
                <a:ext cx="60" cy="156"/>
              </a:xfrm>
              <a:custGeom>
                <a:avLst/>
                <a:gdLst>
                  <a:gd name="T0" fmla="*/ 54 w 60"/>
                  <a:gd name="T1" fmla="*/ 90 h 156"/>
                  <a:gd name="T2" fmla="*/ 48 w 60"/>
                  <a:gd name="T3" fmla="*/ 126 h 156"/>
                  <a:gd name="T4" fmla="*/ 24 w 60"/>
                  <a:gd name="T5" fmla="*/ 156 h 156"/>
                  <a:gd name="T6" fmla="*/ 30 w 60"/>
                  <a:gd name="T7" fmla="*/ 156 h 156"/>
                  <a:gd name="T8" fmla="*/ 54 w 60"/>
                  <a:gd name="T9" fmla="*/ 126 h 156"/>
                  <a:gd name="T10" fmla="*/ 60 w 60"/>
                  <a:gd name="T11" fmla="*/ 90 h 156"/>
                  <a:gd name="T12" fmla="*/ 54 w 60"/>
                  <a:gd name="T13" fmla="*/ 66 h 156"/>
                  <a:gd name="T14" fmla="*/ 48 w 60"/>
                  <a:gd name="T15" fmla="*/ 42 h 156"/>
                  <a:gd name="T16" fmla="*/ 30 w 60"/>
                  <a:gd name="T17" fmla="*/ 18 h 156"/>
                  <a:gd name="T18" fmla="*/ 6 w 60"/>
                  <a:gd name="T19" fmla="*/ 0 h 156"/>
                  <a:gd name="T20" fmla="*/ 0 w 60"/>
                  <a:gd name="T21" fmla="*/ 6 h 156"/>
                  <a:gd name="T22" fmla="*/ 24 w 60"/>
                  <a:gd name="T23" fmla="*/ 24 h 156"/>
                  <a:gd name="T24" fmla="*/ 42 w 60"/>
                  <a:gd name="T25" fmla="*/ 42 h 156"/>
                  <a:gd name="T26" fmla="*/ 48 w 60"/>
                  <a:gd name="T27" fmla="*/ 66 h 156"/>
                  <a:gd name="T28" fmla="*/ 54 w 60"/>
                  <a:gd name="T29" fmla="*/ 90 h 156"/>
                  <a:gd name="T30" fmla="*/ 54 w 60"/>
                  <a:gd name="T31" fmla="*/ 9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57"/>
              <p:cNvSpPr>
                <a:spLocks/>
              </p:cNvSpPr>
              <p:nvPr userDrawn="1"/>
            </p:nvSpPr>
            <p:spPr bwMode="hidden">
              <a:xfrm>
                <a:off x="5375" y="3246"/>
                <a:ext cx="192" cy="18"/>
              </a:xfrm>
              <a:custGeom>
                <a:avLst/>
                <a:gdLst>
                  <a:gd name="T0" fmla="*/ 114 w 192"/>
                  <a:gd name="T1" fmla="*/ 12 h 18"/>
                  <a:gd name="T2" fmla="*/ 72 w 192"/>
                  <a:gd name="T3" fmla="*/ 6 h 18"/>
                  <a:gd name="T4" fmla="*/ 30 w 192"/>
                  <a:gd name="T5" fmla="*/ 0 h 18"/>
                  <a:gd name="T6" fmla="*/ 0 w 192"/>
                  <a:gd name="T7" fmla="*/ 0 h 18"/>
                  <a:gd name="T8" fmla="*/ 54 w 192"/>
                  <a:gd name="T9" fmla="*/ 12 h 18"/>
                  <a:gd name="T10" fmla="*/ 114 w 192"/>
                  <a:gd name="T11" fmla="*/ 18 h 18"/>
                  <a:gd name="T12" fmla="*/ 156 w 192"/>
                  <a:gd name="T13" fmla="*/ 18 h 18"/>
                  <a:gd name="T14" fmla="*/ 192 w 192"/>
                  <a:gd name="T15" fmla="*/ 12 h 18"/>
                  <a:gd name="T16" fmla="*/ 186 w 192"/>
                  <a:gd name="T17" fmla="*/ 0 h 18"/>
                  <a:gd name="T18" fmla="*/ 150 w 192"/>
                  <a:gd name="T19" fmla="*/ 6 h 18"/>
                  <a:gd name="T20" fmla="*/ 114 w 192"/>
                  <a:gd name="T21" fmla="*/ 12 h 18"/>
                  <a:gd name="T22" fmla="*/ 114 w 192"/>
                  <a:gd name="T23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58"/>
              <p:cNvSpPr>
                <a:spLocks/>
              </p:cNvSpPr>
              <p:nvPr userDrawn="1"/>
            </p:nvSpPr>
            <p:spPr bwMode="hidden">
              <a:xfrm>
                <a:off x="5304" y="3042"/>
                <a:ext cx="161" cy="186"/>
              </a:xfrm>
              <a:custGeom>
                <a:avLst/>
                <a:gdLst>
                  <a:gd name="T0" fmla="*/ 11 w 161"/>
                  <a:gd name="T1" fmla="*/ 114 h 186"/>
                  <a:gd name="T2" fmla="*/ 17 w 161"/>
                  <a:gd name="T3" fmla="*/ 96 h 186"/>
                  <a:gd name="T4" fmla="*/ 23 w 161"/>
                  <a:gd name="T5" fmla="*/ 78 h 186"/>
                  <a:gd name="T6" fmla="*/ 53 w 161"/>
                  <a:gd name="T7" fmla="*/ 42 h 186"/>
                  <a:gd name="T8" fmla="*/ 101 w 161"/>
                  <a:gd name="T9" fmla="*/ 18 h 186"/>
                  <a:gd name="T10" fmla="*/ 155 w 161"/>
                  <a:gd name="T11" fmla="*/ 6 h 186"/>
                  <a:gd name="T12" fmla="*/ 161 w 161"/>
                  <a:gd name="T13" fmla="*/ 0 h 186"/>
                  <a:gd name="T14" fmla="*/ 95 w 161"/>
                  <a:gd name="T15" fmla="*/ 12 h 186"/>
                  <a:gd name="T16" fmla="*/ 47 w 161"/>
                  <a:gd name="T17" fmla="*/ 36 h 186"/>
                  <a:gd name="T18" fmla="*/ 11 w 161"/>
                  <a:gd name="T19" fmla="*/ 72 h 186"/>
                  <a:gd name="T20" fmla="*/ 5 w 161"/>
                  <a:gd name="T21" fmla="*/ 90 h 186"/>
                  <a:gd name="T22" fmla="*/ 0 w 161"/>
                  <a:gd name="T23" fmla="*/ 114 h 186"/>
                  <a:gd name="T24" fmla="*/ 11 w 161"/>
                  <a:gd name="T25" fmla="*/ 150 h 186"/>
                  <a:gd name="T26" fmla="*/ 23 w 161"/>
                  <a:gd name="T27" fmla="*/ 168 h 186"/>
                  <a:gd name="T28" fmla="*/ 41 w 161"/>
                  <a:gd name="T29" fmla="*/ 186 h 186"/>
                  <a:gd name="T30" fmla="*/ 65 w 161"/>
                  <a:gd name="T31" fmla="*/ 186 h 186"/>
                  <a:gd name="T32" fmla="*/ 41 w 161"/>
                  <a:gd name="T33" fmla="*/ 168 h 186"/>
                  <a:gd name="T34" fmla="*/ 23 w 161"/>
                  <a:gd name="T35" fmla="*/ 150 h 186"/>
                  <a:gd name="T36" fmla="*/ 17 w 161"/>
                  <a:gd name="T37" fmla="*/ 132 h 186"/>
                  <a:gd name="T38" fmla="*/ 11 w 161"/>
                  <a:gd name="T39" fmla="*/ 114 h 186"/>
                  <a:gd name="T40" fmla="*/ 11 w 161"/>
                  <a:gd name="T41" fmla="*/ 114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59"/>
              <p:cNvSpPr>
                <a:spLocks/>
              </p:cNvSpPr>
              <p:nvPr userDrawn="1"/>
            </p:nvSpPr>
            <p:spPr bwMode="hidden">
              <a:xfrm>
                <a:off x="5489" y="3042"/>
                <a:ext cx="186" cy="210"/>
              </a:xfrm>
              <a:custGeom>
                <a:avLst/>
                <a:gdLst>
                  <a:gd name="T0" fmla="*/ 0 w 185"/>
                  <a:gd name="T1" fmla="*/ 6 h 210"/>
                  <a:gd name="T2" fmla="*/ 66 w 185"/>
                  <a:gd name="T3" fmla="*/ 12 h 210"/>
                  <a:gd name="T4" fmla="*/ 119 w 185"/>
                  <a:gd name="T5" fmla="*/ 36 h 210"/>
                  <a:gd name="T6" fmla="*/ 155 w 185"/>
                  <a:gd name="T7" fmla="*/ 72 h 210"/>
                  <a:gd name="T8" fmla="*/ 161 w 185"/>
                  <a:gd name="T9" fmla="*/ 90 h 210"/>
                  <a:gd name="T10" fmla="*/ 167 w 185"/>
                  <a:gd name="T11" fmla="*/ 114 h 210"/>
                  <a:gd name="T12" fmla="*/ 161 w 185"/>
                  <a:gd name="T13" fmla="*/ 138 h 210"/>
                  <a:gd name="T14" fmla="*/ 149 w 185"/>
                  <a:gd name="T15" fmla="*/ 162 h 210"/>
                  <a:gd name="T16" fmla="*/ 119 w 185"/>
                  <a:gd name="T17" fmla="*/ 180 h 210"/>
                  <a:gd name="T18" fmla="*/ 90 w 185"/>
                  <a:gd name="T19" fmla="*/ 198 h 210"/>
                  <a:gd name="T20" fmla="*/ 96 w 185"/>
                  <a:gd name="T21" fmla="*/ 210 h 210"/>
                  <a:gd name="T22" fmla="*/ 131 w 185"/>
                  <a:gd name="T23" fmla="*/ 192 h 210"/>
                  <a:gd name="T24" fmla="*/ 161 w 185"/>
                  <a:gd name="T25" fmla="*/ 168 h 210"/>
                  <a:gd name="T26" fmla="*/ 179 w 185"/>
                  <a:gd name="T27" fmla="*/ 144 h 210"/>
                  <a:gd name="T28" fmla="*/ 185 w 185"/>
                  <a:gd name="T29" fmla="*/ 114 h 210"/>
                  <a:gd name="T30" fmla="*/ 179 w 185"/>
                  <a:gd name="T31" fmla="*/ 90 h 210"/>
                  <a:gd name="T32" fmla="*/ 173 w 185"/>
                  <a:gd name="T33" fmla="*/ 66 h 210"/>
                  <a:gd name="T34" fmla="*/ 155 w 185"/>
                  <a:gd name="T35" fmla="*/ 48 h 210"/>
                  <a:gd name="T36" fmla="*/ 131 w 185"/>
                  <a:gd name="T37" fmla="*/ 30 h 210"/>
                  <a:gd name="T38" fmla="*/ 72 w 185"/>
                  <a:gd name="T39" fmla="*/ 6 h 210"/>
                  <a:gd name="T40" fmla="*/ 0 w 185"/>
                  <a:gd name="T41" fmla="*/ 0 h 210"/>
                  <a:gd name="T42" fmla="*/ 0 w 185"/>
                  <a:gd name="T43" fmla="*/ 6 h 210"/>
                  <a:gd name="T44" fmla="*/ 0 w 185"/>
                  <a:gd name="T45" fmla="*/ 6 h 210"/>
                  <a:gd name="T46" fmla="*/ 0 w 185"/>
                  <a:gd name="T47" fmla="*/ 6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60"/>
              <p:cNvSpPr>
                <a:spLocks noEditPoints="1"/>
              </p:cNvSpPr>
              <p:nvPr userDrawn="1"/>
            </p:nvSpPr>
            <p:spPr bwMode="hidden">
              <a:xfrm>
                <a:off x="5345" y="3058"/>
                <a:ext cx="299" cy="186"/>
              </a:xfrm>
              <a:custGeom>
                <a:avLst/>
                <a:gdLst>
                  <a:gd name="T0" fmla="*/ 150 w 299"/>
                  <a:gd name="T1" fmla="*/ 0 h 186"/>
                  <a:gd name="T2" fmla="*/ 90 w 299"/>
                  <a:gd name="T3" fmla="*/ 6 h 186"/>
                  <a:gd name="T4" fmla="*/ 42 w 299"/>
                  <a:gd name="T5" fmla="*/ 30 h 186"/>
                  <a:gd name="T6" fmla="*/ 12 w 299"/>
                  <a:gd name="T7" fmla="*/ 54 h 186"/>
                  <a:gd name="T8" fmla="*/ 6 w 299"/>
                  <a:gd name="T9" fmla="*/ 72 h 186"/>
                  <a:gd name="T10" fmla="*/ 0 w 299"/>
                  <a:gd name="T11" fmla="*/ 90 h 186"/>
                  <a:gd name="T12" fmla="*/ 6 w 299"/>
                  <a:gd name="T13" fmla="*/ 108 h 186"/>
                  <a:gd name="T14" fmla="*/ 12 w 299"/>
                  <a:gd name="T15" fmla="*/ 126 h 186"/>
                  <a:gd name="T16" fmla="*/ 42 w 299"/>
                  <a:gd name="T17" fmla="*/ 156 h 186"/>
                  <a:gd name="T18" fmla="*/ 90 w 299"/>
                  <a:gd name="T19" fmla="*/ 180 h 186"/>
                  <a:gd name="T20" fmla="*/ 150 w 299"/>
                  <a:gd name="T21" fmla="*/ 186 h 186"/>
                  <a:gd name="T22" fmla="*/ 209 w 299"/>
                  <a:gd name="T23" fmla="*/ 180 h 186"/>
                  <a:gd name="T24" fmla="*/ 257 w 299"/>
                  <a:gd name="T25" fmla="*/ 156 h 186"/>
                  <a:gd name="T26" fmla="*/ 287 w 299"/>
                  <a:gd name="T27" fmla="*/ 126 h 186"/>
                  <a:gd name="T28" fmla="*/ 299 w 299"/>
                  <a:gd name="T29" fmla="*/ 108 h 186"/>
                  <a:gd name="T30" fmla="*/ 299 w 299"/>
                  <a:gd name="T31" fmla="*/ 90 h 186"/>
                  <a:gd name="T32" fmla="*/ 299 w 299"/>
                  <a:gd name="T33" fmla="*/ 72 h 186"/>
                  <a:gd name="T34" fmla="*/ 287 w 299"/>
                  <a:gd name="T35" fmla="*/ 54 h 186"/>
                  <a:gd name="T36" fmla="*/ 257 w 299"/>
                  <a:gd name="T37" fmla="*/ 30 h 186"/>
                  <a:gd name="T38" fmla="*/ 209 w 299"/>
                  <a:gd name="T39" fmla="*/ 6 h 186"/>
                  <a:gd name="T40" fmla="*/ 150 w 299"/>
                  <a:gd name="T41" fmla="*/ 0 h 186"/>
                  <a:gd name="T42" fmla="*/ 150 w 299"/>
                  <a:gd name="T43" fmla="*/ 0 h 186"/>
                  <a:gd name="T44" fmla="*/ 150 w 299"/>
                  <a:gd name="T45" fmla="*/ 180 h 186"/>
                  <a:gd name="T46" fmla="*/ 96 w 299"/>
                  <a:gd name="T47" fmla="*/ 174 h 186"/>
                  <a:gd name="T48" fmla="*/ 48 w 299"/>
                  <a:gd name="T49" fmla="*/ 156 h 186"/>
                  <a:gd name="T50" fmla="*/ 18 w 299"/>
                  <a:gd name="T51" fmla="*/ 126 h 186"/>
                  <a:gd name="T52" fmla="*/ 12 w 299"/>
                  <a:gd name="T53" fmla="*/ 108 h 186"/>
                  <a:gd name="T54" fmla="*/ 6 w 299"/>
                  <a:gd name="T55" fmla="*/ 90 h 186"/>
                  <a:gd name="T56" fmla="*/ 12 w 299"/>
                  <a:gd name="T57" fmla="*/ 72 h 186"/>
                  <a:gd name="T58" fmla="*/ 18 w 299"/>
                  <a:gd name="T59" fmla="*/ 54 h 186"/>
                  <a:gd name="T60" fmla="*/ 48 w 299"/>
                  <a:gd name="T61" fmla="*/ 30 h 186"/>
                  <a:gd name="T62" fmla="*/ 96 w 299"/>
                  <a:gd name="T63" fmla="*/ 12 h 186"/>
                  <a:gd name="T64" fmla="*/ 150 w 299"/>
                  <a:gd name="T65" fmla="*/ 6 h 186"/>
                  <a:gd name="T66" fmla="*/ 203 w 299"/>
                  <a:gd name="T67" fmla="*/ 12 h 186"/>
                  <a:gd name="T68" fmla="*/ 251 w 299"/>
                  <a:gd name="T69" fmla="*/ 30 h 186"/>
                  <a:gd name="T70" fmla="*/ 281 w 299"/>
                  <a:gd name="T71" fmla="*/ 54 h 186"/>
                  <a:gd name="T72" fmla="*/ 293 w 299"/>
                  <a:gd name="T73" fmla="*/ 72 h 186"/>
                  <a:gd name="T74" fmla="*/ 293 w 299"/>
                  <a:gd name="T75" fmla="*/ 90 h 186"/>
                  <a:gd name="T76" fmla="*/ 293 w 299"/>
                  <a:gd name="T77" fmla="*/ 108 h 186"/>
                  <a:gd name="T78" fmla="*/ 281 w 299"/>
                  <a:gd name="T79" fmla="*/ 126 h 186"/>
                  <a:gd name="T80" fmla="*/ 251 w 299"/>
                  <a:gd name="T81" fmla="*/ 156 h 186"/>
                  <a:gd name="T82" fmla="*/ 203 w 299"/>
                  <a:gd name="T83" fmla="*/ 174 h 186"/>
                  <a:gd name="T84" fmla="*/ 150 w 299"/>
                  <a:gd name="T85" fmla="*/ 180 h 186"/>
                  <a:gd name="T86" fmla="*/ 150 w 299"/>
                  <a:gd name="T87" fmla="*/ 18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0" name="Group 61"/>
              <p:cNvGrpSpPr>
                <a:grpSpLocks/>
              </p:cNvGrpSpPr>
              <p:nvPr userDrawn="1"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21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94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80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366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652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85900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712913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947863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74875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DO NOW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Pick up notes </a:t>
            </a:r>
            <a:r>
              <a:rPr lang="en-US"/>
              <a:t>and Review #31.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314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 #29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2133600"/>
            <a:ext cx="7854802" cy="1143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3200400"/>
            <a:ext cx="6592239" cy="174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422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 #29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4502" y="1409489"/>
            <a:ext cx="5000625" cy="18844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1038" y="3347828"/>
            <a:ext cx="5114925" cy="9021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1038" y="4256888"/>
            <a:ext cx="5243512" cy="2601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277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REVIEW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31006" y="2161619"/>
            <a:ext cx="3657600" cy="32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Where do we get our energy from?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What are the major advantages and disadvantages of using fossil fuels?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199" y="1509157"/>
            <a:ext cx="4467225" cy="450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252412" y="5595520"/>
            <a:ext cx="6248400" cy="830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Advantages: cheap</a:t>
            </a:r>
          </a:p>
          <a:p>
            <a:r>
              <a:rPr lang="en-US" dirty="0"/>
              <a:t>Disadvantages: pollution, nonrenewable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 b="1" dirty="0"/>
              <a:t>AIR POLLUTION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276600"/>
            <a:ext cx="3962400" cy="2819400"/>
          </a:xfrm>
        </p:spPr>
        <p:txBody>
          <a:bodyPr>
            <a:normAutofit fontScale="92500"/>
          </a:bodyPr>
          <a:lstStyle/>
          <a:p>
            <a:r>
              <a:rPr lang="en-US" b="1" dirty="0"/>
              <a:t>SES6. Students will explain how life on Earth responds to and shapes Earth systems. </a:t>
            </a:r>
            <a:endParaRPr lang="en-US" dirty="0"/>
          </a:p>
          <a:p>
            <a:r>
              <a:rPr lang="en-US" dirty="0"/>
              <a:t>c. Explain how geological and ecological processes interact through time to cycle matter and energy, and how human activity alters the rates of these processes (e.g., fossil fuel formation and combustion).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6800" y="3352800"/>
            <a:ext cx="3733800" cy="249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958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89916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HUMAN SOURCES OF AIR POLLUTION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905000"/>
            <a:ext cx="4648200" cy="441960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b="1" dirty="0">
                <a:solidFill>
                  <a:srgbClr val="FF0000"/>
                </a:solidFill>
              </a:rPr>
              <a:t>Coal</a:t>
            </a:r>
            <a:r>
              <a:rPr lang="en-US" sz="2400" dirty="0">
                <a:solidFill>
                  <a:schemeClr val="tx1"/>
                </a:solidFill>
              </a:rPr>
              <a:t> combustion to produce electricity puts out: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67% </a:t>
            </a:r>
            <a:r>
              <a:rPr lang="en-US" sz="2400" dirty="0">
                <a:solidFill>
                  <a:schemeClr val="tx1"/>
                </a:solidFill>
              </a:rPr>
              <a:t>of SO</a:t>
            </a:r>
            <a:r>
              <a:rPr lang="en-US" sz="2400" baseline="-25000" dirty="0">
                <a:solidFill>
                  <a:schemeClr val="tx1"/>
                </a:solidFill>
              </a:rPr>
              <a:t>2</a:t>
            </a:r>
            <a:r>
              <a:rPr lang="en-US" sz="2400" dirty="0">
                <a:solidFill>
                  <a:schemeClr val="tx1"/>
                </a:solidFill>
              </a:rPr>
              <a:t> emissions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36% </a:t>
            </a:r>
            <a:r>
              <a:rPr lang="en-US" sz="2400" dirty="0">
                <a:solidFill>
                  <a:schemeClr val="tx1"/>
                </a:solidFill>
              </a:rPr>
              <a:t>of CO</a:t>
            </a:r>
            <a:r>
              <a:rPr lang="en-US" sz="2400" baseline="-25000" dirty="0">
                <a:solidFill>
                  <a:schemeClr val="tx1"/>
                </a:solidFill>
              </a:rPr>
              <a:t>2</a:t>
            </a:r>
            <a:r>
              <a:rPr lang="en-US" sz="2400" dirty="0">
                <a:solidFill>
                  <a:schemeClr val="tx1"/>
                </a:solidFill>
              </a:rPr>
              <a:t> emissions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28% </a:t>
            </a:r>
            <a:r>
              <a:rPr lang="en-US" sz="2400" dirty="0">
                <a:solidFill>
                  <a:schemeClr val="tx1"/>
                </a:solidFill>
              </a:rPr>
              <a:t>of </a:t>
            </a:r>
            <a:r>
              <a:rPr lang="en-US" sz="2400" dirty="0" err="1">
                <a:solidFill>
                  <a:schemeClr val="tx1"/>
                </a:solidFill>
              </a:rPr>
              <a:t>NOx</a:t>
            </a:r>
            <a:r>
              <a:rPr lang="en-US" sz="2400" dirty="0">
                <a:solidFill>
                  <a:schemeClr val="tx1"/>
                </a:solidFill>
              </a:rPr>
              <a:t> emissions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b="1" dirty="0">
                <a:solidFill>
                  <a:srgbClr val="FF0000"/>
                </a:solidFill>
              </a:rPr>
              <a:t>Vehicle</a:t>
            </a:r>
            <a:r>
              <a:rPr lang="en-US" sz="2400" dirty="0">
                <a:solidFill>
                  <a:schemeClr val="tx1"/>
                </a:solidFill>
              </a:rPr>
              <a:t> engines put out: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75% </a:t>
            </a:r>
            <a:r>
              <a:rPr lang="en-US" sz="2400" dirty="0">
                <a:solidFill>
                  <a:schemeClr val="tx1"/>
                </a:solidFill>
              </a:rPr>
              <a:t>of CO emissions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33% </a:t>
            </a:r>
            <a:r>
              <a:rPr lang="en-US" sz="2400" dirty="0">
                <a:solidFill>
                  <a:schemeClr val="tx1"/>
                </a:solidFill>
              </a:rPr>
              <a:t>of CO</a:t>
            </a:r>
            <a:r>
              <a:rPr lang="en-US" sz="2400" baseline="-25000" dirty="0">
                <a:solidFill>
                  <a:schemeClr val="tx1"/>
                </a:solidFill>
              </a:rPr>
              <a:t>2</a:t>
            </a:r>
            <a:r>
              <a:rPr lang="en-US" sz="2400" dirty="0">
                <a:solidFill>
                  <a:schemeClr val="tx1"/>
                </a:solidFill>
              </a:rPr>
              <a:t> emissions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44% </a:t>
            </a:r>
            <a:r>
              <a:rPr lang="en-US" sz="2400" dirty="0">
                <a:solidFill>
                  <a:schemeClr val="tx1"/>
                </a:solidFill>
              </a:rPr>
              <a:t>of NO emissions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7800" y="1922318"/>
            <a:ext cx="3429000" cy="354968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90600" y="6093767"/>
            <a:ext cx="701040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/>
              <a:t>Fossil fuels are the major contributor.</a:t>
            </a:r>
          </a:p>
        </p:txBody>
      </p:sp>
    </p:spTree>
    <p:extLst>
      <p:ext uri="{BB962C8B-B14F-4D97-AF65-F5344CB8AC3E}">
        <p14:creationId xmlns:p14="http://schemas.microsoft.com/office/powerpoint/2010/main" val="4066037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Cunningham - Cunningham - Saigo: Environmental Science 7</a:t>
            </a:r>
            <a:r>
              <a:rPr lang="en-US" baseline="30000"/>
              <a:t>th Ed.</a:t>
            </a:r>
            <a:endParaRPr lang="en-US"/>
          </a:p>
        </p:txBody>
      </p:sp>
      <p:sp>
        <p:nvSpPr>
          <p:cNvPr id="381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AIR POLLUTION</a:t>
            </a:r>
          </a:p>
        </p:txBody>
      </p:sp>
      <p:sp>
        <p:nvSpPr>
          <p:cNvPr id="381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828800"/>
            <a:ext cx="3200400" cy="4572000"/>
          </a:xfrm>
        </p:spPr>
        <p:txBody>
          <a:bodyPr>
            <a:normAutofit/>
          </a:bodyPr>
          <a:lstStyle/>
          <a:p>
            <a:pPr marL="290513" indent="-290513">
              <a:spcBef>
                <a:spcPts val="0"/>
              </a:spcBef>
              <a:buFont typeface="Wingdings" pitchFamily="2" charset="2"/>
              <a:buChar char="v"/>
            </a:pPr>
            <a:r>
              <a:rPr lang="en-US" dirty="0">
                <a:solidFill>
                  <a:schemeClr val="tx1"/>
                </a:solidFill>
              </a:rPr>
              <a:t>Approximately </a:t>
            </a:r>
            <a:r>
              <a:rPr lang="en-US" b="1" dirty="0">
                <a:solidFill>
                  <a:srgbClr val="FF0000"/>
                </a:solidFill>
              </a:rPr>
              <a:t>14 million</a:t>
            </a:r>
            <a:r>
              <a:rPr lang="en-US" dirty="0">
                <a:solidFill>
                  <a:schemeClr val="tx1"/>
                </a:solidFill>
              </a:rPr>
              <a:t> metric tons of air pollution are released annually into the atmosphere in the US by human activities.</a:t>
            </a:r>
          </a:p>
          <a:p>
            <a:pPr marL="290513" indent="-290513">
              <a:spcBef>
                <a:spcPts val="0"/>
              </a:spcBef>
              <a:buFont typeface="Wingdings" pitchFamily="2" charset="2"/>
              <a:buChar char="v"/>
            </a:pPr>
            <a:r>
              <a:rPr lang="en-US" dirty="0">
                <a:solidFill>
                  <a:schemeClr val="tx1"/>
                </a:solidFill>
              </a:rPr>
              <a:t>Worldwide emissions total around </a:t>
            </a:r>
            <a:r>
              <a:rPr lang="en-US" b="1" dirty="0">
                <a:solidFill>
                  <a:srgbClr val="FF0000"/>
                </a:solidFill>
              </a:rPr>
              <a:t>2 billion </a:t>
            </a:r>
            <a:r>
              <a:rPr lang="en-US" dirty="0">
                <a:solidFill>
                  <a:schemeClr val="tx1"/>
                </a:solidFill>
              </a:rPr>
              <a:t>metric tons.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1981200"/>
            <a:ext cx="5263444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586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81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81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195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AIR POLLUTION KILLS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1" y="1905000"/>
            <a:ext cx="2971799" cy="416052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150,000 to 350,000 per year in the United States</a:t>
            </a:r>
          </a:p>
          <a:p>
            <a:r>
              <a:rPr lang="en-US" b="1" dirty="0">
                <a:solidFill>
                  <a:srgbClr val="FF0000"/>
                </a:solidFill>
              </a:rPr>
              <a:t>2.4 million </a:t>
            </a:r>
            <a:r>
              <a:rPr lang="en-US" dirty="0">
                <a:solidFill>
                  <a:schemeClr val="tx1"/>
                </a:solidFill>
              </a:rPr>
              <a:t>deaths per year world wide</a:t>
            </a:r>
          </a:p>
          <a:p>
            <a:r>
              <a:rPr lang="en-US" dirty="0">
                <a:solidFill>
                  <a:schemeClr val="tx1"/>
                </a:solidFill>
              </a:rPr>
              <a:t>Mostly in </a:t>
            </a:r>
            <a:r>
              <a:rPr lang="en-US" b="1" dirty="0">
                <a:solidFill>
                  <a:srgbClr val="FF0000"/>
                </a:solidFill>
              </a:rPr>
              <a:t>Asia</a:t>
            </a:r>
            <a:r>
              <a:rPr lang="en-US" dirty="0">
                <a:solidFill>
                  <a:schemeClr val="tx1"/>
                </a:solidFill>
              </a:rPr>
              <a:t>; 750,000 in China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6600" y="1752600"/>
            <a:ext cx="5418712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13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057400"/>
            <a:ext cx="8501742" cy="37338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244158"/>
            <a:ext cx="8381999" cy="1339850"/>
          </a:xfrm>
        </p:spPr>
        <p:txBody>
          <a:bodyPr>
            <a:noAutofit/>
          </a:bodyPr>
          <a:lstStyle/>
          <a:p>
            <a:r>
              <a:rPr lang="en-US" sz="4400" b="1" dirty="0"/>
              <a:t>WHAT ARE THE MAJOR POLLUTANTS?</a:t>
            </a:r>
          </a:p>
        </p:txBody>
      </p:sp>
    </p:spTree>
    <p:extLst>
      <p:ext uri="{BB962C8B-B14F-4D97-AF65-F5344CB8AC3E}">
        <p14:creationId xmlns:p14="http://schemas.microsoft.com/office/powerpoint/2010/main" val="1169998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b="1" dirty="0"/>
              <a:t>WHAT ARE THE MAJOR POLLUTANTS?</a:t>
            </a:r>
            <a:endParaRPr lang="en-US" sz="4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4680155"/>
              </p:ext>
            </p:extLst>
          </p:nvPr>
        </p:nvGraphicFramePr>
        <p:xfrm>
          <a:off x="533400" y="1828800"/>
          <a:ext cx="8153400" cy="4541523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858942">
                  <a:extLst>
                    <a:ext uri="{9D8B030D-6E8A-4147-A177-3AD203B41FA5}">
                      <a16:colId xmlns:a16="http://schemas.microsoft.com/office/drawing/2014/main" val="2255110935"/>
                    </a:ext>
                  </a:extLst>
                </a:gridCol>
                <a:gridCol w="1962048">
                  <a:extLst>
                    <a:ext uri="{9D8B030D-6E8A-4147-A177-3AD203B41FA5}">
                      <a16:colId xmlns:a16="http://schemas.microsoft.com/office/drawing/2014/main" val="1879468718"/>
                    </a:ext>
                  </a:extLst>
                </a:gridCol>
                <a:gridCol w="2746867">
                  <a:extLst>
                    <a:ext uri="{9D8B030D-6E8A-4147-A177-3AD203B41FA5}">
                      <a16:colId xmlns:a16="http://schemas.microsoft.com/office/drawing/2014/main" val="1179225816"/>
                    </a:ext>
                  </a:extLst>
                </a:gridCol>
                <a:gridCol w="2585543">
                  <a:extLst>
                    <a:ext uri="{9D8B030D-6E8A-4147-A177-3AD203B41FA5}">
                      <a16:colId xmlns:a16="http://schemas.microsoft.com/office/drawing/2014/main" val="2047920943"/>
                    </a:ext>
                  </a:extLst>
                </a:gridCol>
              </a:tblGrid>
              <a:tr h="4325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851" marR="8785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MAJOR SOURCES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851" marR="8785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HEALTH EFFECTS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851" marR="8785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ENVIRONMENTAL EFFECTS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851" marR="87851" marT="0" marB="0"/>
                </a:tc>
                <a:extLst>
                  <a:ext uri="{0D108BD9-81ED-4DB2-BD59-A6C34878D82A}">
                    <a16:rowId xmlns:a16="http://schemas.microsoft.com/office/drawing/2014/main" val="125427573"/>
                  </a:ext>
                </a:extLst>
              </a:tr>
              <a:tr h="64878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SO</a:t>
                      </a:r>
                      <a:r>
                        <a:rPr lang="en-US" sz="1300" baseline="-25000">
                          <a:effectLst/>
                        </a:rPr>
                        <a:t>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851" marR="8785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Industry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851" marR="8785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Respiratory and cardiovascular illness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851" marR="8785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Precursor to acid rain which damages lakes, rivers, and trees; damage to cultural relics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851" marR="87851" marT="0" marB="0"/>
                </a:tc>
                <a:extLst>
                  <a:ext uri="{0D108BD9-81ED-4DB2-BD59-A6C34878D82A}">
                    <a16:rowId xmlns:a16="http://schemas.microsoft.com/office/drawing/2014/main" val="443717509"/>
                  </a:ext>
                </a:extLst>
              </a:tr>
              <a:tr h="64878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NO</a:t>
                      </a:r>
                      <a:r>
                        <a:rPr lang="en-US" sz="1300" baseline="-25000">
                          <a:effectLst/>
                        </a:rPr>
                        <a:t>x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851" marR="8785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Vehicles / Industry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851" marR="8785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Respiratory and cardiovascular illness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851" marR="8785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Nitrogen deposition leading to over fertilization and eutrophication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851" marR="87851" marT="0" marB="0"/>
                </a:tc>
                <a:extLst>
                  <a:ext uri="{0D108BD9-81ED-4DB2-BD59-A6C34878D82A}">
                    <a16:rowId xmlns:a16="http://schemas.microsoft.com/office/drawing/2014/main" val="3012543280"/>
                  </a:ext>
                </a:extLst>
              </a:tr>
              <a:tr h="4325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PM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851" marR="8785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Vehicles / Industry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851" marR="8785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Particles penetrate deep in lungs and can enter bloodstream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851" marR="8785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Visibility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851" marR="87851" marT="0" marB="0"/>
                </a:tc>
                <a:extLst>
                  <a:ext uri="{0D108BD9-81ED-4DB2-BD59-A6C34878D82A}">
                    <a16:rowId xmlns:a16="http://schemas.microsoft.com/office/drawing/2014/main" val="1566594347"/>
                  </a:ext>
                </a:extLst>
              </a:tr>
              <a:tr h="64878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CO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851" marR="8785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Vehicles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851" marR="8785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Headaches and fatigue, especially in people with weak cardiovascular health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851" marR="8785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851" marR="87851" marT="0" marB="0"/>
                </a:tc>
                <a:extLst>
                  <a:ext uri="{0D108BD9-81ED-4DB2-BD59-A6C34878D82A}">
                    <a16:rowId xmlns:a16="http://schemas.microsoft.com/office/drawing/2014/main" val="2988770643"/>
                  </a:ext>
                </a:extLst>
              </a:tr>
              <a:tr h="64878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Lead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851" marR="8785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Vehicles (burning leaded gasoline)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851" marR="8785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Accumulates in the bloodstream over time; damages nervous system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851" marR="8785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Fish and Animal kills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851" marR="87851" marT="0" marB="0"/>
                </a:tc>
                <a:extLst>
                  <a:ext uri="{0D108BD9-81ED-4DB2-BD59-A6C34878D82A}">
                    <a16:rowId xmlns:a16="http://schemas.microsoft.com/office/drawing/2014/main" val="2136322617"/>
                  </a:ext>
                </a:extLst>
              </a:tr>
              <a:tr h="64878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Ozone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851" marR="8785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Formed from the reactions of NO</a:t>
                      </a:r>
                      <a:r>
                        <a:rPr lang="en-US" sz="1300" baseline="-25000">
                          <a:effectLst/>
                        </a:rPr>
                        <a:t>x</a:t>
                      </a:r>
                      <a:r>
                        <a:rPr lang="en-US" sz="1300">
                          <a:effectLst/>
                        </a:rPr>
                        <a:t> and VOCs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851" marR="8785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Respiratory illness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851" marR="8785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Reduced crop production and forest growth; smog precursor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851" marR="87851" marT="0" marB="0"/>
                </a:tc>
                <a:extLst>
                  <a:ext uri="{0D108BD9-81ED-4DB2-BD59-A6C34878D82A}">
                    <a16:rowId xmlns:a16="http://schemas.microsoft.com/office/drawing/2014/main" val="537743257"/>
                  </a:ext>
                </a:extLst>
              </a:tr>
              <a:tr h="4325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VOCs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851" marR="8785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Vehicles / Industrial Processes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851" marR="8785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Eye and skin irritation, nausea, headaches, carcinogens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851" marR="8785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Smog Precursor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7851" marR="87851" marT="0" marB="0"/>
                </a:tc>
                <a:extLst>
                  <a:ext uri="{0D108BD9-81ED-4DB2-BD59-A6C34878D82A}">
                    <a16:rowId xmlns:a16="http://schemas.microsoft.com/office/drawing/2014/main" val="41018042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5757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534400" cy="1339850"/>
          </a:xfrm>
        </p:spPr>
        <p:txBody>
          <a:bodyPr>
            <a:normAutofit/>
          </a:bodyPr>
          <a:lstStyle/>
          <a:p>
            <a:r>
              <a:rPr lang="en-US" sz="4000" b="1" dirty="0"/>
              <a:t>GROUND LEVEL OZONE:</a:t>
            </a:r>
            <a:br>
              <a:rPr lang="en-US" sz="4000" b="1" dirty="0"/>
            </a:br>
            <a:r>
              <a:rPr lang="en-US" sz="4000" b="1" dirty="0"/>
              <a:t>PHOTOCHEMICAL SMOG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4495800" cy="4800600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This is in the </a:t>
            </a:r>
            <a:r>
              <a:rPr lang="en-US" b="1" dirty="0">
                <a:solidFill>
                  <a:srgbClr val="FF0000"/>
                </a:solidFill>
              </a:rPr>
              <a:t>Troposphere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Reaction of </a:t>
            </a:r>
            <a:r>
              <a:rPr lang="en-US" b="1" dirty="0">
                <a:solidFill>
                  <a:srgbClr val="FF0000"/>
                </a:solidFill>
              </a:rPr>
              <a:t>nitrogen oxides </a:t>
            </a:r>
            <a:r>
              <a:rPr lang="en-US" dirty="0">
                <a:solidFill>
                  <a:schemeClr val="tx1"/>
                </a:solidFill>
              </a:rPr>
              <a:t>and </a:t>
            </a:r>
            <a:r>
              <a:rPr lang="en-US" b="1" dirty="0">
                <a:solidFill>
                  <a:srgbClr val="FF0000"/>
                </a:solidFill>
              </a:rPr>
              <a:t>volatile organic compounds</a:t>
            </a:r>
            <a:r>
              <a:rPr lang="en-US" dirty="0">
                <a:solidFill>
                  <a:schemeClr val="tx1"/>
                </a:solidFill>
              </a:rPr>
              <a:t> (VOCs) in the presence of ultraviolet radiation (sunlight).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Produced in series of chemical reactions. 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Responsible for </a:t>
            </a:r>
            <a:r>
              <a:rPr lang="en-US" b="1" dirty="0">
                <a:solidFill>
                  <a:srgbClr val="FF0000"/>
                </a:solidFill>
              </a:rPr>
              <a:t>brownish haze </a:t>
            </a:r>
            <a:r>
              <a:rPr lang="en-US" dirty="0">
                <a:solidFill>
                  <a:schemeClr val="tx1"/>
                </a:solidFill>
              </a:rPr>
              <a:t>in afternoons of sunny days.</a:t>
            </a:r>
          </a:p>
          <a:p>
            <a:pPr>
              <a:spcBef>
                <a:spcPts val="0"/>
              </a:spcBef>
            </a:pPr>
            <a:r>
              <a:rPr lang="en-US" b="1" dirty="0">
                <a:solidFill>
                  <a:srgbClr val="FF0000"/>
                </a:solidFill>
              </a:rPr>
              <a:t>Builds up </a:t>
            </a:r>
            <a:r>
              <a:rPr lang="en-US" dirty="0">
                <a:solidFill>
                  <a:schemeClr val="tx1"/>
                </a:solidFill>
              </a:rPr>
              <a:t>as traffic increases in cities with sunny, warm, dry climates.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640" y="2362200"/>
            <a:ext cx="3643775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273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INDUSTRIAL SMOG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76400"/>
            <a:ext cx="4495800" cy="47244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tx1"/>
                </a:solidFill>
              </a:rPr>
              <a:t>Combination of </a:t>
            </a:r>
            <a:r>
              <a:rPr lang="en-US" sz="2400" b="1" dirty="0">
                <a:solidFill>
                  <a:srgbClr val="FF0000"/>
                </a:solidFill>
              </a:rPr>
              <a:t>sulfur dioxide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b="1" dirty="0">
                <a:solidFill>
                  <a:srgbClr val="FF0000"/>
                </a:solidFill>
              </a:rPr>
              <a:t>sulfuric acid</a:t>
            </a:r>
            <a:r>
              <a:rPr lang="en-US" sz="2400" dirty="0">
                <a:solidFill>
                  <a:schemeClr val="tx1"/>
                </a:solidFill>
              </a:rPr>
              <a:t>, and a variety of </a:t>
            </a:r>
            <a:r>
              <a:rPr lang="en-US" sz="2400" b="1" dirty="0">
                <a:solidFill>
                  <a:srgbClr val="FF0000"/>
                </a:solidFill>
              </a:rPr>
              <a:t>aerosols</a:t>
            </a:r>
            <a:r>
              <a:rPr lang="en-US" sz="2400" dirty="0">
                <a:solidFill>
                  <a:schemeClr val="tx1"/>
                </a:solidFill>
              </a:rPr>
              <a:t> from burning coal and heavy oil.</a:t>
            </a:r>
          </a:p>
          <a:p>
            <a:pPr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Carbon</a:t>
            </a:r>
            <a:r>
              <a:rPr lang="en-US" sz="2400" dirty="0">
                <a:solidFill>
                  <a:schemeClr val="tx1"/>
                </a:solidFill>
              </a:rPr>
              <a:t> in coal </a:t>
            </a:r>
            <a:r>
              <a:rPr lang="en-US" sz="2400" b="1" dirty="0">
                <a:solidFill>
                  <a:srgbClr val="FF0000"/>
                </a:solidFill>
              </a:rPr>
              <a:t>converted</a:t>
            </a:r>
            <a:r>
              <a:rPr lang="en-US" sz="2400" dirty="0">
                <a:solidFill>
                  <a:schemeClr val="tx1"/>
                </a:solidFill>
              </a:rPr>
              <a:t> to CO</a:t>
            </a:r>
            <a:r>
              <a:rPr lang="en-US" sz="2400" baseline="-25000" dirty="0">
                <a:solidFill>
                  <a:schemeClr val="tx1"/>
                </a:solidFill>
              </a:rPr>
              <a:t>2</a:t>
            </a:r>
            <a:r>
              <a:rPr lang="en-US" sz="2400" dirty="0">
                <a:solidFill>
                  <a:schemeClr val="tx1"/>
                </a:solidFill>
              </a:rPr>
              <a:t> and CO.</a:t>
            </a:r>
          </a:p>
          <a:p>
            <a:pPr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Sulfur</a:t>
            </a:r>
            <a:r>
              <a:rPr lang="en-US" sz="2400" dirty="0">
                <a:solidFill>
                  <a:schemeClr val="tx1"/>
                </a:solidFill>
              </a:rPr>
              <a:t> in coal reacts with oxygen and water vapor (H</a:t>
            </a:r>
            <a:r>
              <a:rPr lang="en-US" sz="2400" baseline="-25000" dirty="0">
                <a:solidFill>
                  <a:schemeClr val="tx1"/>
                </a:solidFill>
              </a:rPr>
              <a:t>2</a:t>
            </a:r>
            <a:r>
              <a:rPr lang="en-US" sz="2400" dirty="0">
                <a:solidFill>
                  <a:schemeClr val="tx1"/>
                </a:solidFill>
              </a:rPr>
              <a:t>O) to form </a:t>
            </a:r>
            <a:r>
              <a:rPr lang="en-US" sz="2400" b="1" dirty="0">
                <a:solidFill>
                  <a:srgbClr val="FF0000"/>
                </a:solidFill>
              </a:rPr>
              <a:t>sulfuric acid </a:t>
            </a:r>
            <a:r>
              <a:rPr lang="en-US" sz="2400" dirty="0">
                <a:solidFill>
                  <a:schemeClr val="tx1"/>
                </a:solidFill>
              </a:rPr>
              <a:t>(H</a:t>
            </a:r>
            <a:r>
              <a:rPr lang="en-US" sz="2400" baseline="-25000" dirty="0">
                <a:solidFill>
                  <a:schemeClr val="tx1"/>
                </a:solidFill>
              </a:rPr>
              <a:t>2</a:t>
            </a:r>
            <a:r>
              <a:rPr lang="en-US" sz="2400" dirty="0">
                <a:solidFill>
                  <a:schemeClr val="tx1"/>
                </a:solidFill>
              </a:rPr>
              <a:t>SO</a:t>
            </a:r>
            <a:r>
              <a:rPr lang="en-US" sz="2400" baseline="-25000" dirty="0">
                <a:solidFill>
                  <a:schemeClr val="tx1"/>
                </a:solidFill>
              </a:rPr>
              <a:t>4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tx1"/>
                </a:solidFill>
              </a:rPr>
              <a:t>Droplets with </a:t>
            </a:r>
            <a:r>
              <a:rPr lang="en-US" sz="2400" b="1" dirty="0">
                <a:solidFill>
                  <a:srgbClr val="FF0000"/>
                </a:solidFill>
              </a:rPr>
              <a:t>soot</a:t>
            </a:r>
            <a:r>
              <a:rPr lang="en-US" sz="2400" dirty="0">
                <a:solidFill>
                  <a:schemeClr val="tx1"/>
                </a:solidFill>
              </a:rPr>
              <a:t> make smog grayish.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9200" y="2209800"/>
            <a:ext cx="35052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776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ACID RAIN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28800"/>
            <a:ext cx="4620772" cy="4503722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Higher</a:t>
            </a:r>
            <a:r>
              <a:rPr lang="en-US" sz="2400" dirty="0">
                <a:solidFill>
                  <a:schemeClr val="tx1"/>
                </a:solidFill>
              </a:rPr>
              <a:t> than normal amounts of </a:t>
            </a:r>
            <a:r>
              <a:rPr lang="en-US" sz="2400" b="1" dirty="0">
                <a:solidFill>
                  <a:srgbClr val="FF0000"/>
                </a:solidFill>
              </a:rPr>
              <a:t>nitric</a:t>
            </a:r>
            <a:r>
              <a:rPr lang="en-US" sz="2400" dirty="0">
                <a:solidFill>
                  <a:schemeClr val="tx1"/>
                </a:solidFill>
              </a:rPr>
              <a:t> and </a:t>
            </a:r>
            <a:r>
              <a:rPr lang="en-US" sz="2400" b="1" dirty="0">
                <a:solidFill>
                  <a:srgbClr val="FF0000"/>
                </a:solidFill>
              </a:rPr>
              <a:t>sulfuric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acids</a:t>
            </a:r>
            <a:r>
              <a:rPr lang="en-US" sz="2400" dirty="0">
                <a:solidFill>
                  <a:schemeClr val="tx1"/>
                </a:solidFill>
              </a:rPr>
              <a:t> in the atmosphere.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Wet</a:t>
            </a:r>
            <a:r>
              <a:rPr lang="en-US" sz="2400" dirty="0">
                <a:solidFill>
                  <a:schemeClr val="tx1"/>
                </a:solidFill>
              </a:rPr>
              <a:t> deposition:</a:t>
            </a:r>
          </a:p>
          <a:p>
            <a:pPr lvl="1"/>
            <a:r>
              <a:rPr lang="en-US" sz="2200" dirty="0">
                <a:solidFill>
                  <a:schemeClr val="tx1"/>
                </a:solidFill>
              </a:rPr>
              <a:t>Acid rain, fog, and snow</a:t>
            </a:r>
          </a:p>
          <a:p>
            <a:r>
              <a:rPr lang="en-US" b="1" dirty="0">
                <a:solidFill>
                  <a:srgbClr val="FF0000"/>
                </a:solidFill>
              </a:rPr>
              <a:t>Natural CO</a:t>
            </a:r>
            <a:r>
              <a:rPr lang="en-US" b="1" baseline="-25000" dirty="0">
                <a:solidFill>
                  <a:srgbClr val="FF0000"/>
                </a:solidFill>
              </a:rPr>
              <a:t>2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in atmosphere is reason for </a:t>
            </a:r>
            <a:r>
              <a:rPr lang="en-US" b="1" dirty="0">
                <a:solidFill>
                  <a:srgbClr val="FF0000"/>
                </a:solidFill>
              </a:rPr>
              <a:t>rain’s</a:t>
            </a:r>
            <a:r>
              <a:rPr lang="en-US" dirty="0">
                <a:solidFill>
                  <a:schemeClr val="tx1"/>
                </a:solidFill>
              </a:rPr>
              <a:t> natural </a:t>
            </a:r>
            <a:r>
              <a:rPr lang="en-US" b="1" dirty="0">
                <a:solidFill>
                  <a:srgbClr val="FF0000"/>
                </a:solidFill>
              </a:rPr>
              <a:t>acidity</a:t>
            </a:r>
            <a:r>
              <a:rPr lang="en-US" dirty="0">
                <a:solidFill>
                  <a:schemeClr val="tx1"/>
                </a:solidFill>
              </a:rPr>
              <a:t> of 5.6.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Reacts with calcium carbonate in limestone, creates caves.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2600" y="2286000"/>
            <a:ext cx="2981557" cy="2981557"/>
          </a:xfrm>
          <a:prstGeom prst="rect">
            <a:avLst/>
          </a:prstGeom>
          <a:solidFill>
            <a:srgbClr val="F1F5E6"/>
          </a:solidFill>
        </p:spPr>
      </p:pic>
    </p:spTree>
    <p:extLst>
      <p:ext uri="{BB962C8B-B14F-4D97-AF65-F5344CB8AC3E}">
        <p14:creationId xmlns:p14="http://schemas.microsoft.com/office/powerpoint/2010/main" val="1121012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90619"/>
            <a:ext cx="7772399" cy="1001636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ACID RAIN: 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876801"/>
            <a:ext cx="8630731" cy="1981200"/>
          </a:xfrm>
        </p:spPr>
        <p:txBody>
          <a:bodyPr>
            <a:normAutofit/>
          </a:bodyPr>
          <a:lstStyle/>
          <a:p>
            <a:pPr marL="45720" indent="0">
              <a:spcBef>
                <a:spcPts val="0"/>
              </a:spcBef>
              <a:buNone/>
            </a:pPr>
            <a:r>
              <a:rPr lang="en-US" b="1" dirty="0">
                <a:solidFill>
                  <a:srgbClr val="FF0000"/>
                </a:solidFill>
              </a:rPr>
              <a:t>Mixing</a:t>
            </a:r>
            <a:r>
              <a:rPr lang="en-US" dirty="0">
                <a:solidFill>
                  <a:schemeClr val="tx1"/>
                </a:solidFill>
              </a:rPr>
              <a:t> of Sulfur and </a:t>
            </a:r>
            <a:r>
              <a:rPr lang="en-US" dirty="0" err="1">
                <a:solidFill>
                  <a:schemeClr val="tx1"/>
                </a:solidFill>
              </a:rPr>
              <a:t>NO</a:t>
            </a:r>
            <a:r>
              <a:rPr lang="en-US" baseline="-25000" dirty="0" err="1">
                <a:solidFill>
                  <a:schemeClr val="tx1"/>
                </a:solidFill>
              </a:rPr>
              <a:t>x</a:t>
            </a:r>
            <a:r>
              <a:rPr lang="en-US" baseline="-25000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pollutants with water to form </a:t>
            </a:r>
            <a:r>
              <a:rPr lang="en-US" b="1" dirty="0">
                <a:solidFill>
                  <a:srgbClr val="FF0000"/>
                </a:solidFill>
              </a:rPr>
              <a:t>acidic</a:t>
            </a:r>
            <a:r>
              <a:rPr lang="en-US" dirty="0">
                <a:solidFill>
                  <a:schemeClr val="tx1"/>
                </a:solidFill>
              </a:rPr>
              <a:t> solutions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SO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forms sulfurous (H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SO</a:t>
            </a:r>
            <a:r>
              <a:rPr lang="en-US" baseline="-25000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) and sulfuric acid (H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SO</a:t>
            </a:r>
            <a:r>
              <a:rPr lang="en-US" baseline="-25000" dirty="0">
                <a:solidFill>
                  <a:schemeClr val="tx1"/>
                </a:solidFill>
              </a:rPr>
              <a:t>4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>
              <a:spcBef>
                <a:spcPts val="0"/>
              </a:spcBef>
            </a:pPr>
            <a:r>
              <a:rPr lang="en-US" dirty="0" err="1">
                <a:solidFill>
                  <a:schemeClr val="tx1"/>
                </a:solidFill>
              </a:rPr>
              <a:t>NO</a:t>
            </a:r>
            <a:r>
              <a:rPr lang="en-US" baseline="-25000" dirty="0" err="1">
                <a:solidFill>
                  <a:schemeClr val="tx1"/>
                </a:solidFill>
              </a:rPr>
              <a:t>x</a:t>
            </a:r>
            <a:r>
              <a:rPr lang="en-US" dirty="0">
                <a:solidFill>
                  <a:schemeClr val="tx1"/>
                </a:solidFill>
              </a:rPr>
              <a:t> forms nitric acid (HNO</a:t>
            </a:r>
            <a:r>
              <a:rPr lang="en-US" baseline="-25000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) and nitrous acid (HNO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402646"/>
            <a:ext cx="5181600" cy="333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502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4158"/>
            <a:ext cx="8458200" cy="133985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ACID DEPOSITION IN THE US</a:t>
            </a:r>
          </a:p>
        </p:txBody>
      </p:sp>
      <p:pic>
        <p:nvPicPr>
          <p:cNvPr id="4" name="Picture 4" descr="D:\Chapter18\Fig18.2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3821" y="1651811"/>
            <a:ext cx="6781800" cy="4875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3053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44158"/>
            <a:ext cx="8534399" cy="1339850"/>
          </a:xfrm>
        </p:spPr>
        <p:txBody>
          <a:bodyPr>
            <a:noAutofit/>
          </a:bodyPr>
          <a:lstStyle/>
          <a:p>
            <a:r>
              <a:rPr lang="en-US" sz="4400" b="1" dirty="0"/>
              <a:t>ACID RAIN DAMAGES ECOSYSTEMS</a:t>
            </a:r>
          </a:p>
        </p:txBody>
      </p:sp>
      <p:sp>
        <p:nvSpPr>
          <p:cNvPr id="406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828800"/>
            <a:ext cx="5715000" cy="5029200"/>
          </a:xfrm>
        </p:spPr>
        <p:txBody>
          <a:bodyPr>
            <a:noAutofit/>
          </a:bodyPr>
          <a:lstStyle/>
          <a:p>
            <a:pPr eaLnBrk="0" hangingPunct="0">
              <a:spcBef>
                <a:spcPts val="0"/>
              </a:spcBef>
              <a:buNone/>
            </a:pPr>
            <a:r>
              <a:rPr lang="en-US" sz="2800" b="1" dirty="0">
                <a:solidFill>
                  <a:srgbClr val="FF0000"/>
                </a:solidFill>
              </a:rPr>
              <a:t>Forests</a:t>
            </a:r>
            <a:r>
              <a:rPr lang="en-US" sz="2800" dirty="0">
                <a:solidFill>
                  <a:schemeClr val="tx1"/>
                </a:solidFill>
              </a:rPr>
              <a:t>:</a:t>
            </a:r>
          </a:p>
          <a:p>
            <a:pPr eaLnBrk="0" hangingPunct="0"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Leaches</a:t>
            </a:r>
            <a:r>
              <a:rPr lang="en-US" sz="2800" dirty="0">
                <a:solidFill>
                  <a:schemeClr val="tx1"/>
                </a:solidFill>
              </a:rPr>
              <a:t> into the ground and dissolves plant nutrients (Mg, Ca).</a:t>
            </a:r>
          </a:p>
          <a:p>
            <a:pPr eaLnBrk="0" hangingPunct="0"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</a:rPr>
              <a:t>Releases Aluminum into soil when pH less than 5.</a:t>
            </a:r>
          </a:p>
          <a:p>
            <a:pPr eaLnBrk="0" hangingPunct="0"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Acid</a:t>
            </a:r>
            <a:r>
              <a:rPr lang="en-US" sz="2800" dirty="0">
                <a:solidFill>
                  <a:schemeClr val="tx1"/>
                </a:solidFill>
              </a:rPr>
              <a:t> fog/mist </a:t>
            </a:r>
            <a:r>
              <a:rPr lang="en-US" sz="2800" b="1" dirty="0">
                <a:solidFill>
                  <a:srgbClr val="FF0000"/>
                </a:solidFill>
              </a:rPr>
              <a:t>strips nutrients </a:t>
            </a:r>
            <a:r>
              <a:rPr lang="en-US" sz="2800" dirty="0">
                <a:solidFill>
                  <a:schemeClr val="tx1"/>
                </a:solidFill>
              </a:rPr>
              <a:t>from leaves and needles and leaves trees susceptible to disease and insects.</a:t>
            </a:r>
          </a:p>
          <a:p>
            <a:pPr eaLnBrk="0" hangingPunct="0">
              <a:spcBef>
                <a:spcPts val="0"/>
              </a:spcBef>
            </a:pPr>
            <a:endParaRPr lang="en-US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0800" y="2514600"/>
            <a:ext cx="1895899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073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6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06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06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06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653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44158"/>
            <a:ext cx="8534399" cy="1339850"/>
          </a:xfrm>
        </p:spPr>
        <p:txBody>
          <a:bodyPr>
            <a:noAutofit/>
          </a:bodyPr>
          <a:lstStyle/>
          <a:p>
            <a:r>
              <a:rPr lang="en-US" sz="4400" b="1" dirty="0"/>
              <a:t>ACID RAIN DAMAGES ECOSYSTEMS</a:t>
            </a:r>
          </a:p>
        </p:txBody>
      </p:sp>
      <p:sp>
        <p:nvSpPr>
          <p:cNvPr id="406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828800"/>
            <a:ext cx="8359212" cy="5029200"/>
          </a:xfrm>
        </p:spPr>
        <p:txBody>
          <a:bodyPr>
            <a:noAutofit/>
          </a:bodyPr>
          <a:lstStyle/>
          <a:p>
            <a:pPr eaLnBrk="0" hangingPunct="0">
              <a:spcBef>
                <a:spcPts val="0"/>
              </a:spcBef>
              <a:buNone/>
            </a:pPr>
            <a:r>
              <a:rPr lang="en-US" sz="2800" b="1" dirty="0">
                <a:solidFill>
                  <a:srgbClr val="FF0000"/>
                </a:solidFill>
              </a:rPr>
              <a:t>Aquatic</a:t>
            </a:r>
            <a:r>
              <a:rPr lang="en-US" sz="2800" dirty="0">
                <a:solidFill>
                  <a:schemeClr val="tx1"/>
                </a:solidFill>
              </a:rPr>
              <a:t> Systems:</a:t>
            </a:r>
          </a:p>
          <a:p>
            <a:pPr eaLnBrk="0" hangingPunct="0"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</a:rPr>
              <a:t>Can </a:t>
            </a:r>
            <a:r>
              <a:rPr lang="en-US" sz="2800" b="1" dirty="0">
                <a:solidFill>
                  <a:srgbClr val="FF0000"/>
                </a:solidFill>
              </a:rPr>
              <a:t>harm</a:t>
            </a:r>
            <a:r>
              <a:rPr lang="en-US" sz="2800" dirty="0">
                <a:solidFill>
                  <a:schemeClr val="tx1"/>
                </a:solidFill>
              </a:rPr>
              <a:t> and </a:t>
            </a:r>
            <a:r>
              <a:rPr lang="en-US" sz="2800" b="1" dirty="0">
                <a:solidFill>
                  <a:srgbClr val="FF0000"/>
                </a:solidFill>
              </a:rPr>
              <a:t>kill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fish</a:t>
            </a:r>
            <a:r>
              <a:rPr lang="en-US" sz="2800" dirty="0">
                <a:solidFill>
                  <a:schemeClr val="tx1"/>
                </a:solidFill>
              </a:rPr>
              <a:t>, reduce fish populations, eliminates fish species and decrease biodiversity</a:t>
            </a:r>
          </a:p>
          <a:p>
            <a:pPr eaLnBrk="0" hangingPunct="0"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</a:rPr>
              <a:t>Many aquatic species have narrow range of pH tolerance – at pH 5, most fish eggs cannot hatch.</a:t>
            </a:r>
          </a:p>
          <a:p>
            <a:pPr eaLnBrk="0" hangingPunct="0">
              <a:spcBef>
                <a:spcPts val="0"/>
              </a:spcBef>
            </a:pP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191000"/>
            <a:ext cx="3936408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888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6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06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06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6531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b="1" dirty="0"/>
              <a:t>FACTORS AFFECTING AIR POLLUTION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solidFill>
            <a:srgbClr val="E8E0C9"/>
          </a:solidFill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Reduced by: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tx1"/>
                </a:solidFill>
              </a:rPr>
              <a:t>Settling out</a:t>
            </a: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tx1"/>
                </a:solidFill>
              </a:rPr>
              <a:t>Precipitation</a:t>
            </a:r>
          </a:p>
          <a:p>
            <a:pPr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Sea spray</a:t>
            </a:r>
          </a:p>
          <a:p>
            <a:pPr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Winds</a:t>
            </a: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tx1"/>
                </a:solidFill>
              </a:rPr>
              <a:t>Chemical reactions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>
          <a:xfrm>
            <a:off x="4945538" y="1708990"/>
            <a:ext cx="3566160" cy="832503"/>
          </a:xfrm>
          <a:solidFill>
            <a:srgbClr val="E8E0C9"/>
          </a:solidFill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Increased by: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>
          <a:xfrm>
            <a:off x="4945538" y="2590801"/>
            <a:ext cx="3741261" cy="3484562"/>
          </a:xfrm>
        </p:spPr>
        <p:txBody>
          <a:bodyPr>
            <a:normAutofit/>
          </a:bodyPr>
          <a:lstStyle/>
          <a:p>
            <a:pPr marL="342900" lvl="1" indent="-342900">
              <a:spcBef>
                <a:spcPts val="0"/>
              </a:spcBef>
              <a:buClr>
                <a:schemeClr val="tx1">
                  <a:lumMod val="75000"/>
                  <a:lumOff val="25000"/>
                </a:schemeClr>
              </a:buClr>
            </a:pPr>
            <a:r>
              <a:rPr lang="en-US" sz="2400" b="1" dirty="0">
                <a:solidFill>
                  <a:srgbClr val="FF0000"/>
                </a:solidFill>
              </a:rPr>
              <a:t>Urban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buildings</a:t>
            </a:r>
            <a:r>
              <a:rPr lang="en-US" sz="2400" dirty="0">
                <a:solidFill>
                  <a:schemeClr val="tx1"/>
                </a:solidFill>
              </a:rPr>
              <a:t> - slow wind dispersal of pollutants.</a:t>
            </a:r>
          </a:p>
          <a:p>
            <a:pPr marL="342900" lvl="1" indent="-342900">
              <a:spcBef>
                <a:spcPts val="0"/>
              </a:spcBef>
              <a:buClr>
                <a:schemeClr val="tx1">
                  <a:lumMod val="75000"/>
                  <a:lumOff val="25000"/>
                </a:schemeClr>
              </a:buClr>
            </a:pPr>
            <a:r>
              <a:rPr lang="en-US" sz="2400" b="1" dirty="0">
                <a:solidFill>
                  <a:srgbClr val="FF0000"/>
                </a:solidFill>
              </a:rPr>
              <a:t>Mountains</a:t>
            </a:r>
            <a:r>
              <a:rPr lang="en-US" sz="2400" dirty="0">
                <a:solidFill>
                  <a:schemeClr val="tx1"/>
                </a:solidFill>
              </a:rPr>
              <a:t>  - promote temperature inversions</a:t>
            </a:r>
          </a:p>
          <a:p>
            <a:pPr marL="342900" lvl="1" indent="-342900">
              <a:spcBef>
                <a:spcPts val="0"/>
              </a:spcBef>
              <a:buClr>
                <a:schemeClr val="tx1">
                  <a:lumMod val="75000"/>
                  <a:lumOff val="25000"/>
                </a:schemeClr>
              </a:buClr>
            </a:pPr>
            <a:r>
              <a:rPr lang="en-US" sz="2400" b="1" dirty="0">
                <a:solidFill>
                  <a:srgbClr val="FF0000"/>
                </a:solidFill>
              </a:rPr>
              <a:t>High temperatures </a:t>
            </a:r>
            <a:r>
              <a:rPr lang="en-US" sz="2400" dirty="0">
                <a:solidFill>
                  <a:schemeClr val="tx1"/>
                </a:solidFill>
              </a:rPr>
              <a:t>- promote photochemical reactions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1" descr="190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0" y="1905000"/>
            <a:ext cx="8062913" cy="249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9395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244158"/>
            <a:ext cx="8686801" cy="133985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TEMPERATURE INVERSIONS</a:t>
            </a:r>
          </a:p>
        </p:txBody>
      </p:sp>
      <p:sp>
        <p:nvSpPr>
          <p:cNvPr id="59396" name="Rectangle 4"/>
          <p:cNvSpPr>
            <a:spLocks noGrp="1" noChangeArrowheads="1"/>
          </p:cNvSpPr>
          <p:nvPr>
            <p:ph idx="1"/>
          </p:nvPr>
        </p:nvSpPr>
        <p:spPr>
          <a:xfrm>
            <a:off x="317773" y="4495800"/>
            <a:ext cx="8597628" cy="18288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</a:rPr>
              <a:t>Often happens in </a:t>
            </a:r>
            <a:r>
              <a:rPr lang="en-US" sz="2800" b="1" dirty="0">
                <a:solidFill>
                  <a:srgbClr val="FF0000"/>
                </a:solidFill>
              </a:rPr>
              <a:t>summer</a:t>
            </a:r>
            <a:r>
              <a:rPr lang="en-US" sz="2800" dirty="0">
                <a:solidFill>
                  <a:schemeClr val="tx1"/>
                </a:solidFill>
              </a:rPr>
              <a:t> months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FF0000"/>
                </a:solidFill>
              </a:rPr>
              <a:t>Layer</a:t>
            </a:r>
            <a:r>
              <a:rPr lang="en-US" sz="2800" dirty="0">
                <a:solidFill>
                  <a:schemeClr val="tx1"/>
                </a:solidFill>
              </a:rPr>
              <a:t> of pollution </a:t>
            </a:r>
            <a:r>
              <a:rPr lang="en-US" sz="2800" b="1" dirty="0">
                <a:solidFill>
                  <a:srgbClr val="FF0000"/>
                </a:solidFill>
              </a:rPr>
              <a:t>trapped</a:t>
            </a:r>
            <a:r>
              <a:rPr lang="en-US" sz="2800" dirty="0">
                <a:solidFill>
                  <a:schemeClr val="tx1"/>
                </a:solidFill>
              </a:rPr>
              <a:t> by a stable layer of warm air above a layer of cooler air nearer the </a:t>
            </a:r>
            <a:r>
              <a:rPr lang="en-US" sz="2800" b="1" dirty="0">
                <a:solidFill>
                  <a:srgbClr val="FF0000"/>
                </a:solidFill>
              </a:rPr>
              <a:t>ground.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9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93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04800"/>
            <a:ext cx="8458200" cy="634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6856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244158"/>
            <a:ext cx="8686800" cy="1339850"/>
          </a:xfrm>
        </p:spPr>
        <p:txBody>
          <a:bodyPr>
            <a:normAutofit/>
          </a:bodyPr>
          <a:lstStyle/>
          <a:p>
            <a:r>
              <a:rPr lang="en-US" b="1" dirty="0"/>
              <a:t>AIR QUALITY STANDARDS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752600"/>
            <a:ext cx="7748626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2177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44158"/>
            <a:ext cx="8686800" cy="1339850"/>
          </a:xfrm>
        </p:spPr>
        <p:txBody>
          <a:bodyPr>
            <a:normAutofit/>
          </a:bodyPr>
          <a:lstStyle/>
          <a:p>
            <a:r>
              <a:rPr lang="en-US" b="1" dirty="0"/>
              <a:t>PPM:  PARTS PER MILLION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1"/>
            <a:ext cx="4495799" cy="20574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This is a way of </a:t>
            </a:r>
            <a:r>
              <a:rPr lang="en-US" b="1" dirty="0">
                <a:solidFill>
                  <a:srgbClr val="FF0000"/>
                </a:solidFill>
              </a:rPr>
              <a:t>measuring concentrations</a:t>
            </a:r>
            <a:r>
              <a:rPr lang="en-US" dirty="0">
                <a:solidFill>
                  <a:schemeClr val="tx1"/>
                </a:solidFill>
              </a:rPr>
              <a:t> of gases in the atmosphere. 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How </a:t>
            </a:r>
            <a:r>
              <a:rPr lang="en-US" b="1" dirty="0">
                <a:solidFill>
                  <a:srgbClr val="FF0000"/>
                </a:solidFill>
              </a:rPr>
              <a:t>diluted</a:t>
            </a:r>
            <a:r>
              <a:rPr lang="en-US" dirty="0">
                <a:solidFill>
                  <a:schemeClr val="tx1"/>
                </a:solidFill>
              </a:rPr>
              <a:t> a solution is.</a:t>
            </a:r>
          </a:p>
        </p:txBody>
      </p:sp>
      <p:pic>
        <p:nvPicPr>
          <p:cNvPr id="39938" name="Picture 2" descr="http://www.scientificpsychic.com/etc/timeline/co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55123" y="4100132"/>
            <a:ext cx="4743450" cy="2657476"/>
          </a:xfrm>
          <a:prstGeom prst="rect">
            <a:avLst/>
          </a:prstGeom>
          <a:noFill/>
        </p:spPr>
      </p:pic>
      <p:pic>
        <p:nvPicPr>
          <p:cNvPr id="39940" name="Picture 4" descr="http://s.allacronyms.com/banners/93240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4100132"/>
            <a:ext cx="3088323" cy="2362200"/>
          </a:xfrm>
          <a:prstGeom prst="rect">
            <a:avLst/>
          </a:prstGeom>
          <a:noFill/>
        </p:spPr>
      </p:pic>
      <p:pic>
        <p:nvPicPr>
          <p:cNvPr id="39942" name="Picture 6" descr="http://img-aws.ehowcdn.com/200x133/ehow/images/a08/8h/mk/calculate-solution-parts-per-million-800x8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81600" y="1645539"/>
            <a:ext cx="3276600" cy="21789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4114799" cy="4236721"/>
          </a:xfrm>
        </p:spPr>
        <p:txBody>
          <a:bodyPr/>
          <a:lstStyle/>
          <a:p>
            <a:pPr>
              <a:buNone/>
            </a:pPr>
            <a:r>
              <a:rPr lang="en-US" dirty="0"/>
              <a:t>Which of the following is NOT involved in producing ozone in the troposphere?</a:t>
            </a:r>
          </a:p>
          <a:p>
            <a:pPr marL="457200" indent="-457200">
              <a:buAutoNum type="alphaUcPeriod"/>
            </a:pPr>
            <a:r>
              <a:rPr lang="en-US" dirty="0"/>
              <a:t>Nitrous oxide</a:t>
            </a:r>
          </a:p>
          <a:p>
            <a:pPr marL="457200" indent="-457200">
              <a:buAutoNum type="alphaUcPeriod"/>
            </a:pPr>
            <a:r>
              <a:rPr lang="en-US" dirty="0"/>
              <a:t>VOCs</a:t>
            </a:r>
          </a:p>
          <a:p>
            <a:pPr marL="457200" indent="-457200">
              <a:buAutoNum type="alphaUcPeriod"/>
            </a:pPr>
            <a:r>
              <a:rPr lang="en-US" dirty="0"/>
              <a:t>El Nino</a:t>
            </a:r>
          </a:p>
          <a:p>
            <a:pPr marL="457200" indent="-457200">
              <a:buAutoNum type="alphaUcPeriod"/>
            </a:pPr>
            <a:r>
              <a:rPr lang="en-US" dirty="0"/>
              <a:t>Sunlight</a:t>
            </a:r>
          </a:p>
        </p:txBody>
      </p:sp>
      <p:pic>
        <p:nvPicPr>
          <p:cNvPr id="40962" name="Picture 2" descr="http://blog.lib.umn.edu/garnt002/architecture/Smog%20%2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1945058"/>
            <a:ext cx="3581400" cy="4004204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457200" y="4419600"/>
            <a:ext cx="1981200" cy="5334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Do Review #31.</a:t>
            </a:r>
          </a:p>
          <a:p>
            <a:r>
              <a:rPr lang="en-US" sz="2800" dirty="0"/>
              <a:t>Work on The Energy Resource Scavenger Hunt or the Renew-A-Bean lab.</a:t>
            </a:r>
          </a:p>
        </p:txBody>
      </p:sp>
    </p:spTree>
    <p:extLst>
      <p:ext uri="{BB962C8B-B14F-4D97-AF65-F5344CB8AC3E}">
        <p14:creationId xmlns:p14="http://schemas.microsoft.com/office/powerpoint/2010/main" val="4370202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pital">
  <a:themeElements>
    <a:clrScheme name="Saddle">
      <a:dk1>
        <a:srgbClr val="302C24"/>
      </a:dk1>
      <a:lt1>
        <a:sysClr val="window" lastClr="FFFFFF"/>
      </a:lt1>
      <a:dk2>
        <a:srgbClr val="AC6416"/>
      </a:dk2>
      <a:lt2>
        <a:srgbClr val="E8E4DB"/>
      </a:lt2>
      <a:accent1>
        <a:srgbClr val="C6B178"/>
      </a:accent1>
      <a:accent2>
        <a:srgbClr val="9C5B14"/>
      </a:accent2>
      <a:accent3>
        <a:srgbClr val="71B2BC"/>
      </a:accent3>
      <a:accent4>
        <a:srgbClr val="78AA5D"/>
      </a:accent4>
      <a:accent5>
        <a:srgbClr val="867099"/>
      </a:accent5>
      <a:accent6>
        <a:srgbClr val="4C6F75"/>
      </a:accent6>
      <a:hlink>
        <a:srgbClr val="F27B0E"/>
      </a:hlink>
      <a:folHlink>
        <a:srgbClr val="989268"/>
      </a:folHlink>
    </a:clrScheme>
    <a:fontScheme name="Capital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Capita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atMod val="150000"/>
                <a:lumMod val="50000"/>
              </a:schemeClr>
              <a:schemeClr val="phClr">
                <a:satMod val="300000"/>
                <a:lumMod val="125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atMod val="135000"/>
                <a:lumMod val="80000"/>
              </a:schemeClr>
              <a:schemeClr val="phClr">
                <a:satMod val="250000"/>
                <a:lumMod val="15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44450" cap="flat" cmpd="sng" algn="ctr">
          <a:solidFill>
            <a:schemeClr val="phClr">
              <a:shade val="85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sx="101000" sy="101000" algn="ctr" rotWithShape="0">
              <a:srgbClr val="000000">
                <a:alpha val="40000"/>
              </a:srgbClr>
            </a:outerShdw>
          </a:effectLst>
          <a:scene3d>
            <a:camera prst="perspectiveFront" fov="3000000"/>
            <a:lightRig rig="threePt" dir="tl"/>
          </a:scene3d>
          <a:sp3d>
            <a:bevelT w="0" h="0"/>
          </a:sp3d>
        </a:effectStyle>
        <a:effectStyle>
          <a:effectLst>
            <a:innerShdw blurRad="190500">
              <a:srgbClr val="000000">
                <a:alpha val="50000"/>
              </a:srgbClr>
            </a:innerShdw>
          </a:effectLst>
          <a:scene3d>
            <a:camera prst="perspectiveFront" fov="4800000"/>
            <a:lightRig rig="twoPt" dir="t">
              <a:rot lat="0" lon="0" rev="48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atMod val="150000"/>
                <a:lumMod val="50000"/>
              </a:schemeClr>
              <a:schemeClr val="phClr">
                <a:satMod val="400000"/>
                <a:lumMod val="16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982</TotalTime>
  <Words>807</Words>
  <Application>Microsoft Office PowerPoint</Application>
  <PresentationFormat>On-screen Show (4:3)</PresentationFormat>
  <Paragraphs>126</Paragraphs>
  <Slides>24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ＭＳ Ｐゴシック</vt:lpstr>
      <vt:lpstr>Arial</vt:lpstr>
      <vt:lpstr>Brush Script MT</vt:lpstr>
      <vt:lpstr>Calisto MT</vt:lpstr>
      <vt:lpstr>Times New Roman</vt:lpstr>
      <vt:lpstr>Wingdings</vt:lpstr>
      <vt:lpstr>Capital</vt:lpstr>
      <vt:lpstr>DO NOW</vt:lpstr>
      <vt:lpstr>REVIEW #29</vt:lpstr>
      <vt:lpstr>REVIEW #29</vt:lpstr>
      <vt:lpstr>REVIEW</vt:lpstr>
      <vt:lpstr>AIR POLLUTION</vt:lpstr>
      <vt:lpstr>HUMAN SOURCES OF AIR POLLUTION</vt:lpstr>
      <vt:lpstr>AIR POLLUTION</vt:lpstr>
      <vt:lpstr>AIR POLLUTION KILLS </vt:lpstr>
      <vt:lpstr>WHAT ARE THE MAJOR POLLUTANTS?</vt:lpstr>
      <vt:lpstr>WHAT ARE THE MAJOR POLLUTANTS?</vt:lpstr>
      <vt:lpstr>GROUND LEVEL OZONE: PHOTOCHEMICAL SMOG</vt:lpstr>
      <vt:lpstr>INDUSTRIAL SMOG</vt:lpstr>
      <vt:lpstr>ACID RAIN</vt:lpstr>
      <vt:lpstr>ACID RAIN: FORMATION</vt:lpstr>
      <vt:lpstr>ACID DEPOSITION IN THE US</vt:lpstr>
      <vt:lpstr>ACID RAIN DAMAGES ECOSYSTEMS</vt:lpstr>
      <vt:lpstr>ACID RAIN DAMAGES ECOSYSTEMS</vt:lpstr>
      <vt:lpstr>FACTORS AFFECTING AIR POLLUTION</vt:lpstr>
      <vt:lpstr>TEMPERATURE INVERSIONS</vt:lpstr>
      <vt:lpstr>PowerPoint Presentation</vt:lpstr>
      <vt:lpstr>AIR QUALITY STANDARDS</vt:lpstr>
      <vt:lpstr>PPM:  PARTS PER MILLION</vt:lpstr>
      <vt:lpstr>REVIEW</vt:lpstr>
      <vt:lpstr>TO DO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19</dc:title>
  <dc:creator>Governor, Donna</dc:creator>
  <cp:lastModifiedBy>Nancy Brim</cp:lastModifiedBy>
  <cp:revision>68</cp:revision>
  <dcterms:created xsi:type="dcterms:W3CDTF">2006-11-08T23:33:30Z</dcterms:created>
  <dcterms:modified xsi:type="dcterms:W3CDTF">2017-04-26T00:10:55Z</dcterms:modified>
</cp:coreProperties>
</file>