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84" r:id="rId2"/>
    <p:sldId id="293" r:id="rId3"/>
    <p:sldId id="294" r:id="rId4"/>
    <p:sldId id="295" r:id="rId5"/>
    <p:sldId id="256" r:id="rId6"/>
    <p:sldId id="266" r:id="rId7"/>
    <p:sldId id="270" r:id="rId8"/>
    <p:sldId id="273" r:id="rId9"/>
    <p:sldId id="285" r:id="rId10"/>
    <p:sldId id="286" r:id="rId11"/>
    <p:sldId id="262" r:id="rId12"/>
    <p:sldId id="268" r:id="rId13"/>
    <p:sldId id="287" r:id="rId14"/>
    <p:sldId id="267" r:id="rId15"/>
    <p:sldId id="288" r:id="rId16"/>
    <p:sldId id="260" r:id="rId17"/>
    <p:sldId id="261" r:id="rId18"/>
    <p:sldId id="280" r:id="rId19"/>
    <p:sldId id="263" r:id="rId20"/>
    <p:sldId id="289" r:id="rId21"/>
    <p:sldId id="290" r:id="rId22"/>
    <p:sldId id="275" r:id="rId23"/>
    <p:sldId id="277" r:id="rId24"/>
    <p:sldId id="291" r:id="rId25"/>
    <p:sldId id="279" r:id="rId26"/>
    <p:sldId id="276" r:id="rId27"/>
    <p:sldId id="278" r:id="rId28"/>
    <p:sldId id="259" r:id="rId29"/>
    <p:sldId id="283" r:id="rId30"/>
    <p:sldId id="292" r:id="rId31"/>
    <p:sldId id="28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FB926-E5FD-4EC2-819E-88B62A6DCEC8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D5713-7A67-40B6-9BCF-36C15EC50B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7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A109E1-0CC4-4514-A3B5-440BB9F4CE5C}" type="slidenum">
              <a:rPr lang="en-US"/>
              <a:pPr/>
              <a:t>7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9F239-3165-41E9-996F-3DC26E3AE737}" type="slidenum">
              <a:rPr lang="en-US"/>
              <a:pPr/>
              <a:t>8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9F239-3165-41E9-996F-3DC26E3AE737}" type="slidenum">
              <a:rPr lang="en-US"/>
              <a:pPr/>
              <a:t>9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54714-0F74-457B-BDE0-DB55A59C8EDF}" type="slidenum">
              <a:rPr lang="en-US"/>
              <a:pPr/>
              <a:t>12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54714-0F74-457B-BDE0-DB55A59C8EDF}" type="slidenum">
              <a:rPr lang="en-US"/>
              <a:pPr/>
              <a:t>13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4FB419-5391-4A3E-A309-408BC1AD70C5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A78D74-070D-4142-9B4F-1E987098D30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skepticalscience.com/argument.ph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climatechange.procon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hyperlink" Target="http://www.smithsonianmag.com/videos/category/3play_1/climate-change-101-with-bill-nye-the-science/?no-ist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Turn in Review #25.</a:t>
            </a:r>
          </a:p>
          <a:p>
            <a:r>
              <a:rPr lang="en-US" sz="2800" dirty="0"/>
              <a:t>Pick up notes and Review #26.</a:t>
            </a:r>
          </a:p>
        </p:txBody>
      </p:sp>
    </p:spTree>
    <p:extLst>
      <p:ext uri="{BB962C8B-B14F-4D97-AF65-F5344CB8AC3E}">
        <p14:creationId xmlns:p14="http://schemas.microsoft.com/office/powerpoint/2010/main" val="318115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#23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981200"/>
            <a:ext cx="8074998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724400"/>
            <a:ext cx="4086970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173" y="4159441"/>
            <a:ext cx="3933825" cy="21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0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#23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4164652"/>
            <a:ext cx="3848100" cy="781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697244"/>
            <a:ext cx="3648075" cy="1638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664" y="4019445"/>
            <a:ext cx="2781300" cy="28098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111" y="1795724"/>
            <a:ext cx="671512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7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 #23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46" y="4495800"/>
            <a:ext cx="7843754" cy="139065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6541" y="2133600"/>
            <a:ext cx="4137891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7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057400"/>
            <a:ext cx="3505200" cy="4267200"/>
          </a:xfrm>
        </p:spPr>
        <p:txBody>
          <a:bodyPr>
            <a:normAutofit/>
          </a:bodyPr>
          <a:lstStyle/>
          <a:p>
            <a:r>
              <a:rPr lang="en-US" dirty="0"/>
              <a:t>What is happening with ocean acidification?	 </a:t>
            </a:r>
          </a:p>
        </p:txBody>
      </p:sp>
      <p:pic>
        <p:nvPicPr>
          <p:cNvPr id="5" name="Picture 4" descr="https://encrypted-tbn0.gstatic.com/images?q=tbn:ANd9GcT6nrNIRlk8I42y7aYgSBdD8dMoR3rUu6NGNCaxMqlfbHSl-3M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86000"/>
            <a:ext cx="4652341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851648" cy="1828800"/>
          </a:xfrm>
        </p:spPr>
        <p:txBody>
          <a:bodyPr/>
          <a:lstStyle/>
          <a:p>
            <a:r>
              <a:rPr lang="en-US" dirty="0"/>
              <a:t>CLIMATE CHANGE:</a:t>
            </a:r>
            <a:br>
              <a:rPr lang="en-US" dirty="0"/>
            </a:br>
            <a:r>
              <a:rPr lang="en-US" dirty="0"/>
              <a:t>WHAT’S CAUSING IT?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953000"/>
            <a:ext cx="8235696" cy="14478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SES5. Students will investigate the interaction of </a:t>
            </a:r>
            <a:r>
              <a:rPr lang="en-US" b="1" dirty="0" err="1"/>
              <a:t>insolation</a:t>
            </a:r>
            <a:r>
              <a:rPr lang="en-US" b="1" dirty="0"/>
              <a:t> and Earth systems to produce weather and climate. </a:t>
            </a:r>
            <a:endParaRPr lang="en-US" dirty="0"/>
          </a:p>
          <a:p>
            <a:r>
              <a:rPr lang="en-US" dirty="0"/>
              <a:t>f. Relate changes in global climate to variation in Earth/Sun relationships and to natural and anthropogenic modification of atmospheric composition</a:t>
            </a:r>
          </a:p>
          <a:p>
            <a:endParaRPr lang="en-US" dirty="0"/>
          </a:p>
        </p:txBody>
      </p:sp>
      <p:pic>
        <p:nvPicPr>
          <p:cNvPr id="1026" name="Picture 2" descr="http://cdn2.gbtimes.com/cdn/farfuture/7HPsi5_wPvGpNfvX9-JY1PKgjj_MJ9dcFxu71ATdCNs/mtime:1387267799/sites/default/files/styles/1280_wide/public/2013/12/12/shutterstock_153806906.jpg?itok=i_9kTVZ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590800"/>
            <a:ext cx="3657599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Autofit/>
          </a:bodyPr>
          <a:lstStyle/>
          <a:p>
            <a:r>
              <a:rPr lang="en-US" sz="5400" b="1" dirty="0"/>
              <a:t>GREENHOUSE EFFECT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4648200" cy="46482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NATURAL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factors shape the earth’s climate: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sun</a:t>
            </a:r>
            <a:r>
              <a:rPr lang="en-US" dirty="0"/>
              <a:t>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Gases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trap and retain heat in the atmosphere.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Oceans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store CO</a:t>
            </a:r>
            <a:r>
              <a:rPr lang="en-US" baseline="-25000" dirty="0"/>
              <a:t>2</a:t>
            </a:r>
            <a:r>
              <a:rPr lang="en-US" dirty="0"/>
              <a:t> and heat, evaporate and receive water, move stored heat to other parts of the world.</a:t>
            </a:r>
          </a:p>
          <a:p>
            <a:r>
              <a:rPr lang="en-US" b="1" dirty="0">
                <a:solidFill>
                  <a:srgbClr val="FF0000"/>
                </a:solidFill>
              </a:rPr>
              <a:t>Greenhouse gases</a:t>
            </a:r>
            <a:r>
              <a:rPr lang="en-US" dirty="0"/>
              <a:t>:  water vapor, carbon dioxide, methane, and nitrous oxide.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905000"/>
            <a:ext cx="3395662" cy="41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263"/>
            <a:ext cx="8763000" cy="1455737"/>
          </a:xfrm>
        </p:spPr>
        <p:txBody>
          <a:bodyPr>
            <a:normAutofit/>
          </a:bodyPr>
          <a:lstStyle/>
          <a:p>
            <a:r>
              <a:rPr lang="en-US" sz="5400" b="1" dirty="0"/>
              <a:t>HUMAN INTERACTION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47244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Evidence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that the earth’s troposphere is warming, mostly because of human actions:</a:t>
            </a:r>
          </a:p>
          <a:p>
            <a:pPr>
              <a:lnSpc>
                <a:spcPct val="120000"/>
              </a:lnSpc>
            </a:pPr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century was the </a:t>
            </a:r>
            <a:r>
              <a:rPr lang="en-US" b="1" dirty="0">
                <a:solidFill>
                  <a:srgbClr val="FF0000"/>
                </a:solidFill>
              </a:rPr>
              <a:t>hottest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the past 1000 years.</a:t>
            </a:r>
          </a:p>
          <a:p>
            <a:pPr>
              <a:lnSpc>
                <a:spcPct val="120000"/>
              </a:lnSpc>
            </a:pPr>
            <a:r>
              <a:rPr lang="en-US" dirty="0"/>
              <a:t>Since 1900, </a:t>
            </a:r>
            <a:r>
              <a:rPr lang="en-US" b="1" dirty="0">
                <a:solidFill>
                  <a:srgbClr val="FF0000"/>
                </a:solidFill>
              </a:rPr>
              <a:t>average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tropospheric temperature has </a:t>
            </a:r>
            <a:r>
              <a:rPr lang="en-US" b="1" dirty="0">
                <a:solidFill>
                  <a:srgbClr val="FF0000"/>
                </a:solidFill>
              </a:rPr>
              <a:t>risen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0.6 C</a:t>
            </a:r>
            <a:r>
              <a:rPr lang="en-US" dirty="0">
                <a:cs typeface="Arial" charset="0"/>
              </a:rPr>
              <a:t>°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r>
              <a:rPr lang="en-US" dirty="0"/>
              <a:t>Over the past 50 years, </a:t>
            </a:r>
            <a:r>
              <a:rPr lang="en-US" b="1" dirty="0">
                <a:solidFill>
                  <a:srgbClr val="FF0000"/>
                </a:solidFill>
              </a:rPr>
              <a:t>Arctic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temperatures have risen almost </a:t>
            </a:r>
            <a:r>
              <a:rPr lang="en-US" b="1" dirty="0">
                <a:solidFill>
                  <a:srgbClr val="FF0000"/>
                </a:solidFill>
              </a:rPr>
              <a:t>twice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as fast as the rest of the world.</a:t>
            </a: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752600"/>
            <a:ext cx="3881437" cy="462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263"/>
            <a:ext cx="8763000" cy="1455737"/>
          </a:xfrm>
        </p:spPr>
        <p:txBody>
          <a:bodyPr>
            <a:normAutofit/>
          </a:bodyPr>
          <a:lstStyle/>
          <a:p>
            <a:r>
              <a:rPr lang="en-US" sz="5400" b="1" dirty="0"/>
              <a:t>HUMAN INTERACTION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4724400" cy="5715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sz="2800" dirty="0"/>
              <a:t>Glaciers and floating sea ice are </a:t>
            </a:r>
            <a:r>
              <a:rPr lang="en-US" sz="2800" b="1" dirty="0">
                <a:solidFill>
                  <a:srgbClr val="FF0000"/>
                </a:solidFill>
              </a:rPr>
              <a:t>melting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shrinking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at increasing rates.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Warmer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temperatures in Alaska, Russia, and the Arctic are </a:t>
            </a:r>
            <a:r>
              <a:rPr lang="en-US" sz="2800" b="1" dirty="0">
                <a:solidFill>
                  <a:srgbClr val="FF0000"/>
                </a:solidFill>
              </a:rPr>
              <a:t>melting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permafrost releasing more CO</a:t>
            </a:r>
            <a:r>
              <a:rPr lang="en-US" sz="2800" baseline="-25000" dirty="0"/>
              <a:t>2</a:t>
            </a:r>
            <a:r>
              <a:rPr lang="en-US" sz="2800" dirty="0"/>
              <a:t> and CH</a:t>
            </a:r>
            <a:r>
              <a:rPr lang="en-US" sz="2800" baseline="-25000" dirty="0"/>
              <a:t>4</a:t>
            </a:r>
            <a:r>
              <a:rPr lang="en-US" sz="2800" dirty="0"/>
              <a:t> into the troposphere.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Last century, </a:t>
            </a:r>
            <a:r>
              <a:rPr lang="en-US" sz="2800" b="1" dirty="0">
                <a:solidFill>
                  <a:srgbClr val="FF0000"/>
                </a:solidFill>
              </a:rPr>
              <a:t>sea levels rose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by 10-20 cm, mostly due to runoff from melting and land-based ice and the expansion of ocean water as temperatures rise.</a:t>
            </a: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752600"/>
            <a:ext cx="3881437" cy="462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262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570018" cy="762000"/>
          </a:xfrm>
        </p:spPr>
        <p:txBody>
          <a:bodyPr>
            <a:noAutofit/>
          </a:bodyPr>
          <a:lstStyle/>
          <a:p>
            <a:r>
              <a:rPr lang="en-US" sz="4800" b="1" dirty="0"/>
              <a:t>CLIMATE CHANGE EVIDENCE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46218" cy="3048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Atmosphere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oceans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have warmed.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Global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average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surface temperature has </a:t>
            </a:r>
            <a:r>
              <a:rPr lang="en-US" b="1" dirty="0">
                <a:solidFill>
                  <a:srgbClr val="FF0000"/>
                </a:solidFill>
              </a:rPr>
              <a:t>increased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by about 0.8 °C since 1900 (1.4 °F)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Climate Change is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than at any time in the last 65 million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years</a:t>
            </a:r>
          </a:p>
        </p:txBody>
      </p:sp>
      <p:pic>
        <p:nvPicPr>
          <p:cNvPr id="29704" name="Picture 8" descr="Arctic ice cap from 1979 (red line) to 2005 - a 20% retrea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4572000"/>
            <a:ext cx="3159818" cy="2061782"/>
          </a:xfrm>
          <a:prstGeom prst="rect">
            <a:avLst/>
          </a:prstGeom>
          <a:noFill/>
        </p:spPr>
      </p:pic>
      <p:pic>
        <p:nvPicPr>
          <p:cNvPr id="29706" name="Picture 10" descr="http://www.skepticalscience.com/images/Sea-Level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572000"/>
            <a:ext cx="4903957" cy="198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6475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570018" cy="762000"/>
          </a:xfrm>
        </p:spPr>
        <p:txBody>
          <a:bodyPr>
            <a:noAutofit/>
          </a:bodyPr>
          <a:lstStyle/>
          <a:p>
            <a:r>
              <a:rPr lang="en-US" sz="4800" b="1" dirty="0"/>
              <a:t>CLIMATE CHANGE EVIDENCE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3048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Sea-level </a:t>
            </a:r>
            <a:r>
              <a:rPr lang="en-US" b="1" dirty="0">
                <a:solidFill>
                  <a:srgbClr val="FF0000"/>
                </a:solidFill>
              </a:rPr>
              <a:t>risen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Strong </a:t>
            </a:r>
            <a:r>
              <a:rPr lang="en-US" b="1" dirty="0">
                <a:solidFill>
                  <a:srgbClr val="FF0000"/>
                </a:solidFill>
              </a:rPr>
              <a:t>decline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Arctic sea ice.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 </a:t>
            </a: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atmospheric CO</a:t>
            </a:r>
            <a:r>
              <a:rPr lang="en-US" baseline="-25000" dirty="0"/>
              <a:t>2</a:t>
            </a:r>
            <a:r>
              <a:rPr lang="en-US" dirty="0"/>
              <a:t> concentrations by about </a:t>
            </a:r>
            <a:r>
              <a:rPr lang="en-US" b="1" dirty="0">
                <a:solidFill>
                  <a:srgbClr val="FF0000"/>
                </a:solidFill>
              </a:rPr>
              <a:t>40% </a:t>
            </a:r>
            <a:r>
              <a:rPr lang="en-US" dirty="0"/>
              <a:t>since 1800’s, with more than half the increase occurring since </a:t>
            </a:r>
            <a:r>
              <a:rPr lang="en-US" b="1" dirty="0">
                <a:solidFill>
                  <a:srgbClr val="FF0000"/>
                </a:solidFill>
              </a:rPr>
              <a:t>1970</a:t>
            </a:r>
            <a:r>
              <a:rPr lang="en-US" dirty="0"/>
              <a:t>. </a:t>
            </a:r>
          </a:p>
        </p:txBody>
      </p:sp>
      <p:pic>
        <p:nvPicPr>
          <p:cNvPr id="29700" name="Picture 4" descr="http://science1.nasa.gov/media/medialibrary/2000/08/29/ast29aug_1_resources/fig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114800"/>
            <a:ext cx="3846902" cy="2453441"/>
          </a:xfrm>
          <a:prstGeom prst="rect">
            <a:avLst/>
          </a:prstGeom>
          <a:noFill/>
        </p:spPr>
      </p:pic>
      <p:pic>
        <p:nvPicPr>
          <p:cNvPr id="29702" name="Picture 6" descr="Graph showing that rising CO2 levels correlate with higher global temperature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599" y="4343400"/>
            <a:ext cx="3156929" cy="2388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1" descr="2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3724275" cy="454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356419" y="564792"/>
            <a:ext cx="8763000" cy="1531937"/>
          </a:xfrm>
        </p:spPr>
        <p:txBody>
          <a:bodyPr>
            <a:normAutofit/>
          </a:bodyPr>
          <a:lstStyle/>
          <a:p>
            <a:r>
              <a:rPr lang="en-US" sz="4800" b="1" dirty="0"/>
              <a:t>STRONG EVIDENCE FROM ICE CORES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0" y="2438400"/>
            <a:ext cx="4572000" cy="2971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Scientists analyze tiny air bubbles trapped in ice cores to learn about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763000" cy="1531937"/>
          </a:xfrm>
        </p:spPr>
        <p:txBody>
          <a:bodyPr>
            <a:normAutofit/>
          </a:bodyPr>
          <a:lstStyle/>
          <a:p>
            <a:r>
              <a:rPr lang="en-US" sz="4800" b="1" dirty="0"/>
              <a:t>STRONG EVIDENCE FROM ICE CORES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4294239" cy="4381500"/>
          </a:xfrm>
        </p:spPr>
        <p:txBody>
          <a:bodyPr>
            <a:normAutofit/>
          </a:bodyPr>
          <a:lstStyle/>
          <a:p>
            <a:pPr marL="392113" lvl="1" indent="-274638">
              <a:lnSpc>
                <a:spcPct val="90000"/>
              </a:lnSpc>
              <a:buNone/>
            </a:pPr>
            <a:r>
              <a:rPr lang="en-US" sz="2800" dirty="0"/>
              <a:t>What the cores tell scientists:</a:t>
            </a:r>
          </a:p>
          <a:p>
            <a:pPr marL="392113" lvl="1" indent="-274638">
              <a:lnSpc>
                <a:spcPct val="90000"/>
              </a:lnSpc>
            </a:pPr>
            <a:r>
              <a:rPr lang="en-US" sz="2800" dirty="0"/>
              <a:t>troposphere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composition</a:t>
            </a:r>
            <a:r>
              <a:rPr lang="en-US" sz="2800" dirty="0"/>
              <a:t>. </a:t>
            </a:r>
          </a:p>
          <a:p>
            <a:pPr marL="392113" lvl="1" indent="-274638">
              <a:lnSpc>
                <a:spcPct val="90000"/>
              </a:lnSpc>
            </a:pPr>
            <a:r>
              <a:rPr lang="en-US" sz="2800" dirty="0"/>
              <a:t>temperature </a:t>
            </a:r>
            <a:r>
              <a:rPr lang="en-US" sz="2800" b="1" dirty="0">
                <a:solidFill>
                  <a:srgbClr val="FF0000"/>
                </a:solidFill>
              </a:rPr>
              <a:t>trends</a:t>
            </a:r>
            <a:r>
              <a:rPr lang="en-US" sz="2800" dirty="0"/>
              <a:t>.</a:t>
            </a:r>
          </a:p>
          <a:p>
            <a:pPr marL="392113" lvl="1" indent="-274638">
              <a:lnSpc>
                <a:spcPct val="90000"/>
              </a:lnSpc>
            </a:pPr>
            <a:r>
              <a:rPr lang="en-US" sz="2800" dirty="0"/>
              <a:t>greenhouse gas </a:t>
            </a:r>
            <a:r>
              <a:rPr lang="en-US" sz="2800" b="1" dirty="0">
                <a:solidFill>
                  <a:srgbClr val="FF0000"/>
                </a:solidFill>
              </a:rPr>
              <a:t>concentrations</a:t>
            </a:r>
            <a:r>
              <a:rPr lang="en-US" sz="2800" dirty="0"/>
              <a:t>.</a:t>
            </a:r>
          </a:p>
          <a:p>
            <a:pPr marL="392113" lvl="1" indent="-274638">
              <a:lnSpc>
                <a:spcPct val="90000"/>
              </a:lnSpc>
            </a:pPr>
            <a:r>
              <a:rPr lang="en-US" sz="2800" dirty="0"/>
              <a:t>solar, snowfall, and forest fire </a:t>
            </a:r>
            <a:r>
              <a:rPr lang="en-US" sz="2800" b="1" dirty="0">
                <a:solidFill>
                  <a:srgbClr val="FF0000"/>
                </a:solidFill>
              </a:rPr>
              <a:t>activity</a:t>
            </a:r>
            <a:r>
              <a:rPr lang="en-US" sz="2800" dirty="0"/>
              <a:t>.</a:t>
            </a:r>
          </a:p>
        </p:txBody>
      </p:sp>
      <p:pic>
        <p:nvPicPr>
          <p:cNvPr id="6" name="Picture1" descr="2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362200"/>
            <a:ext cx="4114800" cy="304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420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49073"/>
            <a:ext cx="8229600" cy="89611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HISTORICAL DATA:  TEMPERATURE</a:t>
            </a:r>
          </a:p>
        </p:txBody>
      </p:sp>
      <p:pic>
        <p:nvPicPr>
          <p:cNvPr id="4" name="Picture1" descr="2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45185"/>
            <a:ext cx="9144000" cy="531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HUMAN FACTOR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799" y="1600200"/>
            <a:ext cx="8458201" cy="4191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Over </a:t>
            </a:r>
            <a:r>
              <a:rPr lang="en-US" sz="2800" b="1" dirty="0">
                <a:solidFill>
                  <a:srgbClr val="FF0000"/>
                </a:solidFill>
              </a:rPr>
              <a:t>12,000</a:t>
            </a:r>
            <a:r>
              <a:rPr lang="en-US" sz="2800" dirty="0"/>
              <a:t> peer-reviewed abstracts on the subjects of ‘global warming’ and ‘global climate change’ published between 1991 and 2011 found that of the papers taking a position on the cause of global warming, </a:t>
            </a:r>
            <a:r>
              <a:rPr lang="en-US" sz="2800" b="1" dirty="0"/>
              <a:t>over 97% agreed that humans are causing it.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Nearly </a:t>
            </a:r>
            <a:r>
              <a:rPr lang="en-US" sz="2800" b="1" dirty="0">
                <a:solidFill>
                  <a:srgbClr val="FF0000"/>
                </a:solidFill>
              </a:rPr>
              <a:t>200 </a:t>
            </a:r>
            <a:r>
              <a:rPr lang="en-US" sz="2800" dirty="0"/>
              <a:t>worldwide scientific organizations that hold the position that climate change has been caused by human action.</a:t>
            </a:r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5715000"/>
            <a:ext cx="3429001" cy="99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15000"/>
            <a:ext cx="2432824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5715000"/>
            <a:ext cx="2438400" cy="87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871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HUMAN FACTOR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657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/>
              <a:t> Sep., 2013, the IPCC report "</a:t>
            </a:r>
            <a:r>
              <a:rPr lang="en-US" sz="2400" i="1" dirty="0"/>
              <a:t>Climate Change 2013: The Physical Science Basis</a:t>
            </a:r>
            <a:r>
              <a:rPr lang="en-US" sz="2400" dirty="0"/>
              <a:t>”, stated that evidence for human caused climate change has grown since the 2007 report, and it is now "extremely likely [95% confidence] that human influence has been the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dominant cause </a:t>
            </a:r>
            <a:r>
              <a:rPr lang="en-US" sz="2400" dirty="0"/>
              <a:t>of the observed warming since the mid-20th century.“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97% </a:t>
            </a:r>
            <a:r>
              <a:rPr lang="en-US" sz="2400" dirty="0"/>
              <a:t>of climate scientists agree that                               humans are causing it.</a:t>
            </a:r>
          </a:p>
          <a:p>
            <a:pPr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759053"/>
            <a:ext cx="2667000" cy="95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5726906"/>
            <a:ext cx="289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5688806"/>
            <a:ext cx="305185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74857" y="4495800"/>
            <a:ext cx="302060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43000"/>
            <a:ext cx="8229600" cy="89611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DOES 97% AGREEMENT MEAN</a:t>
            </a:r>
            <a:r>
              <a:rPr lang="en-US" dirty="0"/>
              <a:t>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2086897"/>
            <a:ext cx="4343400" cy="4648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NONE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are denying Global Climate Change.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Only </a:t>
            </a:r>
            <a:r>
              <a:rPr lang="en-US" b="1" dirty="0">
                <a:solidFill>
                  <a:srgbClr val="FF0000"/>
                </a:solidFill>
              </a:rPr>
              <a:t>3% </a:t>
            </a:r>
            <a:r>
              <a:rPr lang="en-US" dirty="0"/>
              <a:t>(3 out of 100) Scientists disagree that humans are involved in climate change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Arguments  addressed: </a:t>
            </a:r>
            <a:r>
              <a:rPr lang="en-US" dirty="0">
                <a:hlinkClick r:id="rId2"/>
              </a:rPr>
              <a:t>http://www.skepticalscience.com/argument.php</a:t>
            </a:r>
            <a:r>
              <a:rPr lang="en-US" dirty="0"/>
              <a:t>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353050" y="5281767"/>
            <a:ext cx="33528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It’s all about Energy in the Atmosphere!</a:t>
            </a:r>
          </a:p>
        </p:txBody>
      </p:sp>
      <p:pic>
        <p:nvPicPr>
          <p:cNvPr id="8196" name="Picture 4" descr="http://openparachute.files.wordpress.com/2010/03/ipcc-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0700" y="1371600"/>
            <a:ext cx="2857500" cy="3905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legal-planet.org/wp-content/uploads/2012/05/climate_science_opinion3.png?w=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31368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CLIMATE CHANGE DENIAL:  </a:t>
            </a:r>
            <a:br>
              <a:rPr lang="en-US" b="1" dirty="0"/>
            </a:br>
            <a:r>
              <a:rPr lang="en-US" b="1" dirty="0"/>
              <a:t>EARTH’S NATURAL CYCLES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8345948" cy="423672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 one </a:t>
            </a:r>
            <a:r>
              <a:rPr lang="en-US" dirty="0"/>
              <a:t>is denying that Earth has </a:t>
            </a:r>
            <a:r>
              <a:rPr lang="en-US" b="1" dirty="0">
                <a:solidFill>
                  <a:srgbClr val="FF0000"/>
                </a:solidFill>
              </a:rPr>
              <a:t>natural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climate cycles.</a:t>
            </a:r>
          </a:p>
          <a:p>
            <a:r>
              <a:rPr lang="en-US" dirty="0"/>
              <a:t>Only to what extent current observations are natural versus human caused.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Solar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cycles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Ocean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Current cycles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/>
              <a:t>Other cycles?</a:t>
            </a:r>
          </a:p>
          <a:p>
            <a:pPr>
              <a:lnSpc>
                <a:spcPct val="120000"/>
              </a:lnSpc>
            </a:pPr>
            <a:r>
              <a:rPr lang="en-US" dirty="0"/>
              <a:t>Arguments Pro/Con: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dirty="0">
                <a:hlinkClick r:id="rId2"/>
              </a:rPr>
              <a:t>http://climatechange.procon.org/#background</a:t>
            </a:r>
            <a:r>
              <a:rPr lang="en-US" dirty="0"/>
              <a:t> 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32772" name="Picture 4" descr="http://www.skepticalscience.com/graphics/Solar_vs_temp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1148" y="3581400"/>
            <a:ext cx="31496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31368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CLIMATE CHANGE DENIAL:  </a:t>
            </a:r>
            <a:br>
              <a:rPr lang="en-US" b="1" dirty="0"/>
            </a:br>
            <a:r>
              <a:rPr lang="en-US" b="1" dirty="0"/>
              <a:t>EARTH’S NATURAL CYCLES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8458200" cy="423672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BIAS - Major critic of Human involvement in Global Warming:  Heartland Institute.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800" dirty="0"/>
              <a:t>Exxon Mobile one of biggest contributors  - how would this effect their position?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800" dirty="0"/>
              <a:t>Few (if any) actual climate scientists  on review panel.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502" y="5486400"/>
            <a:ext cx="43815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25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50" y="838200"/>
            <a:ext cx="8839200" cy="12192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EVIDENCE FOR HUMAN SOURCES OF GREENHOUSE GASES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286000"/>
            <a:ext cx="562290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0693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839200" cy="12192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EVIDENCE FOR HUMAN SOURCES OF GREENHOUSE GASES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2590800"/>
            <a:ext cx="8458200" cy="3871115"/>
          </a:xfrm>
        </p:spPr>
        <p:txBody>
          <a:bodyPr>
            <a:normAutofit/>
          </a:bodyPr>
          <a:lstStyle/>
          <a:p>
            <a:r>
              <a:rPr lang="en-US" dirty="0"/>
              <a:t>Global </a:t>
            </a:r>
            <a:r>
              <a:rPr lang="en-US" b="1" dirty="0">
                <a:solidFill>
                  <a:srgbClr val="FF0000"/>
                </a:solidFill>
              </a:rPr>
              <a:t>increases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</a:t>
            </a:r>
            <a:r>
              <a:rPr lang="en-US" b="1" dirty="0">
                <a:solidFill>
                  <a:srgbClr val="FF0000"/>
                </a:solidFill>
              </a:rPr>
              <a:t>CO2</a:t>
            </a:r>
            <a:r>
              <a:rPr lang="en-US" dirty="0"/>
              <a:t> concentrations are due primarily to </a:t>
            </a:r>
            <a:r>
              <a:rPr lang="en-US" b="1" dirty="0">
                <a:solidFill>
                  <a:srgbClr val="FF0000"/>
                </a:solidFill>
              </a:rPr>
              <a:t>fossil fuel use</a:t>
            </a:r>
            <a:r>
              <a:rPr lang="en-US" dirty="0"/>
              <a:t>.</a:t>
            </a:r>
          </a:p>
          <a:p>
            <a:r>
              <a:rPr lang="en-US" dirty="0"/>
              <a:t>It is likely that the observed </a:t>
            </a: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</a:t>
            </a:r>
            <a:r>
              <a:rPr lang="en-US" b="1" dirty="0">
                <a:solidFill>
                  <a:srgbClr val="FF0000"/>
                </a:solidFill>
              </a:rPr>
              <a:t>methane</a:t>
            </a:r>
            <a:r>
              <a:rPr lang="en-US" dirty="0"/>
              <a:t>, CH4, concentration is predominantly due to </a:t>
            </a:r>
            <a:r>
              <a:rPr lang="en-US" b="1" dirty="0">
                <a:solidFill>
                  <a:srgbClr val="FF0000"/>
                </a:solidFill>
              </a:rPr>
              <a:t>agriculture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fossil fuel use</a:t>
            </a:r>
            <a:r>
              <a:rPr lang="en-US" dirty="0"/>
              <a:t>. 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O</a:t>
            </a:r>
            <a:r>
              <a:rPr lang="en-US" dirty="0"/>
              <a:t> concentration is primarily due to </a:t>
            </a:r>
            <a:r>
              <a:rPr lang="en-US" b="1" dirty="0">
                <a:solidFill>
                  <a:srgbClr val="FF0000"/>
                </a:solidFill>
              </a:rPr>
              <a:t>agriculture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603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upload.wikimedia.org/wikipedia/commons/e/e0/Greenhouse_Gas_by_Sect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600200"/>
            <a:ext cx="5675560" cy="5265174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676400"/>
          </a:xfrm>
        </p:spPr>
        <p:txBody>
          <a:bodyPr>
            <a:normAutofit/>
          </a:bodyPr>
          <a:lstStyle/>
          <a:p>
            <a:r>
              <a:rPr lang="en-US" sz="5400" b="1" dirty="0"/>
              <a:t>HUMAN SOURCES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4465" y="381000"/>
            <a:ext cx="8001000" cy="1408003"/>
          </a:xfrm>
        </p:spPr>
        <p:txBody>
          <a:bodyPr>
            <a:normAutofit/>
          </a:bodyPr>
          <a:lstStyle/>
          <a:p>
            <a:r>
              <a:rPr lang="en-US" sz="5400" b="1" dirty="0"/>
              <a:t>HUMAN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9548" y="2404735"/>
            <a:ext cx="373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Main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source of CO2 emissions is </a:t>
            </a:r>
            <a:r>
              <a:rPr lang="en-US" sz="2800" b="1" dirty="0">
                <a:solidFill>
                  <a:srgbClr val="FF0000"/>
                </a:solidFill>
              </a:rPr>
              <a:t>burning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of Fossil Fuels.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Increasing CO2 can </a:t>
            </a:r>
            <a:r>
              <a:rPr lang="en-US" sz="2800" b="1" dirty="0">
                <a:solidFill>
                  <a:srgbClr val="FF0000"/>
                </a:solidFill>
              </a:rPr>
              <a:t>add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to </a:t>
            </a:r>
            <a:r>
              <a:rPr lang="en-US" sz="2800" b="1" dirty="0">
                <a:solidFill>
                  <a:srgbClr val="FF0000"/>
                </a:solidFill>
              </a:rPr>
              <a:t>Greenhouse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effect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and higher temperatures.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89003"/>
            <a:ext cx="46196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60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cdn1.globalissues.org/i/climate/climate-human-fingerpri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7610427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upload.wikimedia.org/wikipedia/commons/1/16/Greenhouse_Ga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8382000" cy="5730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36" y="1156372"/>
            <a:ext cx="8229600" cy="972312"/>
          </a:xfrm>
        </p:spPr>
        <p:txBody>
          <a:bodyPr>
            <a:noAutofit/>
          </a:bodyPr>
          <a:lstStyle/>
          <a:p>
            <a:r>
              <a:rPr lang="en-US" sz="4800" b="1" dirty="0"/>
              <a:t>FACTORING BOTH NATURE AND HUMANS</a:t>
            </a:r>
          </a:p>
        </p:txBody>
      </p:sp>
      <p:pic>
        <p:nvPicPr>
          <p:cNvPr id="44034" name="Picture 2" descr="http://www.epa.gov/climatechange/images/science/models-observed-human-natural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781" y="2133600"/>
            <a:ext cx="6546511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772400" cy="1362456"/>
          </a:xfrm>
        </p:spPr>
        <p:txBody>
          <a:bodyPr/>
          <a:lstStyle/>
          <a:p>
            <a:r>
              <a:rPr lang="en-US" dirty="0"/>
              <a:t>Video: </a:t>
            </a:r>
            <a:br>
              <a:rPr lang="en-US" dirty="0"/>
            </a:br>
            <a:r>
              <a:rPr lang="en-US" dirty="0"/>
              <a:t>Bill Nye &amp; Climate Change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6019800"/>
            <a:ext cx="8153400" cy="5334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2"/>
              </a:rPr>
              <a:t>http://www.smithsonianmag.com/videos/category/3play_1/climate-change-101-with-bill-nye-the-science/?no-ist</a:t>
            </a:r>
            <a:r>
              <a:rPr lang="en-US" dirty="0"/>
              <a:t> </a:t>
            </a:r>
          </a:p>
        </p:txBody>
      </p:sp>
      <p:pic>
        <p:nvPicPr>
          <p:cNvPr id="3074" name="Picture 2" descr="http://cdn29.elitedaily.com/wp-content/uploads/2014/05/tumblr_mdchscyPoE1qcuxfvo1_500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209800"/>
            <a:ext cx="4724400" cy="342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1"/>
            <a:ext cx="4572000" cy="3992724"/>
          </a:xfrm>
        </p:spPr>
        <p:txBody>
          <a:bodyPr/>
          <a:lstStyle/>
          <a:p>
            <a:pPr>
              <a:buNone/>
            </a:pPr>
            <a:r>
              <a:rPr lang="en-US" b="1" dirty="0"/>
              <a:t>Anthropogenic means:</a:t>
            </a:r>
          </a:p>
          <a:p>
            <a:pPr marL="514350" indent="-514350">
              <a:buClr>
                <a:schemeClr val="accent1"/>
              </a:buClr>
              <a:buAutoNum type="alphaUcPeriod"/>
            </a:pPr>
            <a:r>
              <a:rPr lang="en-US" dirty="0"/>
              <a:t>Naturally occurring</a:t>
            </a:r>
          </a:p>
          <a:p>
            <a:pPr marL="514350" indent="-514350">
              <a:buClr>
                <a:schemeClr val="accent1"/>
              </a:buClr>
              <a:buAutoNum type="alphaUcPeriod"/>
            </a:pPr>
            <a:r>
              <a:rPr lang="en-US" dirty="0"/>
              <a:t>Accidental</a:t>
            </a:r>
          </a:p>
          <a:p>
            <a:pPr marL="514350" indent="-514350">
              <a:buClr>
                <a:schemeClr val="accent1"/>
              </a:buClr>
              <a:buAutoNum type="alphaUcPeriod"/>
            </a:pPr>
            <a:r>
              <a:rPr lang="en-US" dirty="0"/>
              <a:t>Human caused</a:t>
            </a:r>
          </a:p>
          <a:p>
            <a:pPr marL="514350" indent="-514350">
              <a:buClr>
                <a:schemeClr val="accent1"/>
              </a:buClr>
              <a:buAutoNum type="alphaUcPeriod"/>
            </a:pPr>
            <a:r>
              <a:rPr lang="en-US" dirty="0"/>
              <a:t>Observed phenomenon </a:t>
            </a:r>
          </a:p>
          <a:p>
            <a:pPr marL="514350" indent="-514350">
              <a:buClr>
                <a:schemeClr val="accent1"/>
              </a:buClr>
              <a:buAutoNum type="alphaUcPeriod"/>
            </a:pPr>
            <a:endParaRPr lang="en-US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362200"/>
            <a:ext cx="282892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1000" y="3810000"/>
            <a:ext cx="34290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 Review #26.</a:t>
            </a:r>
          </a:p>
          <a:p>
            <a:r>
              <a:rPr lang="en-US" sz="2800" dirty="0"/>
              <a:t>Work on missing labs.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45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 Skeptical Science APP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i="1" dirty="0"/>
              <a:t>A “skeptic” is a person inclined to question or doubt all accepted opinions.</a:t>
            </a:r>
          </a:p>
          <a:p>
            <a:r>
              <a:rPr lang="en-US" dirty="0"/>
              <a:t>Use the APP to explore the Skeptical arguments and how Science responds to those arguments.</a:t>
            </a:r>
          </a:p>
          <a:p>
            <a:r>
              <a:rPr lang="en-US" dirty="0"/>
              <a:t>Class discussion for Top 10 Arguments!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057400"/>
            <a:ext cx="2809875" cy="274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29200" y="4876800"/>
            <a:ext cx="358140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Activity Format:  Group Assignments &amp; Class Discussion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990</TotalTime>
  <Words>721</Words>
  <Application>Microsoft Office PowerPoint</Application>
  <PresentationFormat>On-screen Show (4:3)</PresentationFormat>
  <Paragraphs>100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Constantia</vt:lpstr>
      <vt:lpstr>Wingdings</vt:lpstr>
      <vt:lpstr>Wingdings 2</vt:lpstr>
      <vt:lpstr>Flow</vt:lpstr>
      <vt:lpstr>DO NOW</vt:lpstr>
      <vt:lpstr>REVIEW #23</vt:lpstr>
      <vt:lpstr>REVIEW #23</vt:lpstr>
      <vt:lpstr>REVIEW #23</vt:lpstr>
      <vt:lpstr>REVIEW</vt:lpstr>
      <vt:lpstr>CLIMATE CHANGE: WHAT’S CAUSING IT?</vt:lpstr>
      <vt:lpstr>GREENHOUSE EFFECT</vt:lpstr>
      <vt:lpstr>HUMAN INTERACTION</vt:lpstr>
      <vt:lpstr>HUMAN INTERACTION</vt:lpstr>
      <vt:lpstr>CLIMATE CHANGE EVIDENCE</vt:lpstr>
      <vt:lpstr>CLIMATE CHANGE EVIDENCE</vt:lpstr>
      <vt:lpstr>STRONG EVIDENCE FROM ICE CORES</vt:lpstr>
      <vt:lpstr>STRONG EVIDENCE FROM ICE CORES</vt:lpstr>
      <vt:lpstr>HISTORICAL DATA:  TEMPERATURE</vt:lpstr>
      <vt:lpstr>HUMAN FACTOR</vt:lpstr>
      <vt:lpstr>HUMAN FACTOR</vt:lpstr>
      <vt:lpstr>WHAT DOES 97% AGREEMENT MEAN?</vt:lpstr>
      <vt:lpstr>PowerPoint Presentation</vt:lpstr>
      <vt:lpstr>CLIMATE CHANGE DENIAL:   EARTH’S NATURAL CYCLES</vt:lpstr>
      <vt:lpstr>CLIMATE CHANGE DENIAL:   EARTH’S NATURAL CYCLES</vt:lpstr>
      <vt:lpstr>EVIDENCE FOR HUMAN SOURCES OF GREENHOUSE GASES</vt:lpstr>
      <vt:lpstr>EVIDENCE FOR HUMAN SOURCES OF GREENHOUSE GASES</vt:lpstr>
      <vt:lpstr>HUMAN SOURCES</vt:lpstr>
      <vt:lpstr>HUMAN SOURCES</vt:lpstr>
      <vt:lpstr>PowerPoint Presentation</vt:lpstr>
      <vt:lpstr>PowerPoint Presentation</vt:lpstr>
      <vt:lpstr>FACTORING BOTH NATURE AND HUMANS</vt:lpstr>
      <vt:lpstr>Video:  Bill Nye &amp; Climate Change</vt:lpstr>
      <vt:lpstr>REVIEW</vt:lpstr>
      <vt:lpstr>TO DO</vt:lpstr>
      <vt:lpstr>Activity:  Skeptical Science APP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dgovernor</dc:creator>
  <cp:lastModifiedBy>Nancy Brim</cp:lastModifiedBy>
  <cp:revision>76</cp:revision>
  <dcterms:created xsi:type="dcterms:W3CDTF">2014-03-05T16:31:25Z</dcterms:created>
  <dcterms:modified xsi:type="dcterms:W3CDTF">2017-03-29T01:47:58Z</dcterms:modified>
</cp:coreProperties>
</file>