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9"/>
  </p:handoutMasterIdLst>
  <p:sldIdLst>
    <p:sldId id="392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9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95" autoAdjust="0"/>
    <p:restoredTop sz="94660"/>
  </p:normalViewPr>
  <p:slideViewPr>
    <p:cSldViewPr>
      <p:cViewPr varScale="1">
        <p:scale>
          <a:sx n="90" d="100"/>
          <a:sy n="90" d="100"/>
        </p:scale>
        <p:origin x="18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8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154DE3C-5596-4DFE-93C2-21A7AA936F38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7CF6790-23A1-488E-B32D-B47B12B80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6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86ACC8-ED7C-4FBD-A496-21D1252B55D4}" type="datetimeFigureOut">
              <a:rPr lang="en-US"/>
              <a:pPr>
                <a:defRPr/>
              </a:pPr>
              <a:t>1/1/2017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5A3554-F9BD-4819-A8B5-00A5533CBAE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459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53F0-63B4-4776-B812-68EC807FBCC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7924-B14E-4D5B-B72A-8A19B6500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4B86589-095D-40B9-9B07-02BC39B802F0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E11EE0-F4F7-4E82-96E2-CA65001FD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7294-A53E-4CE9-9491-6BDB76946706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2AA83-7838-4180-A7C4-4491A8A45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3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9E44-0457-47E9-810B-0CD527D444EC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0B034-AB0B-40C6-BA57-D3BCE2425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5FA7-2BE6-49A7-88B3-D58DC64EF72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2B4A-B662-4AD1-8B9C-CF10BA05A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9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2093C-1A63-4B95-97EC-5540EF75C47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DE9B4-CC39-44BD-B503-0501C0CEA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8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79C8C-4B5D-4791-AA1C-DFD082A4E8C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3D2D-0222-4DD7-A835-DC89F3CCF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A84CDC-35B9-40A8-BFA6-39E46D72C66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91A5BD-3792-48CB-B073-B3A6B242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2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6AC2B-1F05-4866-B395-C44133ED117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3C5A3-9F29-4FBB-9A38-E49EDAB46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3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A5EF7-E324-48E7-86FD-74307428BAB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5B0017D-E08D-4BED-9CD6-C5A59F89D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5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324C26-45E7-4870-8B2F-D8E0295D8C4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56AFFF-4629-45C0-A29F-E23D7E826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9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60" r:id="rId9"/>
    <p:sldLayoutId id="2147483751" r:id="rId10"/>
    <p:sldLayoutId id="21474837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Pick up notes.</a:t>
            </a:r>
          </a:p>
          <a:p>
            <a:r>
              <a:rPr lang="en-US" sz="2800" dirty="0"/>
              <a:t>Get out your periodic table and calculator.</a:t>
            </a:r>
          </a:p>
          <a:p>
            <a:r>
              <a:rPr lang="en-US" sz="2800" dirty="0"/>
              <a:t>Molar Quantities lab due Tuesday.</a:t>
            </a:r>
          </a:p>
        </p:txBody>
      </p:sp>
    </p:spTree>
    <p:extLst>
      <p:ext uri="{BB962C8B-B14F-4D97-AF65-F5344CB8AC3E}">
        <p14:creationId xmlns:p14="http://schemas.microsoft.com/office/powerpoint/2010/main" val="228074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EMPIRICAL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3200" dirty="0"/>
              <a:t>The </a:t>
            </a:r>
            <a:r>
              <a:rPr lang="en-US" sz="3200" b="1" dirty="0">
                <a:solidFill>
                  <a:srgbClr val="FF0000"/>
                </a:solidFill>
              </a:rPr>
              <a:t>simplest whole number ratio </a:t>
            </a:r>
            <a:r>
              <a:rPr lang="en-US" sz="3200" dirty="0"/>
              <a:t>of elements in a compound is called the </a:t>
            </a:r>
            <a:r>
              <a:rPr lang="en-US" sz="3200" b="1" dirty="0">
                <a:solidFill>
                  <a:srgbClr val="FF0000"/>
                </a:solidFill>
              </a:rPr>
              <a:t>EMPIRICAL FORMULA</a:t>
            </a:r>
            <a:r>
              <a:rPr lang="en-US" sz="3200" dirty="0"/>
              <a:t>. 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3200" dirty="0"/>
              <a:t>In contrast, the </a:t>
            </a:r>
            <a:r>
              <a:rPr lang="en-US" sz="3200" b="1" dirty="0">
                <a:solidFill>
                  <a:srgbClr val="FF0000"/>
                </a:solidFill>
              </a:rPr>
              <a:t>molecular formula </a:t>
            </a:r>
            <a:r>
              <a:rPr lang="en-US" sz="3200" dirty="0"/>
              <a:t>of a compound is the </a:t>
            </a:r>
            <a:r>
              <a:rPr lang="en-US" sz="3200" b="1" dirty="0">
                <a:solidFill>
                  <a:srgbClr val="FF0000"/>
                </a:solidFill>
              </a:rPr>
              <a:t>actual number of atoms</a:t>
            </a:r>
            <a:r>
              <a:rPr lang="en-US" sz="3200" dirty="0"/>
              <a:t> of each element in the compound.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sz="3200" dirty="0"/>
              <a:t>It can be calculated from the mole ratio or from percent composition data.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6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EXAMPLES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3200" b="1" dirty="0"/>
              <a:t>       Molecular 	   Empirical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3200" b="1" dirty="0"/>
              <a:t>        Formula	 	    Formula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3200" dirty="0"/>
              <a:t>        C</a:t>
            </a:r>
            <a:r>
              <a:rPr lang="en-US" altLang="en-US" sz="3200" baseline="-25000" dirty="0"/>
              <a:t>6</a:t>
            </a:r>
            <a:r>
              <a:rPr lang="en-US" altLang="en-US" sz="3200" dirty="0"/>
              <a:t>H</a:t>
            </a:r>
            <a:r>
              <a:rPr lang="en-US" altLang="en-US" sz="3200" baseline="-25000" dirty="0"/>
              <a:t>12</a:t>
            </a:r>
            <a:r>
              <a:rPr lang="en-US" altLang="en-US" sz="3200" dirty="0"/>
              <a:t>O</a:t>
            </a:r>
            <a:r>
              <a:rPr lang="en-US" altLang="en-US" sz="3200" baseline="-25000" dirty="0"/>
              <a:t>6		          </a:t>
            </a:r>
            <a:r>
              <a:rPr lang="en-US" altLang="en-US" sz="3200" dirty="0"/>
              <a:t>CH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O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3200" dirty="0"/>
              <a:t>	  CO			        CO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3200" dirty="0"/>
              <a:t>	 P</a:t>
            </a:r>
            <a:r>
              <a:rPr lang="en-US" altLang="en-US" sz="3200" baseline="-25000" dirty="0"/>
              <a:t>4</a:t>
            </a:r>
            <a:r>
              <a:rPr lang="en-US" altLang="en-US" sz="3200" dirty="0"/>
              <a:t>O</a:t>
            </a:r>
            <a:r>
              <a:rPr lang="en-US" altLang="en-US" sz="3200" baseline="-25000" dirty="0"/>
              <a:t>10		 </a:t>
            </a:r>
            <a:r>
              <a:rPr lang="en-US" altLang="en-US" sz="3200" dirty="0"/>
              <a:t>     </a:t>
            </a:r>
            <a:r>
              <a:rPr lang="en-US" altLang="en-US" sz="3200" baseline="-25000" dirty="0"/>
              <a:t>  </a:t>
            </a:r>
            <a:r>
              <a:rPr lang="en-US" altLang="en-US" sz="3200" dirty="0"/>
              <a:t>P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O</a:t>
            </a:r>
            <a:r>
              <a:rPr lang="en-US" altLang="en-US" sz="3200" baseline="-25000" dirty="0"/>
              <a:t>5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62909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10" y="1295400"/>
            <a:ext cx="7543800" cy="4876800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dirty="0"/>
              <a:t>What is the empirical formula for a compound if a 2.50 g sample contains 0.900 g of calcium and 1.60 g of chlorine?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u="sng" dirty="0"/>
              <a:t>Step One: </a:t>
            </a:r>
            <a:r>
              <a:rPr lang="en-US" dirty="0"/>
              <a:t>Determine the number of </a:t>
            </a:r>
            <a:r>
              <a:rPr lang="en-US" b="1" dirty="0">
                <a:solidFill>
                  <a:srgbClr val="FF0000"/>
                </a:solidFill>
              </a:rPr>
              <a:t>moles</a:t>
            </a:r>
            <a:r>
              <a:rPr lang="en-US" dirty="0"/>
              <a:t> of Ca and Cl.  (</a:t>
            </a:r>
            <a:r>
              <a:rPr lang="en-US" i="1" dirty="0"/>
              <a:t>You must first determine the atomic mass of each.)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Ca	</a:t>
            </a:r>
            <a:r>
              <a:rPr lang="en-US" u="sng" dirty="0"/>
              <a:t>0.900g Ca     1 mole Ca</a:t>
            </a:r>
            <a:r>
              <a:rPr lang="en-US" dirty="0"/>
              <a:t>   =   0.0225 </a:t>
            </a:r>
            <a:r>
              <a:rPr lang="en-US" dirty="0" err="1"/>
              <a:t>mol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	         40.08g Ca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Cl	</a:t>
            </a:r>
            <a:r>
              <a:rPr lang="en-US" u="sng" dirty="0"/>
              <a:t>1.60g Cl     1 mole Cl</a:t>
            </a:r>
            <a:r>
              <a:rPr lang="en-US" dirty="0"/>
              <a:t>    =   0.0451 </a:t>
            </a:r>
            <a:r>
              <a:rPr lang="en-US" dirty="0" err="1"/>
              <a:t>mol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	       35.45g Cl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438400" y="5029200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67818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/>
              <a:t>MOLE RATIO EXAMPLE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67000" y="3886200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09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7543800" cy="4953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u="sng" dirty="0"/>
              <a:t>Step Two: O</a:t>
            </a:r>
            <a:r>
              <a:rPr lang="en-US" dirty="0"/>
              <a:t>btain the </a:t>
            </a:r>
            <a:r>
              <a:rPr lang="en-US" b="1" dirty="0">
                <a:solidFill>
                  <a:srgbClr val="FF0000"/>
                </a:solidFill>
              </a:rPr>
              <a:t>smallest ratio </a:t>
            </a:r>
            <a:r>
              <a:rPr lang="en-US" dirty="0"/>
              <a:t>for the set of moles.  Divide both numbers of moles by the smaller number of moles.  The smallest is </a:t>
            </a:r>
            <a:r>
              <a:rPr lang="en-US" b="1" dirty="0">
                <a:solidFill>
                  <a:srgbClr val="FF0000"/>
                </a:solidFill>
              </a:rPr>
              <a:t>0.0225</a:t>
            </a:r>
            <a:r>
              <a:rPr lang="en-US" dirty="0"/>
              <a:t> mol.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Ca    </a:t>
            </a:r>
            <a:r>
              <a:rPr lang="en-US" u="sng" dirty="0"/>
              <a:t>0.0225 </a:t>
            </a:r>
            <a:r>
              <a:rPr lang="en-US" u="sng" dirty="0" err="1"/>
              <a:t>mol</a:t>
            </a:r>
            <a:r>
              <a:rPr lang="en-US" dirty="0"/>
              <a:t> = 1.00      Cl  </a:t>
            </a:r>
            <a:r>
              <a:rPr lang="en-US" u="sng" dirty="0"/>
              <a:t>0.0451 </a:t>
            </a:r>
            <a:r>
              <a:rPr lang="en-US" u="sng" dirty="0" err="1"/>
              <a:t>mol</a:t>
            </a:r>
            <a:r>
              <a:rPr lang="en-US" u="sng" dirty="0"/>
              <a:t>  </a:t>
            </a:r>
            <a:r>
              <a:rPr lang="en-US" dirty="0"/>
              <a:t>= 2.00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    0.0225 </a:t>
            </a:r>
            <a:r>
              <a:rPr lang="en-US" dirty="0" err="1"/>
              <a:t>mol</a:t>
            </a:r>
            <a:r>
              <a:rPr lang="en-US" dirty="0"/>
              <a:t>	                 0.0225 </a:t>
            </a:r>
            <a:r>
              <a:rPr lang="en-US" dirty="0" err="1"/>
              <a:t>mol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These should be close to whole numbers MOST of the time.</a:t>
            </a:r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>
          <a:xfrm>
            <a:off x="457200" y="6458"/>
            <a:ext cx="67818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/>
              <a:t>MOLE RATIO EXAMPLE</a:t>
            </a:r>
          </a:p>
        </p:txBody>
      </p:sp>
    </p:spTree>
    <p:extLst>
      <p:ext uri="{BB962C8B-B14F-4D97-AF65-F5344CB8AC3E}">
        <p14:creationId xmlns:p14="http://schemas.microsoft.com/office/powerpoint/2010/main" val="427837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7543800" cy="48006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u="sng" dirty="0"/>
              <a:t>Step Three:</a:t>
            </a:r>
            <a:r>
              <a:rPr lang="en-US" dirty="0"/>
              <a:t> Look at the ratio of the two numbers.  Round off to whole numbers (there are exceptions to this).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/>
              <a:t>Ca</a:t>
            </a:r>
            <a:r>
              <a:rPr lang="en-US" dirty="0"/>
              <a:t>		1.00	becomes	</a:t>
            </a:r>
            <a:r>
              <a:rPr lang="en-US" dirty="0" err="1"/>
              <a:t>Ca</a:t>
            </a:r>
            <a:r>
              <a:rPr lang="en-US" dirty="0"/>
              <a:t>	1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/>
              <a:t>Cl</a:t>
            </a:r>
            <a:r>
              <a:rPr lang="en-US" dirty="0"/>
              <a:t>		2.00	becomes	</a:t>
            </a:r>
            <a:r>
              <a:rPr lang="en-US" dirty="0" err="1"/>
              <a:t>Cl</a:t>
            </a:r>
            <a:r>
              <a:rPr lang="en-US" dirty="0"/>
              <a:t>	2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The empirical formula is </a:t>
            </a:r>
            <a:r>
              <a:rPr lang="en-US" b="1" dirty="0">
                <a:solidFill>
                  <a:srgbClr val="FF0000"/>
                </a:solidFill>
              </a:rPr>
              <a:t>CaCl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381000" y="29705"/>
            <a:ext cx="67818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/>
              <a:t>MOLE RATIO EXAMPLE</a:t>
            </a:r>
          </a:p>
        </p:txBody>
      </p:sp>
    </p:spTree>
    <p:extLst>
      <p:ext uri="{BB962C8B-B14F-4D97-AF65-F5344CB8AC3E}">
        <p14:creationId xmlns:p14="http://schemas.microsoft.com/office/powerpoint/2010/main" val="418949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934200" cy="1143000"/>
          </a:xfrm>
        </p:spPr>
        <p:txBody>
          <a:bodyPr>
            <a:normAutofit/>
          </a:bodyPr>
          <a:lstStyle/>
          <a:p>
            <a:r>
              <a:rPr lang="en-US" altLang="en-US" sz="5400" dirty="0"/>
              <a:t>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AutoNum type="arabicPeriod"/>
              <a:defRPr/>
            </a:pPr>
            <a:r>
              <a:rPr lang="en-US" sz="3200" dirty="0"/>
              <a:t>Convert mass to mole for each element given.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n-US" sz="3200" dirty="0"/>
              <a:t>Divide the smallest mole into itself and all others.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n-US" sz="3200" dirty="0"/>
              <a:t>Determine the empirical formula.</a:t>
            </a:r>
          </a:p>
          <a:p>
            <a:pPr marL="457200" indent="-457200">
              <a:buFont typeface="Arial" charset="0"/>
              <a:buAutoNum type="arabicPeriod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239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543800" cy="4419600"/>
          </a:xfrm>
        </p:spPr>
        <p:txBody>
          <a:bodyPr rtlCol="0">
            <a:normAutofit/>
          </a:bodyPr>
          <a:lstStyle/>
          <a:p>
            <a:pPr marL="465138" indent="-4651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A.  </a:t>
            </a:r>
            <a:r>
              <a:rPr lang="en-US" sz="2800" dirty="0"/>
              <a:t>Find the empirical formula of the compound with 63.0g </a:t>
            </a:r>
            <a:r>
              <a:rPr lang="en-US" sz="2800" dirty="0" err="1"/>
              <a:t>Rb</a:t>
            </a:r>
            <a:r>
              <a:rPr lang="en-US" sz="2800" dirty="0"/>
              <a:t> and 5.90g O.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04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33214" y="76200"/>
            <a:ext cx="7239000" cy="9302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ANOTHER WAY TO DO IT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7543800" cy="4343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Sometimes you are given percentages, not masses, and asked to determine the empirical formula.</a:t>
            </a:r>
          </a:p>
          <a:p>
            <a:pPr eaLnBrk="1" hangingPunct="1"/>
            <a:r>
              <a:rPr lang="en-US" altLang="en-US" sz="3200" dirty="0"/>
              <a:t>If this is the case, you can change the percentages directly  to </a:t>
            </a:r>
            <a:r>
              <a:rPr lang="en-US" altLang="en-US" sz="3200" b="1" dirty="0">
                <a:solidFill>
                  <a:srgbClr val="FF0000"/>
                </a:solidFill>
              </a:rPr>
              <a:t>grams</a:t>
            </a:r>
            <a:r>
              <a:rPr lang="en-US" altLang="en-US" sz="3200" dirty="0"/>
              <a:t> because you assume a 100 g sample (100%)</a:t>
            </a:r>
          </a:p>
        </p:txBody>
      </p:sp>
    </p:spTree>
    <p:extLst>
      <p:ext uri="{BB962C8B-B14F-4D97-AF65-F5344CB8AC3E}">
        <p14:creationId xmlns:p14="http://schemas.microsoft.com/office/powerpoint/2010/main" val="113483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36536" y="0"/>
            <a:ext cx="7239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/>
              <a:t>PERCENT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705" y="1295400"/>
            <a:ext cx="7239000" cy="48466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A compound has a percentage composition of 40.0% C, 6.71% H and 53.3% O.  What is the empirical formula?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Assume that there is 100 g (from 100%).  In a 100g sample, there would be 40.0g C, 6.71g H, and 53.3g O.  Then change the quantities to moles.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6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STEP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C	</a:t>
            </a:r>
            <a:r>
              <a:rPr lang="en-US" u="sng" dirty="0"/>
              <a:t>40.0 g C	1 mole C</a:t>
            </a:r>
            <a:r>
              <a:rPr lang="en-US" dirty="0"/>
              <a:t>  =  </a:t>
            </a:r>
            <a:r>
              <a:rPr lang="en-US" b="1" dirty="0">
                <a:solidFill>
                  <a:srgbClr val="FF0000"/>
                </a:solidFill>
              </a:rPr>
              <a:t>3.33</a:t>
            </a:r>
            <a:r>
              <a:rPr lang="en-US" dirty="0"/>
              <a:t> </a:t>
            </a:r>
            <a:r>
              <a:rPr lang="en-US" dirty="0" err="1"/>
              <a:t>mol</a:t>
            </a:r>
            <a:r>
              <a:rPr lang="en-US" dirty="0"/>
              <a:t> C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		12.01g C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H	</a:t>
            </a:r>
            <a:r>
              <a:rPr lang="en-US" u="sng" dirty="0"/>
              <a:t>6.71 g H      1 mole H</a:t>
            </a:r>
            <a:r>
              <a:rPr lang="en-US" dirty="0"/>
              <a:t>  =  </a:t>
            </a:r>
            <a:r>
              <a:rPr lang="en-US" b="1" dirty="0">
                <a:solidFill>
                  <a:srgbClr val="FF0000"/>
                </a:solidFill>
              </a:rPr>
              <a:t>6.64</a:t>
            </a:r>
            <a:r>
              <a:rPr lang="en-US" dirty="0"/>
              <a:t> </a:t>
            </a:r>
            <a:r>
              <a:rPr lang="en-US" dirty="0" err="1"/>
              <a:t>mol</a:t>
            </a:r>
            <a:r>
              <a:rPr lang="en-US" dirty="0"/>
              <a:t> H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		 1.01g H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O	</a:t>
            </a:r>
            <a:r>
              <a:rPr lang="en-US" u="sng" dirty="0"/>
              <a:t>53.3 g O      1 mole O</a:t>
            </a:r>
            <a:r>
              <a:rPr lang="en-US" dirty="0"/>
              <a:t>  =  </a:t>
            </a:r>
            <a:r>
              <a:rPr lang="en-US" b="1" dirty="0">
                <a:solidFill>
                  <a:srgbClr val="FF0000"/>
                </a:solidFill>
              </a:rPr>
              <a:t>3.33</a:t>
            </a:r>
            <a:r>
              <a:rPr lang="en-US" dirty="0"/>
              <a:t> </a:t>
            </a:r>
            <a:r>
              <a:rPr lang="en-US" dirty="0" err="1"/>
              <a:t>mol</a:t>
            </a:r>
            <a:r>
              <a:rPr lang="en-US" dirty="0"/>
              <a:t> O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		16.00g O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2969109" y="1676400"/>
            <a:ext cx="0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969109" y="3124200"/>
            <a:ext cx="7749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2969109" y="4572000"/>
            <a:ext cx="7749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17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583"/>
            <a:ext cx="7239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STEP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7543800" cy="42672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To obtain the smallest ratio, divide both numbers of moles by the smaller number of moles (3.33 </a:t>
            </a:r>
            <a:r>
              <a:rPr lang="en-US" dirty="0" err="1"/>
              <a:t>mol</a:t>
            </a:r>
            <a:r>
              <a:rPr lang="en-US" dirty="0"/>
              <a:t>).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C     </a:t>
            </a:r>
            <a:r>
              <a:rPr lang="en-US" u="sng" dirty="0"/>
              <a:t>3.33 </a:t>
            </a:r>
            <a:r>
              <a:rPr lang="en-US" u="sng" dirty="0" err="1"/>
              <a:t>mol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1.00</a:t>
            </a:r>
            <a:r>
              <a:rPr lang="en-US" dirty="0"/>
              <a:t>	H  </a:t>
            </a:r>
            <a:r>
              <a:rPr lang="en-US" u="sng" dirty="0"/>
              <a:t>6.64</a:t>
            </a:r>
            <a:r>
              <a:rPr lang="en-US" dirty="0"/>
              <a:t> </a:t>
            </a:r>
            <a:r>
              <a:rPr lang="en-US" dirty="0" err="1"/>
              <a:t>mol</a:t>
            </a:r>
            <a:r>
              <a:rPr lang="en-US" dirty="0"/>
              <a:t>  = </a:t>
            </a:r>
            <a:r>
              <a:rPr lang="en-US" b="1" dirty="0">
                <a:solidFill>
                  <a:srgbClr val="FF0000"/>
                </a:solidFill>
              </a:rPr>
              <a:t>1.99</a:t>
            </a:r>
            <a:r>
              <a:rPr lang="en-US" dirty="0"/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   3.33 </a:t>
            </a:r>
            <a:r>
              <a:rPr lang="en-US" dirty="0" err="1"/>
              <a:t>mol</a:t>
            </a:r>
            <a:r>
              <a:rPr lang="en-US" dirty="0"/>
              <a:t>	             3.33 </a:t>
            </a:r>
            <a:r>
              <a:rPr lang="en-US" dirty="0" err="1"/>
              <a:t>mol</a:t>
            </a:r>
            <a:r>
              <a:rPr lang="en-US" dirty="0"/>
              <a:t>			      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O     </a:t>
            </a:r>
            <a:r>
              <a:rPr lang="en-US" u="sng" dirty="0"/>
              <a:t>3.33 </a:t>
            </a:r>
            <a:r>
              <a:rPr lang="en-US" u="sng" dirty="0" err="1"/>
              <a:t>mol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1.00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   3.33 </a:t>
            </a:r>
            <a:r>
              <a:rPr lang="en-US" dirty="0" err="1"/>
              <a:t>mol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4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dirty="0"/>
              <a:t>STEP THREE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7543800" cy="44196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Look at the ratio of the two numbers.  Round off to whole numbers.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C		1.00	becomes	C	</a:t>
            </a:r>
            <a:r>
              <a:rPr lang="en-US" b="1" dirty="0">
                <a:solidFill>
                  <a:srgbClr val="FF0000"/>
                </a:solidFill>
              </a:rPr>
              <a:t>1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H		1.99	becomes	H	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	O		1.00	becomes	O	</a:t>
            </a:r>
            <a:r>
              <a:rPr lang="en-US" b="1" dirty="0">
                <a:solidFill>
                  <a:srgbClr val="FF0000"/>
                </a:solidFill>
              </a:rPr>
              <a:t>1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The empirical formula is </a:t>
            </a:r>
            <a:r>
              <a:rPr lang="en-US" b="1" dirty="0">
                <a:solidFill>
                  <a:srgbClr val="FF0000"/>
                </a:solidFill>
              </a:rPr>
              <a:t>CH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O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18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dirty="0"/>
              <a:t>PRACTICE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7543800" cy="3886200"/>
          </a:xfrm>
        </p:spPr>
        <p:txBody>
          <a:bodyPr/>
          <a:lstStyle/>
          <a:p>
            <a:pPr marL="457200" indent="-457200" eaLnBrk="1" hangingPunct="1">
              <a:buNone/>
            </a:pPr>
            <a:r>
              <a:rPr lang="en-US" altLang="en-US" sz="2800" dirty="0"/>
              <a:t>A. What is the empirical formula for a compound that has 32.8% Cr and 67.2% Cl?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7682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RATIOS ARE NOT WHOLE NUMBERS!  What do you do?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7543800" cy="22860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What is the empirical formula of a compound that contains 53.73% Fe and 46.27% S?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364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583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RULES TO FOLLOW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If the ratio is: X.1 or X.9, round up or down</a:t>
            </a:r>
          </a:p>
          <a:p>
            <a:pPr eaLnBrk="1" hangingPunct="1"/>
            <a:r>
              <a:rPr lang="en-US" altLang="en-US" sz="2800" dirty="0"/>
              <a:t>If the ratio is X.2 to X.8, determine what to multiply it by to get a whole number.</a:t>
            </a:r>
          </a:p>
          <a:p>
            <a:pPr eaLnBrk="1" hangingPunct="1"/>
            <a:r>
              <a:rPr lang="en-US" altLang="en-US" sz="2800" dirty="0"/>
              <a:t>Examples:  	</a:t>
            </a:r>
          </a:p>
          <a:p>
            <a:pPr lvl="1" eaLnBrk="1" hangingPunct="1"/>
            <a:r>
              <a:rPr lang="en-US" altLang="en-US" sz="2600" dirty="0">
                <a:solidFill>
                  <a:schemeClr val="tx1"/>
                </a:solidFill>
              </a:rPr>
              <a:t>X.3  x  3  = X.9 </a:t>
            </a:r>
            <a:r>
              <a:rPr lang="en-US" altLang="en-US" sz="2600">
                <a:solidFill>
                  <a:schemeClr val="tx1"/>
                </a:solidFill>
              </a:rPr>
              <a:t>which can b</a:t>
            </a:r>
            <a:r>
              <a:rPr lang="en-US" altLang="en-US" sz="2600">
                <a:solidFill>
                  <a:schemeClr val="tx1"/>
                </a:solidFill>
              </a:rPr>
              <a:t>e</a:t>
            </a:r>
            <a:r>
              <a:rPr lang="en-US" altLang="en-US" sz="2600">
                <a:solidFill>
                  <a:schemeClr val="tx1"/>
                </a:solidFill>
              </a:rPr>
              <a:t> </a:t>
            </a:r>
            <a:r>
              <a:rPr lang="en-US" altLang="en-US" sz="2600" dirty="0">
                <a:solidFill>
                  <a:schemeClr val="tx1"/>
                </a:solidFill>
              </a:rPr>
              <a:t>rounded</a:t>
            </a:r>
          </a:p>
          <a:p>
            <a:pPr lvl="1" eaLnBrk="1" hangingPunct="1"/>
            <a:r>
              <a:rPr lang="en-US" altLang="en-US" sz="2800" dirty="0">
                <a:solidFill>
                  <a:schemeClr val="tx1"/>
                </a:solidFill>
              </a:rPr>
              <a:t>X.5  x  2  = X.0 which is a whole number</a:t>
            </a:r>
          </a:p>
          <a:p>
            <a:pPr lvl="1" eaLnBrk="1" hangingPunct="1"/>
            <a:r>
              <a:rPr lang="en-US" altLang="en-US" sz="2800" dirty="0">
                <a:solidFill>
                  <a:schemeClr val="tx1"/>
                </a:solidFill>
              </a:rPr>
              <a:t>X.4  x  5 = X.0 which is a whole number</a:t>
            </a:r>
          </a:p>
        </p:txBody>
      </p:sp>
    </p:spTree>
    <p:extLst>
      <p:ext uri="{BB962C8B-B14F-4D97-AF65-F5344CB8AC3E}">
        <p14:creationId xmlns:p14="http://schemas.microsoft.com/office/powerpoint/2010/main" val="1008827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Percent Composition and Empirical Formula Practice handout is due tomorrow.</a:t>
            </a:r>
          </a:p>
          <a:p>
            <a:r>
              <a:rPr lang="en-US" sz="2800" dirty="0"/>
              <a:t>Molar Quantities lab is due Tuesday.</a:t>
            </a:r>
          </a:p>
        </p:txBody>
      </p:sp>
    </p:spTree>
    <p:extLst>
      <p:ext uri="{BB962C8B-B14F-4D97-AF65-F5344CB8AC3E}">
        <p14:creationId xmlns:p14="http://schemas.microsoft.com/office/powerpoint/2010/main" val="3555848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4917</TotalTime>
  <Words>480</Words>
  <Application>Microsoft Office PowerPoint</Application>
  <PresentationFormat>On-screen Show (4:3)</PresentationFormat>
  <Paragraphs>92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Trebuchet MS</vt:lpstr>
      <vt:lpstr>Wingdings</vt:lpstr>
      <vt:lpstr>Wingdings 2</vt:lpstr>
      <vt:lpstr>Opulent</vt:lpstr>
      <vt:lpstr>DO NOW</vt:lpstr>
      <vt:lpstr>EMPIRICAL FORMULA</vt:lpstr>
      <vt:lpstr>EXAMPLES</vt:lpstr>
      <vt:lpstr>MOLE RATIO EXAMPLE</vt:lpstr>
      <vt:lpstr>MOLE RATIO EXAMPLE</vt:lpstr>
      <vt:lpstr>MOLE RATIO EXAMPLE</vt:lpstr>
      <vt:lpstr>STEPS</vt:lpstr>
      <vt:lpstr>PRACTICE</vt:lpstr>
      <vt:lpstr>ANOTHER WAY TO DO IT</vt:lpstr>
      <vt:lpstr>PERCENT COMPOSITION</vt:lpstr>
      <vt:lpstr>STEP ONE</vt:lpstr>
      <vt:lpstr>STEP TWO</vt:lpstr>
      <vt:lpstr>STEP THREE</vt:lpstr>
      <vt:lpstr>PRACTICE</vt:lpstr>
      <vt:lpstr>RATIOS ARE NOT WHOLE NUMBERS!  What do you do?</vt:lpstr>
      <vt:lpstr>RULES TO FOLLOW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Nancy</cp:lastModifiedBy>
  <cp:revision>81</cp:revision>
  <cp:lastPrinted>2010-12-07T18:27:43Z</cp:lastPrinted>
  <dcterms:created xsi:type="dcterms:W3CDTF">2010-12-06T19:36:27Z</dcterms:created>
  <dcterms:modified xsi:type="dcterms:W3CDTF">2017-01-02T02:03:44Z</dcterms:modified>
</cp:coreProperties>
</file>