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56" r:id="rId3"/>
    <p:sldId id="280" r:id="rId4"/>
    <p:sldId id="257" r:id="rId5"/>
    <p:sldId id="258" r:id="rId6"/>
    <p:sldId id="270" r:id="rId7"/>
    <p:sldId id="259" r:id="rId8"/>
    <p:sldId id="260" r:id="rId9"/>
    <p:sldId id="282" r:id="rId10"/>
    <p:sldId id="261" r:id="rId11"/>
    <p:sldId id="262" r:id="rId12"/>
    <p:sldId id="263" r:id="rId13"/>
    <p:sldId id="266" r:id="rId14"/>
    <p:sldId id="264" r:id="rId15"/>
    <p:sldId id="265" r:id="rId16"/>
    <p:sldId id="267" r:id="rId17"/>
    <p:sldId id="274" r:id="rId18"/>
    <p:sldId id="279" r:id="rId19"/>
    <p:sldId id="289" r:id="rId20"/>
    <p:sldId id="290" r:id="rId21"/>
    <p:sldId id="292" r:id="rId22"/>
    <p:sldId id="28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4A41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91" autoAdjust="0"/>
    <p:restoredTop sz="94636" autoAdjust="0"/>
  </p:normalViewPr>
  <p:slideViewPr>
    <p:cSldViewPr snapToGrid="0" snapToObjects="1"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31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EC5FF8-A115-5542-805C-AB1ACA2A42EB}" type="doc">
      <dgm:prSet loTypeId="urn:microsoft.com/office/officeart/2005/8/layout/pList2#1" loCatId="" qsTypeId="urn:microsoft.com/office/officeart/2005/8/quickstyle/simple4" qsCatId="simple" csTypeId="urn:microsoft.com/office/officeart/2005/8/colors/accent3_4" csCatId="accent3" phldr="1"/>
      <dgm:spPr/>
    </dgm:pt>
    <dgm:pt modelId="{FE19A238-A2F7-7540-A56A-B72B1E89E88A}">
      <dgm:prSet phldrT="[Text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en-US" sz="2000" b="1" dirty="0">
              <a:solidFill>
                <a:srgbClr val="FF0000"/>
              </a:solidFill>
            </a:rPr>
            <a:t>IGNEOUS</a:t>
          </a:r>
        </a:p>
        <a:p>
          <a:r>
            <a:rPr lang="en-US" sz="1800" dirty="0"/>
            <a:t>From lava or magma</a:t>
          </a:r>
        </a:p>
        <a:p>
          <a:r>
            <a:rPr lang="en-US" sz="1800" dirty="0"/>
            <a:t>Intrusive – Granite</a:t>
          </a:r>
        </a:p>
        <a:p>
          <a:r>
            <a:rPr lang="en-US" sz="1800" dirty="0"/>
            <a:t> Extrusive - Basalt</a:t>
          </a:r>
        </a:p>
      </dgm:t>
    </dgm:pt>
    <dgm:pt modelId="{EC3F65B1-C51B-9E41-8874-12C97225719B}" type="parTrans" cxnId="{C6950BDA-F2E8-8A4B-8017-50FAC40138CF}">
      <dgm:prSet/>
      <dgm:spPr/>
      <dgm:t>
        <a:bodyPr/>
        <a:lstStyle/>
        <a:p>
          <a:endParaRPr lang="en-US"/>
        </a:p>
      </dgm:t>
    </dgm:pt>
    <dgm:pt modelId="{B926EEA8-82ED-114D-A609-8F35FC2A33F4}" type="sibTrans" cxnId="{C6950BDA-F2E8-8A4B-8017-50FAC40138CF}">
      <dgm:prSet/>
      <dgm:spPr/>
      <dgm:t>
        <a:bodyPr/>
        <a:lstStyle/>
        <a:p>
          <a:endParaRPr lang="en-US"/>
        </a:p>
      </dgm:t>
    </dgm:pt>
    <dgm:pt modelId="{F8ACB394-FEBD-9F41-A46E-15E588F9D79D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METAMORPHIC</a:t>
          </a:r>
        </a:p>
        <a:p>
          <a:r>
            <a:rPr lang="en-US" dirty="0"/>
            <a:t>Heat / Pressure</a:t>
          </a:r>
        </a:p>
        <a:p>
          <a:r>
            <a:rPr lang="en-US" dirty="0"/>
            <a:t>Convection zones deep in crust</a:t>
          </a:r>
        </a:p>
        <a:p>
          <a:r>
            <a:rPr lang="en-US" dirty="0" err="1"/>
            <a:t>Phyllite</a:t>
          </a:r>
          <a:r>
            <a:rPr lang="en-US" dirty="0"/>
            <a:t>, Gneiss, Marble, Slate</a:t>
          </a:r>
        </a:p>
      </dgm:t>
    </dgm:pt>
    <dgm:pt modelId="{3C773556-90F0-B146-9C50-17D521DD97BD}" type="parTrans" cxnId="{FD0EC664-FAB2-D741-A276-74949A600557}">
      <dgm:prSet/>
      <dgm:spPr/>
      <dgm:t>
        <a:bodyPr/>
        <a:lstStyle/>
        <a:p>
          <a:endParaRPr lang="en-US"/>
        </a:p>
      </dgm:t>
    </dgm:pt>
    <dgm:pt modelId="{8CC6DF5C-194B-6941-82B6-A057D044EA8B}" type="sibTrans" cxnId="{FD0EC664-FAB2-D741-A276-74949A600557}">
      <dgm:prSet/>
      <dgm:spPr/>
      <dgm:t>
        <a:bodyPr/>
        <a:lstStyle/>
        <a:p>
          <a:endParaRPr lang="en-US"/>
        </a:p>
      </dgm:t>
    </dgm:pt>
    <dgm:pt modelId="{2558CA40-2AAC-3E47-AD8C-0674DC5F36D8}">
      <dgm:prSet phldrT="[Text]"/>
      <dgm:spPr/>
      <dgm:t>
        <a:bodyPr/>
        <a:lstStyle/>
        <a:p>
          <a:r>
            <a:rPr lang="en-US" b="1" dirty="0">
              <a:solidFill>
                <a:srgbClr val="FF0000"/>
              </a:solidFill>
            </a:rPr>
            <a:t>SEDIMENTARY</a:t>
          </a:r>
        </a:p>
        <a:p>
          <a:r>
            <a:rPr lang="en-US" dirty="0"/>
            <a:t>Product of weathering, erosion and deposition</a:t>
          </a:r>
        </a:p>
        <a:p>
          <a:r>
            <a:rPr lang="en-US" dirty="0"/>
            <a:t>Shale,  Sandstone, Limestone </a:t>
          </a:r>
        </a:p>
      </dgm:t>
    </dgm:pt>
    <dgm:pt modelId="{5E7F4D8E-4E11-E545-86B3-AF52C61B8356}" type="parTrans" cxnId="{E400C943-CC52-504A-836D-28F189D6E874}">
      <dgm:prSet/>
      <dgm:spPr/>
      <dgm:t>
        <a:bodyPr/>
        <a:lstStyle/>
        <a:p>
          <a:endParaRPr lang="en-US"/>
        </a:p>
      </dgm:t>
    </dgm:pt>
    <dgm:pt modelId="{C9989C1F-B0E1-0949-8ECA-545427DE33EF}" type="sibTrans" cxnId="{E400C943-CC52-504A-836D-28F189D6E874}">
      <dgm:prSet/>
      <dgm:spPr/>
      <dgm:t>
        <a:bodyPr/>
        <a:lstStyle/>
        <a:p>
          <a:endParaRPr lang="en-US"/>
        </a:p>
      </dgm:t>
    </dgm:pt>
    <dgm:pt modelId="{0D05C876-07E8-B441-8786-37FB0D740C58}" type="pres">
      <dgm:prSet presAssocID="{EAEC5FF8-A115-5542-805C-AB1ACA2A42EB}" presName="Name0" presStyleCnt="0">
        <dgm:presLayoutVars>
          <dgm:dir/>
          <dgm:resizeHandles val="exact"/>
        </dgm:presLayoutVars>
      </dgm:prSet>
      <dgm:spPr/>
    </dgm:pt>
    <dgm:pt modelId="{9F49D860-81D4-6A44-9C3A-446223B8A39F}" type="pres">
      <dgm:prSet presAssocID="{EAEC5FF8-A115-5542-805C-AB1ACA2A42EB}" presName="bkgdShp" presStyleLbl="alignAccFollowNode1" presStyleIdx="0" presStyleCnt="1"/>
      <dgm:spPr/>
    </dgm:pt>
    <dgm:pt modelId="{B97582B8-93C1-7145-BBE4-80184A9013B4}" type="pres">
      <dgm:prSet presAssocID="{EAEC5FF8-A115-5542-805C-AB1ACA2A42EB}" presName="linComp" presStyleCnt="0"/>
      <dgm:spPr/>
    </dgm:pt>
    <dgm:pt modelId="{976AB83D-2F46-1F48-ABB8-D71105001B15}" type="pres">
      <dgm:prSet presAssocID="{FE19A238-A2F7-7540-A56A-B72B1E89E88A}" presName="compNode" presStyleCnt="0"/>
      <dgm:spPr/>
    </dgm:pt>
    <dgm:pt modelId="{D614403D-A30F-E04F-B1BD-9D21D0D71B1E}" type="pres">
      <dgm:prSet presAssocID="{FE19A238-A2F7-7540-A56A-B72B1E89E88A}" presName="node" presStyleLbl="node1" presStyleIdx="0" presStyleCnt="3" custScaleX="110854" custLinFactNeighborX="963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1A06CB-7EE4-154B-B05E-2DF2FC19D967}" type="pres">
      <dgm:prSet presAssocID="{FE19A238-A2F7-7540-A56A-B72B1E89E88A}" presName="invisiNode" presStyleLbl="node1" presStyleIdx="0" presStyleCnt="3"/>
      <dgm:spPr/>
    </dgm:pt>
    <dgm:pt modelId="{92554A79-C72D-884B-905D-F02ED8141030}" type="pres">
      <dgm:prSet presAssocID="{FE19A238-A2F7-7540-A56A-B72B1E89E88A}" presName="imagNode" presStyleLbl="fgImgPlace1" presStyleIdx="0" presStyleCnt="3"/>
      <dgm:spPr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</dgm:pt>
    <dgm:pt modelId="{B88DB0D3-AB5B-4E41-A99E-F7FFDBCC1A32}" type="pres">
      <dgm:prSet presAssocID="{B926EEA8-82ED-114D-A609-8F35FC2A33F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5F408BCD-FF0A-D64F-83E2-C2F480AE6C54}" type="pres">
      <dgm:prSet presAssocID="{F8ACB394-FEBD-9F41-A46E-15E588F9D79D}" presName="compNode" presStyleCnt="0"/>
      <dgm:spPr/>
    </dgm:pt>
    <dgm:pt modelId="{8B6512A1-DA2B-0B47-B1AC-98ADCEA8654D}" type="pres">
      <dgm:prSet presAssocID="{F8ACB394-FEBD-9F41-A46E-15E588F9D79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1E436F-5419-544E-B039-7CB02C07716D}" type="pres">
      <dgm:prSet presAssocID="{F8ACB394-FEBD-9F41-A46E-15E588F9D79D}" presName="invisiNode" presStyleLbl="node1" presStyleIdx="1" presStyleCnt="3"/>
      <dgm:spPr/>
    </dgm:pt>
    <dgm:pt modelId="{2720A53B-C410-6E45-804B-D4844071ABE2}" type="pres">
      <dgm:prSet presAssocID="{F8ACB394-FEBD-9F41-A46E-15E588F9D79D}" presName="imagNode" presStyleLbl="fgImgPlace1" presStyleIdx="1" presStyleCnt="3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</dgm:pt>
    <dgm:pt modelId="{A6957E8D-288B-6144-8708-4F6B28DEB319}" type="pres">
      <dgm:prSet presAssocID="{8CC6DF5C-194B-6941-82B6-A057D044EA8B}" presName="sibTrans" presStyleLbl="sibTrans2D1" presStyleIdx="0" presStyleCnt="0"/>
      <dgm:spPr/>
      <dgm:t>
        <a:bodyPr/>
        <a:lstStyle/>
        <a:p>
          <a:endParaRPr lang="en-US"/>
        </a:p>
      </dgm:t>
    </dgm:pt>
    <dgm:pt modelId="{EFE06E37-9E68-D942-87FA-88B72CA38094}" type="pres">
      <dgm:prSet presAssocID="{2558CA40-2AAC-3E47-AD8C-0674DC5F36D8}" presName="compNode" presStyleCnt="0"/>
      <dgm:spPr/>
    </dgm:pt>
    <dgm:pt modelId="{6D0F27B9-BEDD-244C-AC3E-45F03A89220F}" type="pres">
      <dgm:prSet presAssocID="{2558CA40-2AAC-3E47-AD8C-0674DC5F36D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334A85-577D-EF46-89AE-2162B8980FEC}" type="pres">
      <dgm:prSet presAssocID="{2558CA40-2AAC-3E47-AD8C-0674DC5F36D8}" presName="invisiNode" presStyleLbl="node1" presStyleIdx="2" presStyleCnt="3"/>
      <dgm:spPr/>
    </dgm:pt>
    <dgm:pt modelId="{5DC42579-DD8E-294A-870C-7A091773F3FE}" type="pres">
      <dgm:prSet presAssocID="{2558CA40-2AAC-3E47-AD8C-0674DC5F36D8}" presName="imagNode" presStyleLbl="fgImgPlace1" presStyleIdx="2" presStyleCnt="3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</dgm:pt>
  </dgm:ptLst>
  <dgm:cxnLst>
    <dgm:cxn modelId="{A77804B1-4DBB-A241-AC8E-740F96118DE9}" type="presOf" srcId="{B926EEA8-82ED-114D-A609-8F35FC2A33F4}" destId="{B88DB0D3-AB5B-4E41-A99E-F7FFDBCC1A32}" srcOrd="0" destOrd="0" presId="urn:microsoft.com/office/officeart/2005/8/layout/pList2#1"/>
    <dgm:cxn modelId="{44A569E4-FB34-EB48-A10B-3DB2C65F2D6A}" type="presOf" srcId="{8CC6DF5C-194B-6941-82B6-A057D044EA8B}" destId="{A6957E8D-288B-6144-8708-4F6B28DEB319}" srcOrd="0" destOrd="0" presId="urn:microsoft.com/office/officeart/2005/8/layout/pList2#1"/>
    <dgm:cxn modelId="{8262AEE7-036F-9242-9AA3-E2DC4FB486E3}" type="presOf" srcId="{FE19A238-A2F7-7540-A56A-B72B1E89E88A}" destId="{D614403D-A30F-E04F-B1BD-9D21D0D71B1E}" srcOrd="0" destOrd="0" presId="urn:microsoft.com/office/officeart/2005/8/layout/pList2#1"/>
    <dgm:cxn modelId="{FD0EC664-FAB2-D741-A276-74949A600557}" srcId="{EAEC5FF8-A115-5542-805C-AB1ACA2A42EB}" destId="{F8ACB394-FEBD-9F41-A46E-15E588F9D79D}" srcOrd="1" destOrd="0" parTransId="{3C773556-90F0-B146-9C50-17D521DD97BD}" sibTransId="{8CC6DF5C-194B-6941-82B6-A057D044EA8B}"/>
    <dgm:cxn modelId="{F32176AF-67D8-4941-B1A3-F7AD2DC05822}" type="presOf" srcId="{EAEC5FF8-A115-5542-805C-AB1ACA2A42EB}" destId="{0D05C876-07E8-B441-8786-37FB0D740C58}" srcOrd="0" destOrd="0" presId="urn:microsoft.com/office/officeart/2005/8/layout/pList2#1"/>
    <dgm:cxn modelId="{C6950BDA-F2E8-8A4B-8017-50FAC40138CF}" srcId="{EAEC5FF8-A115-5542-805C-AB1ACA2A42EB}" destId="{FE19A238-A2F7-7540-A56A-B72B1E89E88A}" srcOrd="0" destOrd="0" parTransId="{EC3F65B1-C51B-9E41-8874-12C97225719B}" sibTransId="{B926EEA8-82ED-114D-A609-8F35FC2A33F4}"/>
    <dgm:cxn modelId="{E1153831-E3BF-E541-9E9C-0D723DAA8386}" type="presOf" srcId="{2558CA40-2AAC-3E47-AD8C-0674DC5F36D8}" destId="{6D0F27B9-BEDD-244C-AC3E-45F03A89220F}" srcOrd="0" destOrd="0" presId="urn:microsoft.com/office/officeart/2005/8/layout/pList2#1"/>
    <dgm:cxn modelId="{E400C943-CC52-504A-836D-28F189D6E874}" srcId="{EAEC5FF8-A115-5542-805C-AB1ACA2A42EB}" destId="{2558CA40-2AAC-3E47-AD8C-0674DC5F36D8}" srcOrd="2" destOrd="0" parTransId="{5E7F4D8E-4E11-E545-86B3-AF52C61B8356}" sibTransId="{C9989C1F-B0E1-0949-8ECA-545427DE33EF}"/>
    <dgm:cxn modelId="{3D2046ED-C9DC-9149-8AD9-4EBA9C98D029}" type="presOf" srcId="{F8ACB394-FEBD-9F41-A46E-15E588F9D79D}" destId="{8B6512A1-DA2B-0B47-B1AC-98ADCEA8654D}" srcOrd="0" destOrd="0" presId="urn:microsoft.com/office/officeart/2005/8/layout/pList2#1"/>
    <dgm:cxn modelId="{21165ED1-E2C8-B845-A609-B5C1260E53CE}" type="presParOf" srcId="{0D05C876-07E8-B441-8786-37FB0D740C58}" destId="{9F49D860-81D4-6A44-9C3A-446223B8A39F}" srcOrd="0" destOrd="0" presId="urn:microsoft.com/office/officeart/2005/8/layout/pList2#1"/>
    <dgm:cxn modelId="{4B33EF23-C416-EA4D-8277-480D6048B3AC}" type="presParOf" srcId="{0D05C876-07E8-B441-8786-37FB0D740C58}" destId="{B97582B8-93C1-7145-BBE4-80184A9013B4}" srcOrd="1" destOrd="0" presId="urn:microsoft.com/office/officeart/2005/8/layout/pList2#1"/>
    <dgm:cxn modelId="{3CFB10CB-B85A-894C-A712-D0855487BED5}" type="presParOf" srcId="{B97582B8-93C1-7145-BBE4-80184A9013B4}" destId="{976AB83D-2F46-1F48-ABB8-D71105001B15}" srcOrd="0" destOrd="0" presId="urn:microsoft.com/office/officeart/2005/8/layout/pList2#1"/>
    <dgm:cxn modelId="{B4827D80-77A7-0846-B1AB-076DC30424FB}" type="presParOf" srcId="{976AB83D-2F46-1F48-ABB8-D71105001B15}" destId="{D614403D-A30F-E04F-B1BD-9D21D0D71B1E}" srcOrd="0" destOrd="0" presId="urn:microsoft.com/office/officeart/2005/8/layout/pList2#1"/>
    <dgm:cxn modelId="{E3C63EDD-2207-794E-96F8-405DB0B639EA}" type="presParOf" srcId="{976AB83D-2F46-1F48-ABB8-D71105001B15}" destId="{D21A06CB-7EE4-154B-B05E-2DF2FC19D967}" srcOrd="1" destOrd="0" presId="urn:microsoft.com/office/officeart/2005/8/layout/pList2#1"/>
    <dgm:cxn modelId="{0B2CAF93-0F88-634D-81B7-E4BCC4566A06}" type="presParOf" srcId="{976AB83D-2F46-1F48-ABB8-D71105001B15}" destId="{92554A79-C72D-884B-905D-F02ED8141030}" srcOrd="2" destOrd="0" presId="urn:microsoft.com/office/officeart/2005/8/layout/pList2#1"/>
    <dgm:cxn modelId="{2D6EAB19-AF87-8840-834E-5B5B15A757C0}" type="presParOf" srcId="{B97582B8-93C1-7145-BBE4-80184A9013B4}" destId="{B88DB0D3-AB5B-4E41-A99E-F7FFDBCC1A32}" srcOrd="1" destOrd="0" presId="urn:microsoft.com/office/officeart/2005/8/layout/pList2#1"/>
    <dgm:cxn modelId="{CB3EC64D-2D23-A44A-9728-7EDC9155493F}" type="presParOf" srcId="{B97582B8-93C1-7145-BBE4-80184A9013B4}" destId="{5F408BCD-FF0A-D64F-83E2-C2F480AE6C54}" srcOrd="2" destOrd="0" presId="urn:microsoft.com/office/officeart/2005/8/layout/pList2#1"/>
    <dgm:cxn modelId="{EB945513-4830-9E48-AA60-E5E06AFC0E1F}" type="presParOf" srcId="{5F408BCD-FF0A-D64F-83E2-C2F480AE6C54}" destId="{8B6512A1-DA2B-0B47-B1AC-98ADCEA8654D}" srcOrd="0" destOrd="0" presId="urn:microsoft.com/office/officeart/2005/8/layout/pList2#1"/>
    <dgm:cxn modelId="{D362E42F-4E72-D349-BA64-B53FCA0505EC}" type="presParOf" srcId="{5F408BCD-FF0A-D64F-83E2-C2F480AE6C54}" destId="{931E436F-5419-544E-B039-7CB02C07716D}" srcOrd="1" destOrd="0" presId="urn:microsoft.com/office/officeart/2005/8/layout/pList2#1"/>
    <dgm:cxn modelId="{77A681EF-8B36-7743-8CDF-48CD2DB15508}" type="presParOf" srcId="{5F408BCD-FF0A-D64F-83E2-C2F480AE6C54}" destId="{2720A53B-C410-6E45-804B-D4844071ABE2}" srcOrd="2" destOrd="0" presId="urn:microsoft.com/office/officeart/2005/8/layout/pList2#1"/>
    <dgm:cxn modelId="{00F6DB6A-4588-1E43-98C0-BEDA28408C5E}" type="presParOf" srcId="{B97582B8-93C1-7145-BBE4-80184A9013B4}" destId="{A6957E8D-288B-6144-8708-4F6B28DEB319}" srcOrd="3" destOrd="0" presId="urn:microsoft.com/office/officeart/2005/8/layout/pList2#1"/>
    <dgm:cxn modelId="{DC926B2C-CB4B-FE4F-8EFC-2AD224BD253C}" type="presParOf" srcId="{B97582B8-93C1-7145-BBE4-80184A9013B4}" destId="{EFE06E37-9E68-D942-87FA-88B72CA38094}" srcOrd="4" destOrd="0" presId="urn:microsoft.com/office/officeart/2005/8/layout/pList2#1"/>
    <dgm:cxn modelId="{7F08E8E7-B499-AC40-9CDB-E3AFD0940256}" type="presParOf" srcId="{EFE06E37-9E68-D942-87FA-88B72CA38094}" destId="{6D0F27B9-BEDD-244C-AC3E-45F03A89220F}" srcOrd="0" destOrd="0" presId="urn:microsoft.com/office/officeart/2005/8/layout/pList2#1"/>
    <dgm:cxn modelId="{C8266C52-2FF2-A540-857D-90D747B4438C}" type="presParOf" srcId="{EFE06E37-9E68-D942-87FA-88B72CA38094}" destId="{E9334A85-577D-EF46-89AE-2162B8980FEC}" srcOrd="1" destOrd="0" presId="urn:microsoft.com/office/officeart/2005/8/layout/pList2#1"/>
    <dgm:cxn modelId="{D4967E40-4789-994E-875D-077472486442}" type="presParOf" srcId="{EFE06E37-9E68-D942-87FA-88B72CA38094}" destId="{5DC42579-DD8E-294A-870C-7A091773F3FE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C23E5E-B852-4AFA-936C-30B19A4CE309}" type="doc">
      <dgm:prSet loTypeId="urn:microsoft.com/office/officeart/2005/8/layout/pList2" loCatId="list" qsTypeId="urn:microsoft.com/office/officeart/2005/8/quickstyle/simple1" qsCatId="simple" csTypeId="urn:microsoft.com/office/officeart/2005/8/colors/accent3_4" csCatId="accent3" phldr="1"/>
      <dgm:spPr/>
    </dgm:pt>
    <dgm:pt modelId="{1DF8C771-824B-42E1-BB65-5EA7400CA954}">
      <dgm:prSet phldrT="[Text]"/>
      <dgm:spPr/>
      <dgm:t>
        <a:bodyPr/>
        <a:lstStyle/>
        <a:p>
          <a:r>
            <a:rPr lang="en-US" b="1" dirty="0"/>
            <a:t>Igneous rock</a:t>
          </a:r>
        </a:p>
        <a:p>
          <a:r>
            <a:rPr lang="en-US" dirty="0"/>
            <a:t>Evidence of </a:t>
          </a:r>
          <a:r>
            <a:rPr lang="en-US" b="1" dirty="0">
              <a:solidFill>
                <a:srgbClr val="FF0000"/>
              </a:solidFill>
            </a:rPr>
            <a:t>volcanism</a:t>
          </a:r>
          <a:r>
            <a:rPr lang="en-US" dirty="0"/>
            <a:t> or </a:t>
          </a:r>
          <a:r>
            <a:rPr lang="en-US" b="1" dirty="0">
              <a:solidFill>
                <a:srgbClr val="FF0000"/>
              </a:solidFill>
            </a:rPr>
            <a:t>intrusion</a:t>
          </a:r>
        </a:p>
      </dgm:t>
    </dgm:pt>
    <dgm:pt modelId="{48EF486E-3FC4-4071-9416-BA402218B6E8}" type="parTrans" cxnId="{7BB9250D-4005-44DF-BB64-079D68CDEFEA}">
      <dgm:prSet/>
      <dgm:spPr/>
      <dgm:t>
        <a:bodyPr/>
        <a:lstStyle/>
        <a:p>
          <a:endParaRPr lang="en-US"/>
        </a:p>
      </dgm:t>
    </dgm:pt>
    <dgm:pt modelId="{BFDBEF13-3498-4634-AFDA-4930BA7A7039}" type="sibTrans" cxnId="{7BB9250D-4005-44DF-BB64-079D68CDEFEA}">
      <dgm:prSet/>
      <dgm:spPr/>
      <dgm:t>
        <a:bodyPr/>
        <a:lstStyle/>
        <a:p>
          <a:endParaRPr lang="en-US"/>
        </a:p>
      </dgm:t>
    </dgm:pt>
    <dgm:pt modelId="{69F5AA0F-146F-4CBE-ACED-CB406D5F9AA4}">
      <dgm:prSet phldrT="[Text]"/>
      <dgm:spPr>
        <a:solidFill>
          <a:srgbClr val="514A41"/>
        </a:solidFill>
      </dgm:spPr>
      <dgm:t>
        <a:bodyPr/>
        <a:lstStyle/>
        <a:p>
          <a:r>
            <a:rPr lang="en-US" b="1" dirty="0"/>
            <a:t>Metamorphic Rock</a:t>
          </a:r>
        </a:p>
        <a:p>
          <a:r>
            <a:rPr lang="en-US" dirty="0"/>
            <a:t>Evidence of </a:t>
          </a:r>
          <a:r>
            <a:rPr lang="en-US" b="1" dirty="0">
              <a:solidFill>
                <a:srgbClr val="FF0000"/>
              </a:solidFill>
            </a:rPr>
            <a:t>subduction</a:t>
          </a:r>
        </a:p>
        <a:p>
          <a:r>
            <a:rPr lang="en-US" dirty="0"/>
            <a:t>At the surface?  </a:t>
          </a:r>
          <a:r>
            <a:rPr lang="en-US" b="1" dirty="0">
              <a:solidFill>
                <a:srgbClr val="FF0000"/>
              </a:solidFill>
            </a:rPr>
            <a:t>Uplifted</a:t>
          </a:r>
          <a:r>
            <a:rPr lang="en-US" dirty="0"/>
            <a:t>!</a:t>
          </a:r>
        </a:p>
      </dgm:t>
    </dgm:pt>
    <dgm:pt modelId="{18550914-3C78-4D3C-8086-F7803484CBC9}" type="parTrans" cxnId="{009C4731-7E1D-4414-95B5-548F3B3C1C9E}">
      <dgm:prSet/>
      <dgm:spPr/>
      <dgm:t>
        <a:bodyPr/>
        <a:lstStyle/>
        <a:p>
          <a:endParaRPr lang="en-US"/>
        </a:p>
      </dgm:t>
    </dgm:pt>
    <dgm:pt modelId="{67F84BAD-3AB2-4CE1-9517-60FD31E023D1}" type="sibTrans" cxnId="{009C4731-7E1D-4414-95B5-548F3B3C1C9E}">
      <dgm:prSet/>
      <dgm:spPr/>
      <dgm:t>
        <a:bodyPr/>
        <a:lstStyle/>
        <a:p>
          <a:endParaRPr lang="en-US"/>
        </a:p>
      </dgm:t>
    </dgm:pt>
    <dgm:pt modelId="{FF7FEEE1-1AAE-4D6A-A43F-1FE4E796EB5B}" type="pres">
      <dgm:prSet presAssocID="{29C23E5E-B852-4AFA-936C-30B19A4CE309}" presName="Name0" presStyleCnt="0">
        <dgm:presLayoutVars>
          <dgm:dir/>
          <dgm:resizeHandles val="exact"/>
        </dgm:presLayoutVars>
      </dgm:prSet>
      <dgm:spPr/>
    </dgm:pt>
    <dgm:pt modelId="{5ABEBDE3-ABB9-4A19-8635-1C1A9DD37B75}" type="pres">
      <dgm:prSet presAssocID="{29C23E5E-B852-4AFA-936C-30B19A4CE309}" presName="bkgdShp" presStyleLbl="alignAccFollowNode1" presStyleIdx="0" presStyleCnt="1"/>
      <dgm:spPr/>
    </dgm:pt>
    <dgm:pt modelId="{989536F8-77DA-4B3D-AD4F-D2C27D2890E4}" type="pres">
      <dgm:prSet presAssocID="{29C23E5E-B852-4AFA-936C-30B19A4CE309}" presName="linComp" presStyleCnt="0"/>
      <dgm:spPr/>
    </dgm:pt>
    <dgm:pt modelId="{9AF38862-5D12-483B-AE6E-C5AC88BE142F}" type="pres">
      <dgm:prSet presAssocID="{1DF8C771-824B-42E1-BB65-5EA7400CA954}" presName="compNode" presStyleCnt="0"/>
      <dgm:spPr/>
    </dgm:pt>
    <dgm:pt modelId="{1495998E-836C-4D6E-8E53-30CFF9206C8A}" type="pres">
      <dgm:prSet presAssocID="{1DF8C771-824B-42E1-BB65-5EA7400CA954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82CC32-C3AE-4BE1-B5FB-D8069F2A35C6}" type="pres">
      <dgm:prSet presAssocID="{1DF8C771-824B-42E1-BB65-5EA7400CA954}" presName="invisiNode" presStyleLbl="node1" presStyleIdx="0" presStyleCnt="2"/>
      <dgm:spPr/>
    </dgm:pt>
    <dgm:pt modelId="{EEE1C14F-74D0-485E-929B-74E4BC7CDD13}" type="pres">
      <dgm:prSet presAssocID="{1DF8C771-824B-42E1-BB65-5EA7400CA954}" presName="imagNode" presStyleLbl="f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BEBE826-904C-45E8-A8CD-6F5D20F5DD39}" type="pres">
      <dgm:prSet presAssocID="{BFDBEF13-3498-4634-AFDA-4930BA7A7039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3A57272-FCDA-49F5-8A10-E9221BE64E6A}" type="pres">
      <dgm:prSet presAssocID="{69F5AA0F-146F-4CBE-ACED-CB406D5F9AA4}" presName="compNode" presStyleCnt="0"/>
      <dgm:spPr/>
    </dgm:pt>
    <dgm:pt modelId="{781C199F-2DC8-426A-9A14-FCC6F0027F8F}" type="pres">
      <dgm:prSet presAssocID="{69F5AA0F-146F-4CBE-ACED-CB406D5F9AA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1F39B1-F6F1-4BA4-B319-E397DF2A50C5}" type="pres">
      <dgm:prSet presAssocID="{69F5AA0F-146F-4CBE-ACED-CB406D5F9AA4}" presName="invisiNode" presStyleLbl="node1" presStyleIdx="1" presStyleCnt="2"/>
      <dgm:spPr/>
    </dgm:pt>
    <dgm:pt modelId="{B581F7B1-35FF-4C5B-8ED8-CB550129071C}" type="pres">
      <dgm:prSet presAssocID="{69F5AA0F-146F-4CBE-ACED-CB406D5F9AA4}" presName="imagNode" presStyleLbl="fgImgPlac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1821C2FE-89EE-4064-87B9-AF9F69C95181}" type="presOf" srcId="{1DF8C771-824B-42E1-BB65-5EA7400CA954}" destId="{1495998E-836C-4D6E-8E53-30CFF9206C8A}" srcOrd="0" destOrd="0" presId="urn:microsoft.com/office/officeart/2005/8/layout/pList2"/>
    <dgm:cxn modelId="{7BB9250D-4005-44DF-BB64-079D68CDEFEA}" srcId="{29C23E5E-B852-4AFA-936C-30B19A4CE309}" destId="{1DF8C771-824B-42E1-BB65-5EA7400CA954}" srcOrd="0" destOrd="0" parTransId="{48EF486E-3FC4-4071-9416-BA402218B6E8}" sibTransId="{BFDBEF13-3498-4634-AFDA-4930BA7A7039}"/>
    <dgm:cxn modelId="{C5FEFB01-7554-4DBF-A3F3-FD8362C92F91}" type="presOf" srcId="{BFDBEF13-3498-4634-AFDA-4930BA7A7039}" destId="{4BEBE826-904C-45E8-A8CD-6F5D20F5DD39}" srcOrd="0" destOrd="0" presId="urn:microsoft.com/office/officeart/2005/8/layout/pList2"/>
    <dgm:cxn modelId="{71AAC14B-C5B1-4DA9-B860-C82F188F05F5}" type="presOf" srcId="{69F5AA0F-146F-4CBE-ACED-CB406D5F9AA4}" destId="{781C199F-2DC8-426A-9A14-FCC6F0027F8F}" srcOrd="0" destOrd="0" presId="urn:microsoft.com/office/officeart/2005/8/layout/pList2"/>
    <dgm:cxn modelId="{BBBBFD08-6DD0-4A7D-9107-FC6943864BCC}" type="presOf" srcId="{29C23E5E-B852-4AFA-936C-30B19A4CE309}" destId="{FF7FEEE1-1AAE-4D6A-A43F-1FE4E796EB5B}" srcOrd="0" destOrd="0" presId="urn:microsoft.com/office/officeart/2005/8/layout/pList2"/>
    <dgm:cxn modelId="{009C4731-7E1D-4414-95B5-548F3B3C1C9E}" srcId="{29C23E5E-B852-4AFA-936C-30B19A4CE309}" destId="{69F5AA0F-146F-4CBE-ACED-CB406D5F9AA4}" srcOrd="1" destOrd="0" parTransId="{18550914-3C78-4D3C-8086-F7803484CBC9}" sibTransId="{67F84BAD-3AB2-4CE1-9517-60FD31E023D1}"/>
    <dgm:cxn modelId="{F8886851-C0E3-47A6-B659-2BFB261E31DC}" type="presParOf" srcId="{FF7FEEE1-1AAE-4D6A-A43F-1FE4E796EB5B}" destId="{5ABEBDE3-ABB9-4A19-8635-1C1A9DD37B75}" srcOrd="0" destOrd="0" presId="urn:microsoft.com/office/officeart/2005/8/layout/pList2"/>
    <dgm:cxn modelId="{4260E6CA-5A7D-48C9-9452-FC7F8A9D4693}" type="presParOf" srcId="{FF7FEEE1-1AAE-4D6A-A43F-1FE4E796EB5B}" destId="{989536F8-77DA-4B3D-AD4F-D2C27D2890E4}" srcOrd="1" destOrd="0" presId="urn:microsoft.com/office/officeart/2005/8/layout/pList2"/>
    <dgm:cxn modelId="{4F4CFD36-86FF-48F0-ADC2-F248004F7428}" type="presParOf" srcId="{989536F8-77DA-4B3D-AD4F-D2C27D2890E4}" destId="{9AF38862-5D12-483B-AE6E-C5AC88BE142F}" srcOrd="0" destOrd="0" presId="urn:microsoft.com/office/officeart/2005/8/layout/pList2"/>
    <dgm:cxn modelId="{F0B58B55-9DF1-4D45-953C-ABA5E666317D}" type="presParOf" srcId="{9AF38862-5D12-483B-AE6E-C5AC88BE142F}" destId="{1495998E-836C-4D6E-8E53-30CFF9206C8A}" srcOrd="0" destOrd="0" presId="urn:microsoft.com/office/officeart/2005/8/layout/pList2"/>
    <dgm:cxn modelId="{90ED7569-8F83-45EA-887F-C0957B12A444}" type="presParOf" srcId="{9AF38862-5D12-483B-AE6E-C5AC88BE142F}" destId="{8382CC32-C3AE-4BE1-B5FB-D8069F2A35C6}" srcOrd="1" destOrd="0" presId="urn:microsoft.com/office/officeart/2005/8/layout/pList2"/>
    <dgm:cxn modelId="{24DC8EF3-23C0-4834-83CD-15B0201ACB07}" type="presParOf" srcId="{9AF38862-5D12-483B-AE6E-C5AC88BE142F}" destId="{EEE1C14F-74D0-485E-929B-74E4BC7CDD13}" srcOrd="2" destOrd="0" presId="urn:microsoft.com/office/officeart/2005/8/layout/pList2"/>
    <dgm:cxn modelId="{D9902781-48A5-4CF2-943D-593E8F74D819}" type="presParOf" srcId="{989536F8-77DA-4B3D-AD4F-D2C27D2890E4}" destId="{4BEBE826-904C-45E8-A8CD-6F5D20F5DD39}" srcOrd="1" destOrd="0" presId="urn:microsoft.com/office/officeart/2005/8/layout/pList2"/>
    <dgm:cxn modelId="{6081DAC7-30D9-418E-BC69-F179E324ABC4}" type="presParOf" srcId="{989536F8-77DA-4B3D-AD4F-D2C27D2890E4}" destId="{43A57272-FCDA-49F5-8A10-E9221BE64E6A}" srcOrd="2" destOrd="0" presId="urn:microsoft.com/office/officeart/2005/8/layout/pList2"/>
    <dgm:cxn modelId="{C564A78C-71A6-4DAE-B810-871197679034}" type="presParOf" srcId="{43A57272-FCDA-49F5-8A10-E9221BE64E6A}" destId="{781C199F-2DC8-426A-9A14-FCC6F0027F8F}" srcOrd="0" destOrd="0" presId="urn:microsoft.com/office/officeart/2005/8/layout/pList2"/>
    <dgm:cxn modelId="{4D10F0CC-9359-4B5B-B668-5EAD7E1382ED}" type="presParOf" srcId="{43A57272-FCDA-49F5-8A10-E9221BE64E6A}" destId="{5A1F39B1-F6F1-4BA4-B319-E397DF2A50C5}" srcOrd="1" destOrd="0" presId="urn:microsoft.com/office/officeart/2005/8/layout/pList2"/>
    <dgm:cxn modelId="{D9E96E3D-05C0-4040-8E9E-D961A6DE626A}" type="presParOf" srcId="{43A57272-FCDA-49F5-8A10-E9221BE64E6A}" destId="{B581F7B1-35FF-4C5B-8ED8-CB550129071C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392153E-7E53-E648-B0C3-A6D13A97A8D0}" type="doc">
      <dgm:prSet loTypeId="urn:microsoft.com/office/officeart/2005/8/layout/pList2#2" loCatId="" qsTypeId="urn:microsoft.com/office/officeart/2005/8/quickstyle/simple4" qsCatId="simple" csTypeId="urn:microsoft.com/office/officeart/2005/8/colors/accent3_4" csCatId="accent3" phldr="1"/>
      <dgm:spPr/>
    </dgm:pt>
    <dgm:pt modelId="{A6C7F414-FD04-AD45-ADA2-011FCDE756FB}">
      <dgm:prSet phldrT="[Text]" custT="1"/>
      <dgm:spPr/>
      <dgm:t>
        <a:bodyPr/>
        <a:lstStyle/>
        <a:p>
          <a:r>
            <a:rPr lang="en-US" sz="1800" b="1" dirty="0">
              <a:solidFill>
                <a:srgbClr val="FF0000"/>
              </a:solidFill>
            </a:rPr>
            <a:t>Glacial Drift/Till</a:t>
          </a:r>
        </a:p>
        <a:p>
          <a:r>
            <a:rPr lang="en-US" sz="1800" b="0" dirty="0"/>
            <a:t>Mixed sizes</a:t>
          </a:r>
        </a:p>
        <a:p>
          <a:r>
            <a:rPr lang="en-US" sz="1800" b="0" dirty="0"/>
            <a:t>Pushed in front of slow moving ice and deposited when ice melts</a:t>
          </a:r>
        </a:p>
      </dgm:t>
    </dgm:pt>
    <dgm:pt modelId="{2D3FE107-33A8-9145-A90E-0C797FE7E3D6}" type="parTrans" cxnId="{F01C364D-A78D-094C-87D8-10FC137A86A4}">
      <dgm:prSet/>
      <dgm:spPr/>
      <dgm:t>
        <a:bodyPr/>
        <a:lstStyle/>
        <a:p>
          <a:endParaRPr lang="en-US"/>
        </a:p>
      </dgm:t>
    </dgm:pt>
    <dgm:pt modelId="{862B6D39-C51B-6546-A1F1-617D23B30772}" type="sibTrans" cxnId="{F01C364D-A78D-094C-87D8-10FC137A86A4}">
      <dgm:prSet/>
      <dgm:spPr/>
      <dgm:t>
        <a:bodyPr/>
        <a:lstStyle/>
        <a:p>
          <a:endParaRPr lang="en-US"/>
        </a:p>
      </dgm:t>
    </dgm:pt>
    <dgm:pt modelId="{4FFFE30E-2FDB-2044-895A-6D3C496C2740}">
      <dgm:prSet phldrT="[Text]" custT="1"/>
      <dgm:spPr/>
      <dgm:t>
        <a:bodyPr/>
        <a:lstStyle/>
        <a:p>
          <a:r>
            <a:rPr lang="en-US" sz="1800" b="1" dirty="0">
              <a:solidFill>
                <a:srgbClr val="FF0000"/>
              </a:solidFill>
            </a:rPr>
            <a:t>Limestone</a:t>
          </a:r>
        </a:p>
        <a:p>
          <a:r>
            <a:rPr lang="en-US" sz="1800" dirty="0"/>
            <a:t>Marine or Ocean</a:t>
          </a:r>
        </a:p>
        <a:p>
          <a:r>
            <a:rPr lang="en-US" sz="1800" dirty="0"/>
            <a:t>Made of shells and/or sediment</a:t>
          </a:r>
        </a:p>
        <a:p>
          <a:endParaRPr lang="en-US" sz="1400" dirty="0"/>
        </a:p>
      </dgm:t>
    </dgm:pt>
    <dgm:pt modelId="{1CB62584-C7C0-BB40-93EE-638B844A0A1A}" type="parTrans" cxnId="{DC9168A4-A041-6647-AE60-26BF2A329EC1}">
      <dgm:prSet/>
      <dgm:spPr/>
      <dgm:t>
        <a:bodyPr/>
        <a:lstStyle/>
        <a:p>
          <a:endParaRPr lang="en-US"/>
        </a:p>
      </dgm:t>
    </dgm:pt>
    <dgm:pt modelId="{3FD01DF6-2BF9-3745-90F2-EAA83D5ADCDF}" type="sibTrans" cxnId="{DC9168A4-A041-6647-AE60-26BF2A329EC1}">
      <dgm:prSet/>
      <dgm:spPr/>
      <dgm:t>
        <a:bodyPr/>
        <a:lstStyle/>
        <a:p>
          <a:endParaRPr lang="en-US"/>
        </a:p>
      </dgm:t>
    </dgm:pt>
    <dgm:pt modelId="{C62000AC-9D30-D245-9F28-156F0700EF2A}">
      <dgm:prSet phldrT="[Text]" custT="1"/>
      <dgm:spPr/>
      <dgm:t>
        <a:bodyPr/>
        <a:lstStyle/>
        <a:p>
          <a:r>
            <a:rPr lang="en-US" sz="1800" b="1" dirty="0">
              <a:solidFill>
                <a:srgbClr val="FF0000"/>
              </a:solidFill>
            </a:rPr>
            <a:t>Shale</a:t>
          </a:r>
        </a:p>
        <a:p>
          <a:r>
            <a:rPr lang="en-US" sz="1800" dirty="0"/>
            <a:t>Fine Grained </a:t>
          </a:r>
        </a:p>
        <a:p>
          <a:r>
            <a:rPr lang="en-US" sz="1800" dirty="0"/>
            <a:t>Low energy, wet</a:t>
          </a:r>
        </a:p>
        <a:p>
          <a:r>
            <a:rPr lang="en-US" sz="1800" dirty="0"/>
            <a:t>Calm marine or muddy  environment </a:t>
          </a:r>
        </a:p>
      </dgm:t>
    </dgm:pt>
    <dgm:pt modelId="{4DC3CD6C-ED83-B041-99D2-9D4BB3382188}" type="parTrans" cxnId="{D69FD69B-40C9-5540-9AB2-58EAAFD26321}">
      <dgm:prSet/>
      <dgm:spPr/>
      <dgm:t>
        <a:bodyPr/>
        <a:lstStyle/>
        <a:p>
          <a:endParaRPr lang="en-US"/>
        </a:p>
      </dgm:t>
    </dgm:pt>
    <dgm:pt modelId="{CC863096-08EE-7948-87F7-6977DFC0D7CA}" type="sibTrans" cxnId="{D69FD69B-40C9-5540-9AB2-58EAAFD26321}">
      <dgm:prSet/>
      <dgm:spPr/>
      <dgm:t>
        <a:bodyPr/>
        <a:lstStyle/>
        <a:p>
          <a:endParaRPr lang="en-US"/>
        </a:p>
      </dgm:t>
    </dgm:pt>
    <dgm:pt modelId="{A0CF97E1-836F-E941-97BF-310BC47F3E53}" type="pres">
      <dgm:prSet presAssocID="{1392153E-7E53-E648-B0C3-A6D13A97A8D0}" presName="Name0" presStyleCnt="0">
        <dgm:presLayoutVars>
          <dgm:dir/>
          <dgm:resizeHandles val="exact"/>
        </dgm:presLayoutVars>
      </dgm:prSet>
      <dgm:spPr/>
    </dgm:pt>
    <dgm:pt modelId="{05887F27-576A-164B-8B67-1EBC023021ED}" type="pres">
      <dgm:prSet presAssocID="{1392153E-7E53-E648-B0C3-A6D13A97A8D0}" presName="bkgdShp" presStyleLbl="alignAccFollowNode1" presStyleIdx="0" presStyleCnt="1"/>
      <dgm:spPr/>
    </dgm:pt>
    <dgm:pt modelId="{EC48AC81-64D4-484A-AB11-94C354DE966D}" type="pres">
      <dgm:prSet presAssocID="{1392153E-7E53-E648-B0C3-A6D13A97A8D0}" presName="linComp" presStyleCnt="0"/>
      <dgm:spPr/>
    </dgm:pt>
    <dgm:pt modelId="{88944365-DA99-7647-B883-B9EFA6C974D9}" type="pres">
      <dgm:prSet presAssocID="{A6C7F414-FD04-AD45-ADA2-011FCDE756FB}" presName="compNode" presStyleCnt="0"/>
      <dgm:spPr/>
    </dgm:pt>
    <dgm:pt modelId="{9A6D78B4-456B-B045-A0C6-9B2A0ADA00E5}" type="pres">
      <dgm:prSet presAssocID="{A6C7F414-FD04-AD45-ADA2-011FCDE756FB}" presName="node" presStyleLbl="node1" presStyleIdx="0" presStyleCnt="3" custScaleY="1111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8A36D9-8CDA-804B-952E-8FC29738046A}" type="pres">
      <dgm:prSet presAssocID="{A6C7F414-FD04-AD45-ADA2-011FCDE756FB}" presName="invisiNode" presStyleLbl="node1" presStyleIdx="0" presStyleCnt="3"/>
      <dgm:spPr/>
    </dgm:pt>
    <dgm:pt modelId="{459EC026-AFB3-E24E-B21F-0111B468D370}" type="pres">
      <dgm:prSet presAssocID="{A6C7F414-FD04-AD45-ADA2-011FCDE756FB}" presName="imagNode" presStyleLbl="fgImgPlace1" presStyleIdx="0" presStyleCnt="3"/>
      <dgm:spPr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</dgm:pt>
    <dgm:pt modelId="{27037B62-7209-A94B-935B-DC079F1F6CFC}" type="pres">
      <dgm:prSet presAssocID="{862B6D39-C51B-6546-A1F1-617D23B3077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8618CC2-70F6-E54B-9AC8-3528419363EC}" type="pres">
      <dgm:prSet presAssocID="{4FFFE30E-2FDB-2044-895A-6D3C496C2740}" presName="compNode" presStyleCnt="0"/>
      <dgm:spPr/>
    </dgm:pt>
    <dgm:pt modelId="{7907ADED-E9A1-6747-915E-2F462C6BCB0E}" type="pres">
      <dgm:prSet presAssocID="{4FFFE30E-2FDB-2044-895A-6D3C496C2740}" presName="node" presStyleLbl="node1" presStyleIdx="1" presStyleCnt="3" custScaleY="1111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C9E449-48DD-4D45-B227-F8A575CB3D8B}" type="pres">
      <dgm:prSet presAssocID="{4FFFE30E-2FDB-2044-895A-6D3C496C2740}" presName="invisiNode" presStyleLbl="node1" presStyleIdx="1" presStyleCnt="3"/>
      <dgm:spPr/>
    </dgm:pt>
    <dgm:pt modelId="{11BFED16-B657-9445-AD57-8DA6D981D4CC}" type="pres">
      <dgm:prSet presAssocID="{4FFFE30E-2FDB-2044-895A-6D3C496C2740}" presName="imagNode" presStyleLbl="fgImgPlace1" presStyleIdx="1" presStyleCnt="3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</dgm:pt>
    <dgm:pt modelId="{487ED99D-3E17-084C-8889-5FD811E728B6}" type="pres">
      <dgm:prSet presAssocID="{3FD01DF6-2BF9-3745-90F2-EAA83D5ADCDF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89755D4-A9F6-3447-A4D2-4B07CBDF594B}" type="pres">
      <dgm:prSet presAssocID="{C62000AC-9D30-D245-9F28-156F0700EF2A}" presName="compNode" presStyleCnt="0"/>
      <dgm:spPr/>
    </dgm:pt>
    <dgm:pt modelId="{F22BE5EC-9B0B-9B4E-802F-7A5A500443B2}" type="pres">
      <dgm:prSet presAssocID="{C62000AC-9D30-D245-9F28-156F0700EF2A}" presName="node" presStyleLbl="node1" presStyleIdx="2" presStyleCnt="3" custScaleY="1111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5C36F9-E30B-6040-B85B-9E29F1CEF4C3}" type="pres">
      <dgm:prSet presAssocID="{C62000AC-9D30-D245-9F28-156F0700EF2A}" presName="invisiNode" presStyleLbl="node1" presStyleIdx="2" presStyleCnt="3"/>
      <dgm:spPr/>
    </dgm:pt>
    <dgm:pt modelId="{9BD51F5B-1306-164D-9B8A-D98A74EF64F8}" type="pres">
      <dgm:prSet presAssocID="{C62000AC-9D30-D245-9F28-156F0700EF2A}" presName="imagNode" presStyleLbl="fgImgPlace1" presStyleIdx="2" presStyleCnt="3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</dgm:pt>
  </dgm:ptLst>
  <dgm:cxnLst>
    <dgm:cxn modelId="{8DCF336D-1B40-9147-A52B-377C7E54E2C4}" type="presOf" srcId="{1392153E-7E53-E648-B0C3-A6D13A97A8D0}" destId="{A0CF97E1-836F-E941-97BF-310BC47F3E53}" srcOrd="0" destOrd="0" presId="urn:microsoft.com/office/officeart/2005/8/layout/pList2#2"/>
    <dgm:cxn modelId="{F01C364D-A78D-094C-87D8-10FC137A86A4}" srcId="{1392153E-7E53-E648-B0C3-A6D13A97A8D0}" destId="{A6C7F414-FD04-AD45-ADA2-011FCDE756FB}" srcOrd="0" destOrd="0" parTransId="{2D3FE107-33A8-9145-A90E-0C797FE7E3D6}" sibTransId="{862B6D39-C51B-6546-A1F1-617D23B30772}"/>
    <dgm:cxn modelId="{824C6530-AAA5-2E46-B613-C5B35524036B}" type="presOf" srcId="{A6C7F414-FD04-AD45-ADA2-011FCDE756FB}" destId="{9A6D78B4-456B-B045-A0C6-9B2A0ADA00E5}" srcOrd="0" destOrd="0" presId="urn:microsoft.com/office/officeart/2005/8/layout/pList2#2"/>
    <dgm:cxn modelId="{F4F82CF9-CAD3-C74C-9E02-1DE894A843FA}" type="presOf" srcId="{862B6D39-C51B-6546-A1F1-617D23B30772}" destId="{27037B62-7209-A94B-935B-DC079F1F6CFC}" srcOrd="0" destOrd="0" presId="urn:microsoft.com/office/officeart/2005/8/layout/pList2#2"/>
    <dgm:cxn modelId="{523E8430-5004-B94A-82BE-D094701CE51B}" type="presOf" srcId="{4FFFE30E-2FDB-2044-895A-6D3C496C2740}" destId="{7907ADED-E9A1-6747-915E-2F462C6BCB0E}" srcOrd="0" destOrd="0" presId="urn:microsoft.com/office/officeart/2005/8/layout/pList2#2"/>
    <dgm:cxn modelId="{DC9168A4-A041-6647-AE60-26BF2A329EC1}" srcId="{1392153E-7E53-E648-B0C3-A6D13A97A8D0}" destId="{4FFFE30E-2FDB-2044-895A-6D3C496C2740}" srcOrd="1" destOrd="0" parTransId="{1CB62584-C7C0-BB40-93EE-638B844A0A1A}" sibTransId="{3FD01DF6-2BF9-3745-90F2-EAA83D5ADCDF}"/>
    <dgm:cxn modelId="{D69FD69B-40C9-5540-9AB2-58EAAFD26321}" srcId="{1392153E-7E53-E648-B0C3-A6D13A97A8D0}" destId="{C62000AC-9D30-D245-9F28-156F0700EF2A}" srcOrd="2" destOrd="0" parTransId="{4DC3CD6C-ED83-B041-99D2-9D4BB3382188}" sibTransId="{CC863096-08EE-7948-87F7-6977DFC0D7CA}"/>
    <dgm:cxn modelId="{47473DB2-D9DF-3543-900F-EA4B21618091}" type="presOf" srcId="{C62000AC-9D30-D245-9F28-156F0700EF2A}" destId="{F22BE5EC-9B0B-9B4E-802F-7A5A500443B2}" srcOrd="0" destOrd="0" presId="urn:microsoft.com/office/officeart/2005/8/layout/pList2#2"/>
    <dgm:cxn modelId="{E37CA78C-F77C-194B-9087-72D03FE8066B}" type="presOf" srcId="{3FD01DF6-2BF9-3745-90F2-EAA83D5ADCDF}" destId="{487ED99D-3E17-084C-8889-5FD811E728B6}" srcOrd="0" destOrd="0" presId="urn:microsoft.com/office/officeart/2005/8/layout/pList2#2"/>
    <dgm:cxn modelId="{B083AF6D-4B2C-FF4B-B216-490B18381008}" type="presParOf" srcId="{A0CF97E1-836F-E941-97BF-310BC47F3E53}" destId="{05887F27-576A-164B-8B67-1EBC023021ED}" srcOrd="0" destOrd="0" presId="urn:microsoft.com/office/officeart/2005/8/layout/pList2#2"/>
    <dgm:cxn modelId="{85937C19-9CF8-CC41-AEA6-630805F9A458}" type="presParOf" srcId="{A0CF97E1-836F-E941-97BF-310BC47F3E53}" destId="{EC48AC81-64D4-484A-AB11-94C354DE966D}" srcOrd="1" destOrd="0" presId="urn:microsoft.com/office/officeart/2005/8/layout/pList2#2"/>
    <dgm:cxn modelId="{48D30C46-CCBD-D844-8F06-04DFA102E824}" type="presParOf" srcId="{EC48AC81-64D4-484A-AB11-94C354DE966D}" destId="{88944365-DA99-7647-B883-B9EFA6C974D9}" srcOrd="0" destOrd="0" presId="urn:microsoft.com/office/officeart/2005/8/layout/pList2#2"/>
    <dgm:cxn modelId="{5B8AEB06-ECE2-8A4E-AC4E-2E0A6060B063}" type="presParOf" srcId="{88944365-DA99-7647-B883-B9EFA6C974D9}" destId="{9A6D78B4-456B-B045-A0C6-9B2A0ADA00E5}" srcOrd="0" destOrd="0" presId="urn:microsoft.com/office/officeart/2005/8/layout/pList2#2"/>
    <dgm:cxn modelId="{BD228A62-511B-2440-A879-0C18A6FE5818}" type="presParOf" srcId="{88944365-DA99-7647-B883-B9EFA6C974D9}" destId="{278A36D9-8CDA-804B-952E-8FC29738046A}" srcOrd="1" destOrd="0" presId="urn:microsoft.com/office/officeart/2005/8/layout/pList2#2"/>
    <dgm:cxn modelId="{F684261A-F4E2-6A46-9E63-AB2C7D342C5C}" type="presParOf" srcId="{88944365-DA99-7647-B883-B9EFA6C974D9}" destId="{459EC026-AFB3-E24E-B21F-0111B468D370}" srcOrd="2" destOrd="0" presId="urn:microsoft.com/office/officeart/2005/8/layout/pList2#2"/>
    <dgm:cxn modelId="{EC70D1AD-D2BE-F34A-B419-9BB6D6EAD116}" type="presParOf" srcId="{EC48AC81-64D4-484A-AB11-94C354DE966D}" destId="{27037B62-7209-A94B-935B-DC079F1F6CFC}" srcOrd="1" destOrd="0" presId="urn:microsoft.com/office/officeart/2005/8/layout/pList2#2"/>
    <dgm:cxn modelId="{64E123AC-36E6-6B4B-B011-CAE6D1036E46}" type="presParOf" srcId="{EC48AC81-64D4-484A-AB11-94C354DE966D}" destId="{98618CC2-70F6-E54B-9AC8-3528419363EC}" srcOrd="2" destOrd="0" presId="urn:microsoft.com/office/officeart/2005/8/layout/pList2#2"/>
    <dgm:cxn modelId="{1BE4C93B-77EA-8546-BA2B-E88E08E983A8}" type="presParOf" srcId="{98618CC2-70F6-E54B-9AC8-3528419363EC}" destId="{7907ADED-E9A1-6747-915E-2F462C6BCB0E}" srcOrd="0" destOrd="0" presId="urn:microsoft.com/office/officeart/2005/8/layout/pList2#2"/>
    <dgm:cxn modelId="{53D27968-2F4B-0146-BE25-8D35989CF0A2}" type="presParOf" srcId="{98618CC2-70F6-E54B-9AC8-3528419363EC}" destId="{73C9E449-48DD-4D45-B227-F8A575CB3D8B}" srcOrd="1" destOrd="0" presId="urn:microsoft.com/office/officeart/2005/8/layout/pList2#2"/>
    <dgm:cxn modelId="{A8FF8A59-1B9A-2844-83C7-3C3AFBAE0C6F}" type="presParOf" srcId="{98618CC2-70F6-E54B-9AC8-3528419363EC}" destId="{11BFED16-B657-9445-AD57-8DA6D981D4CC}" srcOrd="2" destOrd="0" presId="urn:microsoft.com/office/officeart/2005/8/layout/pList2#2"/>
    <dgm:cxn modelId="{4D140D32-7AAC-9F41-A7CF-B623EF82E0CC}" type="presParOf" srcId="{EC48AC81-64D4-484A-AB11-94C354DE966D}" destId="{487ED99D-3E17-084C-8889-5FD811E728B6}" srcOrd="3" destOrd="0" presId="urn:microsoft.com/office/officeart/2005/8/layout/pList2#2"/>
    <dgm:cxn modelId="{EE9CDF5B-66AB-3C48-8E53-5E74B1D069C8}" type="presParOf" srcId="{EC48AC81-64D4-484A-AB11-94C354DE966D}" destId="{189755D4-A9F6-3447-A4D2-4B07CBDF594B}" srcOrd="4" destOrd="0" presId="urn:microsoft.com/office/officeart/2005/8/layout/pList2#2"/>
    <dgm:cxn modelId="{256DC31C-1615-C94D-AA23-1EE7B312EBC8}" type="presParOf" srcId="{189755D4-A9F6-3447-A4D2-4B07CBDF594B}" destId="{F22BE5EC-9B0B-9B4E-802F-7A5A500443B2}" srcOrd="0" destOrd="0" presId="urn:microsoft.com/office/officeart/2005/8/layout/pList2#2"/>
    <dgm:cxn modelId="{3ACCF63C-41DC-C14A-8E5F-33EA96CBB818}" type="presParOf" srcId="{189755D4-A9F6-3447-A4D2-4B07CBDF594B}" destId="{D15C36F9-E30B-6040-B85B-9E29F1CEF4C3}" srcOrd="1" destOrd="0" presId="urn:microsoft.com/office/officeart/2005/8/layout/pList2#2"/>
    <dgm:cxn modelId="{1D18AD26-8266-7943-8E6C-E480E3E7D1F6}" type="presParOf" srcId="{189755D4-A9F6-3447-A4D2-4B07CBDF594B}" destId="{9BD51F5B-1306-164D-9B8A-D98A74EF64F8}" srcOrd="2" destOrd="0" presId="urn:microsoft.com/office/officeart/2005/8/layout/pList2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392153E-7E53-E648-B0C3-A6D13A97A8D0}" type="doc">
      <dgm:prSet loTypeId="urn:microsoft.com/office/officeart/2005/8/layout/pList2#2" loCatId="" qsTypeId="urn:microsoft.com/office/officeart/2005/8/quickstyle/simple4" qsCatId="simple" csTypeId="urn:microsoft.com/office/officeart/2005/8/colors/accent3_4" csCatId="accent3" phldr="1"/>
      <dgm:spPr/>
    </dgm:pt>
    <dgm:pt modelId="{D3AA783F-5F38-724D-899A-F691EDCA984E}">
      <dgm:prSet phldrT="[Text]" custT="1"/>
      <dgm:spPr/>
      <dgm:t>
        <a:bodyPr/>
        <a:lstStyle/>
        <a:p>
          <a:r>
            <a:rPr lang="en-US" sz="1800" b="1" dirty="0">
              <a:solidFill>
                <a:srgbClr val="FF0000"/>
              </a:solidFill>
            </a:rPr>
            <a:t>Conglomerate</a:t>
          </a:r>
        </a:p>
        <a:p>
          <a:r>
            <a:rPr lang="en-US" sz="1800" dirty="0"/>
            <a:t>Large Chunks</a:t>
          </a:r>
        </a:p>
        <a:p>
          <a:r>
            <a:rPr lang="en-US" sz="1800" dirty="0"/>
            <a:t>High Energy Environment</a:t>
          </a:r>
        </a:p>
        <a:p>
          <a:r>
            <a:rPr lang="en-US" sz="1800" dirty="0"/>
            <a:t>Fast moving water</a:t>
          </a:r>
        </a:p>
      </dgm:t>
    </dgm:pt>
    <dgm:pt modelId="{05DE5FD6-36C0-9C43-BF6B-0F1485E7579B}" type="parTrans" cxnId="{F3B71738-656A-2F4A-9B0A-1E3E9B7B3A83}">
      <dgm:prSet/>
      <dgm:spPr/>
      <dgm:t>
        <a:bodyPr/>
        <a:lstStyle/>
        <a:p>
          <a:endParaRPr lang="en-US"/>
        </a:p>
      </dgm:t>
    </dgm:pt>
    <dgm:pt modelId="{F8D2276A-2C90-7A49-92EA-B8B468D609D1}" type="sibTrans" cxnId="{F3B71738-656A-2F4A-9B0A-1E3E9B7B3A83}">
      <dgm:prSet/>
      <dgm:spPr/>
      <dgm:t>
        <a:bodyPr/>
        <a:lstStyle/>
        <a:p>
          <a:endParaRPr lang="en-US"/>
        </a:p>
      </dgm:t>
    </dgm:pt>
    <dgm:pt modelId="{43EECF54-3144-C64B-BA12-36F0144770ED}">
      <dgm:prSet phldrT="[Text]" custT="1"/>
      <dgm:spPr/>
      <dgm:t>
        <a:bodyPr/>
        <a:lstStyle/>
        <a:p>
          <a:r>
            <a:rPr lang="en-US" sz="1800" b="1" dirty="0">
              <a:solidFill>
                <a:srgbClr val="FF0000"/>
              </a:solidFill>
            </a:rPr>
            <a:t>Sandstone</a:t>
          </a:r>
        </a:p>
        <a:p>
          <a:r>
            <a:rPr lang="en-US" sz="1800" dirty="0"/>
            <a:t>Mid-energy / Slow water or windy</a:t>
          </a:r>
        </a:p>
        <a:p>
          <a:r>
            <a:rPr lang="en-US" sz="1800" dirty="0"/>
            <a:t>Beach or desert</a:t>
          </a:r>
        </a:p>
      </dgm:t>
    </dgm:pt>
    <dgm:pt modelId="{45854BCD-F4BF-D642-BCF6-2BE59C9F9809}" type="parTrans" cxnId="{3F06A94A-1AD4-E142-91EB-63F08F2D78FB}">
      <dgm:prSet/>
      <dgm:spPr/>
      <dgm:t>
        <a:bodyPr/>
        <a:lstStyle/>
        <a:p>
          <a:endParaRPr lang="en-US"/>
        </a:p>
      </dgm:t>
    </dgm:pt>
    <dgm:pt modelId="{3765F215-30F9-B64D-B7E4-1E9B06E50BB0}" type="sibTrans" cxnId="{3F06A94A-1AD4-E142-91EB-63F08F2D78FB}">
      <dgm:prSet/>
      <dgm:spPr/>
      <dgm:t>
        <a:bodyPr/>
        <a:lstStyle/>
        <a:p>
          <a:endParaRPr lang="en-US"/>
        </a:p>
      </dgm:t>
    </dgm:pt>
    <dgm:pt modelId="{A0CF97E1-836F-E941-97BF-310BC47F3E53}" type="pres">
      <dgm:prSet presAssocID="{1392153E-7E53-E648-B0C3-A6D13A97A8D0}" presName="Name0" presStyleCnt="0">
        <dgm:presLayoutVars>
          <dgm:dir/>
          <dgm:resizeHandles val="exact"/>
        </dgm:presLayoutVars>
      </dgm:prSet>
      <dgm:spPr/>
    </dgm:pt>
    <dgm:pt modelId="{05887F27-576A-164B-8B67-1EBC023021ED}" type="pres">
      <dgm:prSet presAssocID="{1392153E-7E53-E648-B0C3-A6D13A97A8D0}" presName="bkgdShp" presStyleLbl="alignAccFollowNode1" presStyleIdx="0" presStyleCnt="1"/>
      <dgm:spPr/>
    </dgm:pt>
    <dgm:pt modelId="{EC48AC81-64D4-484A-AB11-94C354DE966D}" type="pres">
      <dgm:prSet presAssocID="{1392153E-7E53-E648-B0C3-A6D13A97A8D0}" presName="linComp" presStyleCnt="0"/>
      <dgm:spPr/>
    </dgm:pt>
    <dgm:pt modelId="{77FE2D07-0D42-1D4E-87AA-D1C2B5554700}" type="pres">
      <dgm:prSet presAssocID="{D3AA783F-5F38-724D-899A-F691EDCA984E}" presName="compNode" presStyleCnt="0"/>
      <dgm:spPr/>
    </dgm:pt>
    <dgm:pt modelId="{60C9A2B4-80B4-8241-B1B8-C36CAE7AC6C3}" type="pres">
      <dgm:prSet presAssocID="{D3AA783F-5F38-724D-899A-F691EDCA984E}" presName="node" presStyleLbl="node1" presStyleIdx="0" presStyleCnt="2" custScaleX="117721" custScaleY="1111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F72EB5-9C00-294A-9621-28207517922D}" type="pres">
      <dgm:prSet presAssocID="{D3AA783F-5F38-724D-899A-F691EDCA984E}" presName="invisiNode" presStyleLbl="node1" presStyleIdx="0" presStyleCnt="2"/>
      <dgm:spPr/>
    </dgm:pt>
    <dgm:pt modelId="{6FFCA603-7AAC-D744-AF62-9CD869CBA422}" type="pres">
      <dgm:prSet presAssocID="{D3AA783F-5F38-724D-899A-F691EDCA984E}" presName="imagNode" presStyleLbl="fgImgPlace1" presStyleIdx="0" presStyleCnt="2"/>
      <dgm:spPr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</dgm:pt>
    <dgm:pt modelId="{137F059A-14C4-0A47-9DC4-A7327B624A79}" type="pres">
      <dgm:prSet presAssocID="{F8D2276A-2C90-7A49-92EA-B8B468D609D1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D842F9D-5160-494E-B555-0757394119D4}" type="pres">
      <dgm:prSet presAssocID="{43EECF54-3144-C64B-BA12-36F0144770ED}" presName="compNode" presStyleCnt="0"/>
      <dgm:spPr/>
    </dgm:pt>
    <dgm:pt modelId="{11B7F551-18BE-6049-B1AB-56C666F43A16}" type="pres">
      <dgm:prSet presAssocID="{43EECF54-3144-C64B-BA12-36F0144770ED}" presName="node" presStyleLbl="node1" presStyleIdx="1" presStyleCnt="2" custScaleY="1111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4F461E-FD63-B349-8CE5-6DBAA6144846}" type="pres">
      <dgm:prSet presAssocID="{43EECF54-3144-C64B-BA12-36F0144770ED}" presName="invisiNode" presStyleLbl="node1" presStyleIdx="1" presStyleCnt="2"/>
      <dgm:spPr/>
    </dgm:pt>
    <dgm:pt modelId="{DF0AF35F-9067-1B40-93B8-A1BEC5778E03}" type="pres">
      <dgm:prSet presAssocID="{43EECF54-3144-C64B-BA12-36F0144770ED}" presName="imagNode" presStyleLbl="fgImgPlace1" presStyleIdx="1" presStyleCnt="2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</dgm:pt>
  </dgm:ptLst>
  <dgm:cxnLst>
    <dgm:cxn modelId="{3F06A94A-1AD4-E142-91EB-63F08F2D78FB}" srcId="{1392153E-7E53-E648-B0C3-A6D13A97A8D0}" destId="{43EECF54-3144-C64B-BA12-36F0144770ED}" srcOrd="1" destOrd="0" parTransId="{45854BCD-F4BF-D642-BCF6-2BE59C9F9809}" sibTransId="{3765F215-30F9-B64D-B7E4-1E9B06E50BB0}"/>
    <dgm:cxn modelId="{F3B71738-656A-2F4A-9B0A-1E3E9B7B3A83}" srcId="{1392153E-7E53-E648-B0C3-A6D13A97A8D0}" destId="{D3AA783F-5F38-724D-899A-F691EDCA984E}" srcOrd="0" destOrd="0" parTransId="{05DE5FD6-36C0-9C43-BF6B-0F1485E7579B}" sibTransId="{F8D2276A-2C90-7A49-92EA-B8B468D609D1}"/>
    <dgm:cxn modelId="{608F4003-685A-B947-B283-7FB1543BC6A5}" type="presOf" srcId="{43EECF54-3144-C64B-BA12-36F0144770ED}" destId="{11B7F551-18BE-6049-B1AB-56C666F43A16}" srcOrd="0" destOrd="0" presId="urn:microsoft.com/office/officeart/2005/8/layout/pList2#2"/>
    <dgm:cxn modelId="{8DCF336D-1B40-9147-A52B-377C7E54E2C4}" type="presOf" srcId="{1392153E-7E53-E648-B0C3-A6D13A97A8D0}" destId="{A0CF97E1-836F-E941-97BF-310BC47F3E53}" srcOrd="0" destOrd="0" presId="urn:microsoft.com/office/officeart/2005/8/layout/pList2#2"/>
    <dgm:cxn modelId="{CCAC9204-D265-F042-A9A8-083DE7A65994}" type="presOf" srcId="{F8D2276A-2C90-7A49-92EA-B8B468D609D1}" destId="{137F059A-14C4-0A47-9DC4-A7327B624A79}" srcOrd="0" destOrd="0" presId="urn:microsoft.com/office/officeart/2005/8/layout/pList2#2"/>
    <dgm:cxn modelId="{2A4A5536-A4F7-204E-B3D9-2BE71E242D6F}" type="presOf" srcId="{D3AA783F-5F38-724D-899A-F691EDCA984E}" destId="{60C9A2B4-80B4-8241-B1B8-C36CAE7AC6C3}" srcOrd="0" destOrd="0" presId="urn:microsoft.com/office/officeart/2005/8/layout/pList2#2"/>
    <dgm:cxn modelId="{B083AF6D-4B2C-FF4B-B216-490B18381008}" type="presParOf" srcId="{A0CF97E1-836F-E941-97BF-310BC47F3E53}" destId="{05887F27-576A-164B-8B67-1EBC023021ED}" srcOrd="0" destOrd="0" presId="urn:microsoft.com/office/officeart/2005/8/layout/pList2#2"/>
    <dgm:cxn modelId="{85937C19-9CF8-CC41-AEA6-630805F9A458}" type="presParOf" srcId="{A0CF97E1-836F-E941-97BF-310BC47F3E53}" destId="{EC48AC81-64D4-484A-AB11-94C354DE966D}" srcOrd="1" destOrd="0" presId="urn:microsoft.com/office/officeart/2005/8/layout/pList2#2"/>
    <dgm:cxn modelId="{02130270-C052-BF4D-945A-57B8F693B8BE}" type="presParOf" srcId="{EC48AC81-64D4-484A-AB11-94C354DE966D}" destId="{77FE2D07-0D42-1D4E-87AA-D1C2B5554700}" srcOrd="0" destOrd="0" presId="urn:microsoft.com/office/officeart/2005/8/layout/pList2#2"/>
    <dgm:cxn modelId="{A111343E-AE9E-7B4C-8A3B-CE1253DA4552}" type="presParOf" srcId="{77FE2D07-0D42-1D4E-87AA-D1C2B5554700}" destId="{60C9A2B4-80B4-8241-B1B8-C36CAE7AC6C3}" srcOrd="0" destOrd="0" presId="urn:microsoft.com/office/officeart/2005/8/layout/pList2#2"/>
    <dgm:cxn modelId="{9B10FE9B-A7C5-3845-A79D-DE2D5CC1D99F}" type="presParOf" srcId="{77FE2D07-0D42-1D4E-87AA-D1C2B5554700}" destId="{54F72EB5-9C00-294A-9621-28207517922D}" srcOrd="1" destOrd="0" presId="urn:microsoft.com/office/officeart/2005/8/layout/pList2#2"/>
    <dgm:cxn modelId="{E8E8802A-4759-354B-ADE6-4749AB4D2F71}" type="presParOf" srcId="{77FE2D07-0D42-1D4E-87AA-D1C2B5554700}" destId="{6FFCA603-7AAC-D744-AF62-9CD869CBA422}" srcOrd="2" destOrd="0" presId="urn:microsoft.com/office/officeart/2005/8/layout/pList2#2"/>
    <dgm:cxn modelId="{035B4064-59F7-D848-B4A6-950FA9037B2D}" type="presParOf" srcId="{EC48AC81-64D4-484A-AB11-94C354DE966D}" destId="{137F059A-14C4-0A47-9DC4-A7327B624A79}" srcOrd="1" destOrd="0" presId="urn:microsoft.com/office/officeart/2005/8/layout/pList2#2"/>
    <dgm:cxn modelId="{F8A79D96-CE0A-534D-9CF5-2D6B354E1D77}" type="presParOf" srcId="{EC48AC81-64D4-484A-AB11-94C354DE966D}" destId="{9D842F9D-5160-494E-B555-0757394119D4}" srcOrd="2" destOrd="0" presId="urn:microsoft.com/office/officeart/2005/8/layout/pList2#2"/>
    <dgm:cxn modelId="{0A835866-C83F-F34F-AE63-6F61C627F7A5}" type="presParOf" srcId="{9D842F9D-5160-494E-B555-0757394119D4}" destId="{11B7F551-18BE-6049-B1AB-56C666F43A16}" srcOrd="0" destOrd="0" presId="urn:microsoft.com/office/officeart/2005/8/layout/pList2#2"/>
    <dgm:cxn modelId="{1BE5C4F8-5C07-C04B-ACDD-1B7392F5AF37}" type="presParOf" srcId="{9D842F9D-5160-494E-B555-0757394119D4}" destId="{C84F461E-FD63-B349-8CE5-6DBAA6144846}" srcOrd="1" destOrd="0" presId="urn:microsoft.com/office/officeart/2005/8/layout/pList2#2"/>
    <dgm:cxn modelId="{9756E1C3-5718-EC47-924C-947D446D875D}" type="presParOf" srcId="{9D842F9D-5160-494E-B555-0757394119D4}" destId="{DF0AF35F-9067-1B40-93B8-A1BEC5778E03}" srcOrd="2" destOrd="0" presId="urn:microsoft.com/office/officeart/2005/8/layout/pList2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49D860-81D4-6A44-9C3A-446223B8A39F}">
      <dsp:nvSpPr>
        <dsp:cNvPr id="0" name=""/>
        <dsp:cNvSpPr/>
      </dsp:nvSpPr>
      <dsp:spPr>
        <a:xfrm>
          <a:off x="0" y="0"/>
          <a:ext cx="7344190" cy="1981812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554A79-C72D-884B-905D-F02ED8141030}">
      <dsp:nvSpPr>
        <dsp:cNvPr id="0" name=""/>
        <dsp:cNvSpPr/>
      </dsp:nvSpPr>
      <dsp:spPr>
        <a:xfrm>
          <a:off x="333586" y="264241"/>
          <a:ext cx="2086567" cy="14533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614403D-A30F-E04F-B1BD-9D21D0D71B1E}">
      <dsp:nvSpPr>
        <dsp:cNvPr id="0" name=""/>
        <dsp:cNvSpPr/>
      </dsp:nvSpPr>
      <dsp:spPr>
        <a:xfrm rot="10800000">
          <a:off x="240442" y="1981812"/>
          <a:ext cx="2313043" cy="2422215"/>
        </a:xfrm>
        <a:prstGeom prst="round2SameRect">
          <a:avLst>
            <a:gd name="adj1" fmla="val 10500"/>
            <a:gd name="adj2" fmla="val 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rgbClr val="FF0000"/>
              </a:solidFill>
            </a:rPr>
            <a:t>IGNEOUS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From lava or magma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Intrusive – Granite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 Extrusive - Basalt</a:t>
          </a:r>
        </a:p>
      </dsp:txBody>
      <dsp:txXfrm rot="10800000">
        <a:off x="311576" y="1981812"/>
        <a:ext cx="2170775" cy="2351081"/>
      </dsp:txXfrm>
    </dsp:sp>
    <dsp:sp modelId="{2720A53B-C410-6E45-804B-D4844071ABE2}">
      <dsp:nvSpPr>
        <dsp:cNvPr id="0" name=""/>
        <dsp:cNvSpPr/>
      </dsp:nvSpPr>
      <dsp:spPr>
        <a:xfrm>
          <a:off x="2742049" y="264241"/>
          <a:ext cx="2086567" cy="14533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B6512A1-DA2B-0B47-B1AC-98ADCEA8654D}">
      <dsp:nvSpPr>
        <dsp:cNvPr id="0" name=""/>
        <dsp:cNvSpPr/>
      </dsp:nvSpPr>
      <dsp:spPr>
        <a:xfrm rot="10800000">
          <a:off x="2742049" y="1981812"/>
          <a:ext cx="2086567" cy="2422215"/>
        </a:xfrm>
        <a:prstGeom prst="round2SameRect">
          <a:avLst>
            <a:gd name="adj1" fmla="val 10500"/>
            <a:gd name="adj2" fmla="val 0"/>
          </a:avLst>
        </a:prstGeom>
        <a:solidFill>
          <a:schemeClr val="bg1">
            <a:lumMod val="6500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FF0000"/>
              </a:solidFill>
            </a:rPr>
            <a:t>METAMORPHIC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Heat / Pressure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Convection zones deep in crust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/>
            <a:t>Phyllite</a:t>
          </a:r>
          <a:r>
            <a:rPr lang="en-US" sz="1800" kern="1200" dirty="0"/>
            <a:t>, Gneiss, Marble, Slate</a:t>
          </a:r>
        </a:p>
      </dsp:txBody>
      <dsp:txXfrm rot="10800000">
        <a:off x="2806218" y="1981812"/>
        <a:ext cx="1958229" cy="2358046"/>
      </dsp:txXfrm>
    </dsp:sp>
    <dsp:sp modelId="{5DC42579-DD8E-294A-870C-7A091773F3FE}">
      <dsp:nvSpPr>
        <dsp:cNvPr id="0" name=""/>
        <dsp:cNvSpPr/>
      </dsp:nvSpPr>
      <dsp:spPr>
        <a:xfrm>
          <a:off x="5037273" y="264241"/>
          <a:ext cx="2086567" cy="14533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D0F27B9-BEDD-244C-AC3E-45F03A89220F}">
      <dsp:nvSpPr>
        <dsp:cNvPr id="0" name=""/>
        <dsp:cNvSpPr/>
      </dsp:nvSpPr>
      <dsp:spPr>
        <a:xfrm rot="10800000">
          <a:off x="5037273" y="1981812"/>
          <a:ext cx="2086567" cy="2422215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3">
                <a:shade val="50000"/>
                <a:hueOff val="-62665"/>
                <a:satOff val="-4415"/>
                <a:lumOff val="30937"/>
                <a:alphaOff val="0"/>
              </a:schemeClr>
            </a:gs>
            <a:gs pos="100000">
              <a:schemeClr val="accent3">
                <a:shade val="50000"/>
                <a:hueOff val="-62665"/>
                <a:satOff val="-4415"/>
                <a:lumOff val="30937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FF0000"/>
              </a:solidFill>
            </a:rPr>
            <a:t>SEDIMENTARY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Product of weathering, erosion and deposition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Shale,  Sandstone, Limestone </a:t>
          </a:r>
        </a:p>
      </dsp:txBody>
      <dsp:txXfrm rot="10800000">
        <a:off x="5101442" y="1981812"/>
        <a:ext cx="1958229" cy="23580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BEBDE3-ABB9-4A19-8635-1C1A9DD37B75}">
      <dsp:nvSpPr>
        <dsp:cNvPr id="0" name=""/>
        <dsp:cNvSpPr/>
      </dsp:nvSpPr>
      <dsp:spPr>
        <a:xfrm>
          <a:off x="0" y="0"/>
          <a:ext cx="7247119" cy="1886477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E1C14F-74D0-485E-929B-74E4BC7CDD13}">
      <dsp:nvSpPr>
        <dsp:cNvPr id="0" name=""/>
        <dsp:cNvSpPr/>
      </dsp:nvSpPr>
      <dsp:spPr>
        <a:xfrm>
          <a:off x="218245" y="251530"/>
          <a:ext cx="3243156" cy="138341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95998E-836C-4D6E-8E53-30CFF9206C8A}">
      <dsp:nvSpPr>
        <dsp:cNvPr id="0" name=""/>
        <dsp:cNvSpPr/>
      </dsp:nvSpPr>
      <dsp:spPr>
        <a:xfrm rot="10800000">
          <a:off x="218245" y="1886477"/>
          <a:ext cx="3243156" cy="2305695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/>
            <a:t>Igneous rock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Evidence of </a:t>
          </a:r>
          <a:r>
            <a:rPr lang="en-US" sz="2500" b="1" kern="1200" dirty="0">
              <a:solidFill>
                <a:srgbClr val="FF0000"/>
              </a:solidFill>
            </a:rPr>
            <a:t>volcanism</a:t>
          </a:r>
          <a:r>
            <a:rPr lang="en-US" sz="2500" kern="1200" dirty="0"/>
            <a:t> or </a:t>
          </a:r>
          <a:r>
            <a:rPr lang="en-US" sz="2500" b="1" kern="1200" dirty="0">
              <a:solidFill>
                <a:srgbClr val="FF0000"/>
              </a:solidFill>
            </a:rPr>
            <a:t>intrusion</a:t>
          </a:r>
        </a:p>
      </dsp:txBody>
      <dsp:txXfrm rot="10800000">
        <a:off x="289153" y="1886477"/>
        <a:ext cx="3101340" cy="2234787"/>
      </dsp:txXfrm>
    </dsp:sp>
    <dsp:sp modelId="{B581F7B1-35FF-4C5B-8ED8-CB550129071C}">
      <dsp:nvSpPr>
        <dsp:cNvPr id="0" name=""/>
        <dsp:cNvSpPr/>
      </dsp:nvSpPr>
      <dsp:spPr>
        <a:xfrm>
          <a:off x="3785717" y="251530"/>
          <a:ext cx="3243156" cy="138341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1C199F-2DC8-426A-9A14-FCC6F0027F8F}">
      <dsp:nvSpPr>
        <dsp:cNvPr id="0" name=""/>
        <dsp:cNvSpPr/>
      </dsp:nvSpPr>
      <dsp:spPr>
        <a:xfrm rot="10800000">
          <a:off x="3785717" y="1886477"/>
          <a:ext cx="3243156" cy="2305695"/>
        </a:xfrm>
        <a:prstGeom prst="round2SameRect">
          <a:avLst>
            <a:gd name="adj1" fmla="val 10500"/>
            <a:gd name="adj2" fmla="val 0"/>
          </a:avLst>
        </a:prstGeom>
        <a:solidFill>
          <a:srgbClr val="514A4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/>
            <a:t>Metamorphic Rock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Evidence of </a:t>
          </a:r>
          <a:r>
            <a:rPr lang="en-US" sz="2500" b="1" kern="1200" dirty="0">
              <a:solidFill>
                <a:srgbClr val="FF0000"/>
              </a:solidFill>
            </a:rPr>
            <a:t>subduction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At the surface?  </a:t>
          </a:r>
          <a:r>
            <a:rPr lang="en-US" sz="2500" b="1" kern="1200" dirty="0">
              <a:solidFill>
                <a:srgbClr val="FF0000"/>
              </a:solidFill>
            </a:rPr>
            <a:t>Uplifted</a:t>
          </a:r>
          <a:r>
            <a:rPr lang="en-US" sz="2500" kern="1200" dirty="0"/>
            <a:t>!</a:t>
          </a:r>
        </a:p>
      </dsp:txBody>
      <dsp:txXfrm rot="10800000">
        <a:off x="3856625" y="1886477"/>
        <a:ext cx="3101340" cy="22347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887F27-576A-164B-8B67-1EBC023021ED}">
      <dsp:nvSpPr>
        <dsp:cNvPr id="0" name=""/>
        <dsp:cNvSpPr/>
      </dsp:nvSpPr>
      <dsp:spPr>
        <a:xfrm>
          <a:off x="0" y="0"/>
          <a:ext cx="7547377" cy="1734188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9EC026-AFB3-E24E-B21F-0111B468D370}">
      <dsp:nvSpPr>
        <dsp:cNvPr id="0" name=""/>
        <dsp:cNvSpPr/>
      </dsp:nvSpPr>
      <dsp:spPr>
        <a:xfrm>
          <a:off x="226421" y="171993"/>
          <a:ext cx="2217041" cy="127173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A6D78B4-456B-B045-A0C6-9B2A0ADA00E5}">
      <dsp:nvSpPr>
        <dsp:cNvPr id="0" name=""/>
        <dsp:cNvSpPr/>
      </dsp:nvSpPr>
      <dsp:spPr>
        <a:xfrm rot="10800000">
          <a:off x="226421" y="1556494"/>
          <a:ext cx="2217041" cy="235648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FF0000"/>
              </a:solidFill>
            </a:rPr>
            <a:t>Glacial Drift/Till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/>
            <a:t>Mixed sizes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/>
            <a:t>Pushed in front of slow moving ice and deposited when ice melts</a:t>
          </a:r>
        </a:p>
      </dsp:txBody>
      <dsp:txXfrm rot="10800000">
        <a:off x="294603" y="1556494"/>
        <a:ext cx="2080677" cy="2288306"/>
      </dsp:txXfrm>
    </dsp:sp>
    <dsp:sp modelId="{11BFED16-B657-9445-AD57-8DA6D981D4CC}">
      <dsp:nvSpPr>
        <dsp:cNvPr id="0" name=""/>
        <dsp:cNvSpPr/>
      </dsp:nvSpPr>
      <dsp:spPr>
        <a:xfrm>
          <a:off x="2665167" y="171993"/>
          <a:ext cx="2217041" cy="127173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907ADED-E9A1-6747-915E-2F462C6BCB0E}">
      <dsp:nvSpPr>
        <dsp:cNvPr id="0" name=""/>
        <dsp:cNvSpPr/>
      </dsp:nvSpPr>
      <dsp:spPr>
        <a:xfrm rot="10800000">
          <a:off x="2665167" y="1556494"/>
          <a:ext cx="2217041" cy="235648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3">
                <a:shade val="50000"/>
                <a:hueOff val="-62665"/>
                <a:satOff val="-4415"/>
                <a:lumOff val="30937"/>
                <a:alphaOff val="0"/>
              </a:schemeClr>
            </a:gs>
            <a:gs pos="100000">
              <a:schemeClr val="accent3">
                <a:shade val="50000"/>
                <a:hueOff val="-62665"/>
                <a:satOff val="-4415"/>
                <a:lumOff val="30937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FF0000"/>
              </a:solidFill>
            </a:rPr>
            <a:t>Limestone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Marine or Ocean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Made of shells and/or sediment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 rot="10800000">
        <a:off x="2733349" y="1556494"/>
        <a:ext cx="2080677" cy="2288306"/>
      </dsp:txXfrm>
    </dsp:sp>
    <dsp:sp modelId="{9BD51F5B-1306-164D-9B8A-D98A74EF64F8}">
      <dsp:nvSpPr>
        <dsp:cNvPr id="0" name=""/>
        <dsp:cNvSpPr/>
      </dsp:nvSpPr>
      <dsp:spPr>
        <a:xfrm>
          <a:off x="5103913" y="171993"/>
          <a:ext cx="2217041" cy="127173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22BE5EC-9B0B-9B4E-802F-7A5A500443B2}">
      <dsp:nvSpPr>
        <dsp:cNvPr id="0" name=""/>
        <dsp:cNvSpPr/>
      </dsp:nvSpPr>
      <dsp:spPr>
        <a:xfrm rot="10800000">
          <a:off x="5103913" y="1556494"/>
          <a:ext cx="2217041" cy="235648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3">
                <a:shade val="50000"/>
                <a:hueOff val="-62665"/>
                <a:satOff val="-4415"/>
                <a:lumOff val="30937"/>
                <a:alphaOff val="0"/>
              </a:schemeClr>
            </a:gs>
            <a:gs pos="100000">
              <a:schemeClr val="accent3">
                <a:shade val="50000"/>
                <a:hueOff val="-62665"/>
                <a:satOff val="-4415"/>
                <a:lumOff val="30937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FF0000"/>
              </a:solidFill>
            </a:rPr>
            <a:t>Shale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Fine Grained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Low energy, wet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Calm marine or muddy  environment </a:t>
          </a:r>
        </a:p>
      </dsp:txBody>
      <dsp:txXfrm rot="10800000">
        <a:off x="5172095" y="1556494"/>
        <a:ext cx="2080677" cy="22883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887F27-576A-164B-8B67-1EBC023021ED}">
      <dsp:nvSpPr>
        <dsp:cNvPr id="0" name=""/>
        <dsp:cNvSpPr/>
      </dsp:nvSpPr>
      <dsp:spPr>
        <a:xfrm>
          <a:off x="0" y="0"/>
          <a:ext cx="7333306" cy="1787814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FCA603-7AAC-D744-AF62-9CD869CBA422}">
      <dsp:nvSpPr>
        <dsp:cNvPr id="0" name=""/>
        <dsp:cNvSpPr/>
      </dsp:nvSpPr>
      <dsp:spPr>
        <a:xfrm>
          <a:off x="489437" y="177312"/>
          <a:ext cx="3025919" cy="131106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0C9A2B4-80B4-8241-B1B8-C36CAE7AC6C3}">
      <dsp:nvSpPr>
        <dsp:cNvPr id="0" name=""/>
        <dsp:cNvSpPr/>
      </dsp:nvSpPr>
      <dsp:spPr>
        <a:xfrm rot="10800000">
          <a:off x="221325" y="1604625"/>
          <a:ext cx="3562142" cy="2429357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FF0000"/>
              </a:solidFill>
            </a:rPr>
            <a:t>Conglomerate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Large Chunks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High Energy Environment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Fast moving water</a:t>
          </a:r>
        </a:p>
      </dsp:txBody>
      <dsp:txXfrm rot="10800000">
        <a:off x="296036" y="1604625"/>
        <a:ext cx="3412720" cy="2354646"/>
      </dsp:txXfrm>
    </dsp:sp>
    <dsp:sp modelId="{DF0AF35F-9067-1B40-93B8-A1BEC5778E03}">
      <dsp:nvSpPr>
        <dsp:cNvPr id="0" name=""/>
        <dsp:cNvSpPr/>
      </dsp:nvSpPr>
      <dsp:spPr>
        <a:xfrm>
          <a:off x="4086060" y="177312"/>
          <a:ext cx="3025919" cy="131106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1B7F551-18BE-6049-B1AB-56C666F43A16}">
      <dsp:nvSpPr>
        <dsp:cNvPr id="0" name=""/>
        <dsp:cNvSpPr/>
      </dsp:nvSpPr>
      <dsp:spPr>
        <a:xfrm rot="10800000">
          <a:off x="4086060" y="1604625"/>
          <a:ext cx="3025919" cy="2429357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3">
                <a:shade val="50000"/>
                <a:hueOff val="-93997"/>
                <a:satOff val="-6622"/>
                <a:lumOff val="46406"/>
                <a:alphaOff val="0"/>
              </a:schemeClr>
            </a:gs>
            <a:gs pos="100000">
              <a:schemeClr val="accent3">
                <a:shade val="50000"/>
                <a:hueOff val="-93997"/>
                <a:satOff val="-6622"/>
                <a:lumOff val="46406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FF0000"/>
              </a:solidFill>
            </a:rPr>
            <a:t>Sandstone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Mid-energy / Slow water or windy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Beach or desert</a:t>
          </a:r>
        </a:p>
      </dsp:txBody>
      <dsp:txXfrm rot="10800000">
        <a:off x="4160771" y="1604625"/>
        <a:ext cx="2876497" cy="23546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2#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#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7C3F878-F5E8-489B-AC8A-64F2A7E22C28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DO NOW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up notes and Review #12</a:t>
            </a:r>
          </a:p>
          <a:p>
            <a:r>
              <a:rPr lang="en-US" dirty="0"/>
              <a:t>Turn in vocabulary or crossword puzzle if you finished it.</a:t>
            </a:r>
          </a:p>
        </p:txBody>
      </p:sp>
    </p:spTree>
    <p:extLst>
      <p:ext uri="{BB962C8B-B14F-4D97-AF65-F5344CB8AC3E}">
        <p14:creationId xmlns:p14="http://schemas.microsoft.com/office/powerpoint/2010/main" val="838100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298447" y="2121407"/>
            <a:ext cx="4137711" cy="3602736"/>
          </a:xfrm>
        </p:spPr>
        <p:txBody>
          <a:bodyPr/>
          <a:lstStyle/>
          <a:p>
            <a:r>
              <a:rPr lang="en-US" dirty="0"/>
              <a:t>A million-million years from now alien archaeologists find a fossil of the item shown to the right.</a:t>
            </a:r>
          </a:p>
          <a:p>
            <a:r>
              <a:rPr lang="en-US" dirty="0"/>
              <a:t>What is its importance?</a:t>
            </a:r>
          </a:p>
          <a:p>
            <a:r>
              <a:rPr lang="en-US" dirty="0"/>
              <a:t>What does it tell them about the age of the rock layer?</a:t>
            </a:r>
          </a:p>
          <a:p>
            <a:endParaRPr lang="en-US" dirty="0"/>
          </a:p>
        </p:txBody>
      </p:sp>
      <p:sp>
        <p:nvSpPr>
          <p:cNvPr id="17410" name="AutoShape 2" descr="data:image/jpeg;base64,/9j/4AAQSkZJRgABAQAAAQABAAD/2wCEAAkGBxQTERUUEhQWFhUXGCAaGBcYGBwcHxwgIB4aISQgICQcICgiHB4oHRoeJDEhJSkrLi4uHh8zODQsNygtLiwBCgoKDg0OGxAQGywmICUsNCwsLDgvLy8sLCwsLCwsNC4sLDc0LCwsLCwsLCwsLCwsLCwsNC0sLCwsLCwsLCwsLP/AABEIAJcAgAMBIgACEQEDEQH/xAAcAAACAwEBAQEAAAAAAAAAAAAFBgAEBwMIAgH/xAA+EAACAQIEAwUFBgQGAgMAAAABAgMEEQAFEiEGMVETIkFhcQcyQoGRFCNSYqGxJFNywTOCotHw8cLhQ4OS/8QAGQEAAgMBAAAAAAAAAAAAAAAAAAECAwQF/8QAKREAAgICAQIFAwUAAAAAAAAAAAECEQMhEjFBEzJRcYEEIqEjkbHh8f/aAAwDAQACEQMRAD8A3HExMTABMTEwEzji2jpm0zToH8I17z7flW5+uAA3iYzPN/aoFBMUaRqObzvb0IVLk/MjCjmXtFeSPWap5FvZkhtEVAt3iB3yvocAG31+ZwwjVNIkY/MwGFmv9o1Kn+Gskv8ASukfVyoI9L48+1XGLMSYou+b3c3LW8Df3vW5xxos0aYSlgSyrdbX3PTffABtsntAqZDaNaWDa/3kpkv9FUA+W+O+S+0/U2iqp3Q/zIbyqfkAGX6H1xhlHmUoKaqcm12a19wN/kcPmX56kNElTN91Kbsig2va9gPG/wC2Go33It11NvyvNYalNcEqSLexKm9j0PQ+Rxdx58p+PYqgdoyfZ5lI/idYjcgnldP8QAi5DAjlhwoPaUIXVDMK+K3eljUJKh/Mvuv1uLemG4tD5I1PEwNyTPqerTVTyq/UcmX1B3HzwSxEZMTExMAFaur4oV1TSLGvViB8hfmfIYU879oKRj7mPVfk0hKL6gW1N6WHrgD7VsraaqieOQpJFF3TzB1Mbgjz0jfyGEgOzkrLdJh8Lfuv4hiN7ofYbp84rKy4LSaRfUsQ0KB1JvqsPM4C5pxctBG8FDHAsjDeR/fN/wDvbBSkdo0MbswuADY90+uMs9oGXP8AbpdKEkgN3Re4sLHu38PTFvHirIJ2yvwxlEldWLEZ0iI3Mr7qP9yThgzDh40tYUlp1aSMAki+hvz26Hr1xR4QhCRiSwaxs4v7pB+Lba+HrMOIB3NQ1wptHe2q2xZb+IG22K5OlY090CuGqmmjqHlliBV0Ze4ALX5eRsemK+VxrrcJF7xuLDVuN9sW8yqKUyr2KFEe2pSL6b8/UXxwglquyFNTTNCpk7Usi6mvsANtwNvDFWNuS69CUjvSSlmc2JIOpwAe74XbpjReFqulFM8rLGI1J7rAMx28b8vIDfrjPJOOaiKpmFRFGBMixSVAjKXtexbnY3J2PXBnNURaMGSQDQyju+8xPIegGLNpN3a6kG9pVsAcUOtXUrM5aAQoeyESAadyVUA9Sb3tjPMxongkDo4ZjdzpNyu/xeuNOyulinSXvBCqhgW2ub2sAfeOLuV8P0tNoqKpGqIyG37ojuvluSL9f1wQk57qiT0Zpk3E0glV9RSUHZ1Ok+m37G4xtXBftBqpIy1RTtPCmzzwjvp/XGN228U+mMCnzB+3kkRI07RyQqgaRc8l/KL40LhfM2pjrhdkaQDWBsCR/tfE0rE2b/leaQ1MYkp5EkQ/EhBHoeh8ji5jzs9VNBUmppX7KU+8VHcfyZeTD9canwR7QY6wiGZRDU22W91ktzKHn6qdx588Ia2cONlvU/8A1r+74Va/L45V0uL25EbEeh8MNfGLfxJ/oX92x8Zfk51KpBDMCQWHduPD1xCiRnjTVdELsv2ynHMgaZFHn19cDM4eGsXtKSZ0J99QxUre3MXFxjZTRMh90X/TCnxFwdBUP2gXsJvxqLAn8wHPFim6og47tGMhZqKo8CpHe0bhlvvccr+uGfKOIKGQjtu1Q3NlUrZV8d22Jty88cM/yWqp9p4w6cu3iHK/4h0xWy3LqZryaFnUCwAYrpbqQNyPI88K7HQYq44DIfsYkaJt01HUxHUnFuhbQrOrFHWxS1wSeo9MUuLcgdil37O0dwqjmCBbl/zfAzhzK2gcO7lwbgx7j5nfFbxodjBmMzysrvdi92NzfYc/1xduqwh3KFyb9npvcAbFweXqCMIOcUUk03ccgW5Emwt6YZKTg5JaBGmkYTt3Y25Io1W+8J8BfEuCsjb9S1lNRTzSxRTtq1LpHYqXNlvuSOnmcCuMc/WWNIaaQPCgs2nWsjXO4ZWuPpinkOaLQGSLXHLd/C7DbY2tzv8A7YMxUtTK/wDD0ywhvjnazEenO2JLWkFd2KmXZMSe00lFU3sTfYdfDBuPOIUIBbW3IIg1E+W2Gan9mva9+rrDJbfs0UqD5b/2GDlFw5FTC8MSJ4ahz+pwNtDVPuKkf2mUWWIU6sPefvMR0A5Lg3wZksUFbTOLtKZd3bc20tt5DF5499+fnjplptVUx6Sr+pt/fEH6slQ2ZwIzX3lNkVUJv6tbBuor4XFrsSDsVUnSeo2xXo4g1dUagDZI7X/zYPaRhiBEeYG1mRj56f7eGKmZVcKpre6Acz/3hhxnftKqWkkSJT3UFyOpPX0H74sx4+cqIznxVifmHF0n2jXGmmnF7pzuOp8/LHet4Vpqle1hPYs24eLa/qMAqihKuEXlY3B8f+XwY4ckemdYZWXTKNUY/DbbfpfocavqMMHG4qq/P9lOHI06b6gKujraVzHJ99Gy21j3rD98dKWpkRgooZqjtArCykC2/wAQ5XONAnhDizfLywbyrUkAjJPdYjGG2aWkZVRcHV8m7Rx0t/idtbD5YJxez2IAmqqpp7bnvaUFvI32xocMGtwvU4ybjHiT7Uxp6ZiIFazOOcp9fwjy54txY3kdXruQlJRVneozCGDu5dFEm28+nUf8t/3wY4UyaeTVIg1MRYu5J/a+Eampmj7ralHgCCPmL8/XGjcI5nLGNUO6g6WB5N/788dKWOMIViMfiNy+8acs4ZnWO08hkbpGojA8rsWP6YO02UHSoYgafduS5Hzbb9MDqWtqal2VJRCoH8sMb/M4uw5RUgd6sd28ToRR9AMc6aadSNUWmtHznHDSSp3SRIORPj5HGf0oIqoAwIKzICOh1jB/iDJ81DB4qtnjW/3QVVJ28WXf9ML1K7lqZ5lKyiZVkB6hhvvzuMUzSqyxM0LKz/G1X9Kf3wbBwDygfxtX/kH6YOquHQmfrHGV8WSn7ZLtcatvpjVTjLOM1tVy2G9x+2NP0vmfsU5/KKlVO3aI595Nhbba/jjrxVnEtSxZwitcFdA8uZPO+2PisU373XAvMYyNySP7Y1tutFEaHjh6v7eBH21Duvb8QwdyacukhJuO0IB8h/7wh+zyrtVtGbBJFuo/MoP1uMNHCOZBcvaoa1o3k26kMbDzOOdkhxk0vj5NkZWlYL494kMLpTwk6z3pSPBfBfU4RcvpgLA7Lba2KoqGllkkk3eRtR+f+2DuU0ZkYBQSfBQCSfpjpvD4MVH9/cx+JzdhTiTsZzEyTSSERaWLrbTbkq2A254I8GakRw3IEW9f+sDqykKsAbeANjtv5/uMFMjUh2QNdQd7bi/hvhQdCmr6mgZDvMzfiF8MeF3IhaTl8OGEYw5/OacPlP3CR7QH/iKBfxTb/VcO+EL2gN/HZaOs4/cYzy6FyCApWkrJgrsh1g6geij64N08VSt9TxuPNSp/S+KNHMqVU2q277Hp3Rg9fE1LVEWu5TWol+KL/wDLA4zfiVjJVTOAfAAeg3w857n0ECEu4d/hjBuSfQeGMzrc0lSR3KgsTq0HkCeYHljXgVW6opyehSzGNgi69wALdbHwxSzSVEkDJ3wPOwPkfLwxya5BJ5m5O/I4rVyWVSbb+IO4+XXFjZWkUqGsMdVDKSAVkBPodiPocX6audaIUgv3amZ38wCAB6XN8UJaRJSy3bSCLbDUdxby9Thx4/mWPMNNlF1UNYbbEXPrgjFPLF+/4/0JP7GhH7Bo5mRxYjmPXDJl8oDC1wb7WP7eeBz1na10sygFS999xbz8sFGmAmNwuze6vIenljRnbaTfoVwSTaLdRYHSq33uCRhj4cy1ggmO6sdJt8JHX1wDg0vsR3fiYnDfwrXxRExs3dIB8tuWKFF8W0WMbqCi0G56YvY+IpAwBU3B5EYpZpRyOCYpWRrbDa1/PbGFvlL7jSlxWghhC4+QnMMt6dsMfNXkteX+9qpdG+ybeHjbAVRpqcsjIN1ksbsWue8TucGTHxjdhCduhmzL/Gm/r/8AFcL3EmbylArudI8/D5Yv8S53FBVOsrBdTbeWw5+WBnEVC0gRo1LsdgF31X5EYWOVSHJXEXcny2WqnZYxqIIOq1rDzw8ZpwXCFeVZTqWP70argstuu48RbF2j7LKqVQ/Z/aJNyCwFzfffoL4RajMpO2kYMI4pmN97gnbmfHGqLfrS/koYK0ksO7fxt4/9YpZwwJFwNhbbFmAPI94xdlO+k47Zpw/VIA0kUig9V2v0v1xa4uyFoCQU9nhUE7ut7f1DY/LDj7Tae9c1kIOkNc+Nydx5bYWcugvMsslwI7MiAbPo3Jb0tzw7VVU1dURM6qpqIUaIA3sDfYnyvhwf6m/QU/J8iLTVUKibTDZibLdi2jr0ub747Za+q1ze+523v18xgx7R+Fxl8kcsUmpZzpMdtwQBcjywEgzUCoD9mlgBpDXIH0xfOSyRVEFFxbsb5oeyiVlZG1bnxK28OgO+P1w70plCqzRt8J77BuQsOhHLFPMJmeNdCJ3xc6QV0/XmMVsrzVaVkf39LBlW/Trb9MQxxXUcmHn4gqaBkSYEalvY8tx4emG/IOM45FAnZUfbfwN+vS+FJczTN6VomsKyLU8VgRqF+Qvz2sLemEamEhmWMkAlgDrOkLuOfS2KZRjLzIti2uh6NmlCqWJAFufhjLyAcxobfzmNv8hx3oGkVTEZe1jVu6wNw3mPIcscaPfNaQdCzf6cc+aSdJmmNtWwb7ZuC5u1+3UimRSv8RGCSduTqPEW5gdB8kfgfj96V0Eup6cOCbe9H1t1FvD6Y9PYyT2meyJagtU0AEc3N4dgknmPwt+h8sACdnlb9rqJJomFRE5OgyOtwo5DRe4A88KuaZxVtdZAqFRqC20mw6DkcLlXSPGxV0ZHGzIQQynowO4+eLdHmIZRFPug91vFL/uvli7xWyHBIechzmSRVniVSykK9huPHU6+I574bqrjiWrR4phGI1GrXGWW5GwB3tY88ZlleSyiVWpZDdvd0i9/XyxqmX5GOyiWRFVlbW/I6m8OW1hbl1xevqFGuXwVPFyej7zLIRT0s8jG84pnJHwx3X3R59fPHOXLnFBQVkBtLBCtwBzWwuflglxUGGW1rvveBt78ztgvwbC60FN2rK/3SgADkLDY/LGXxZcuZc8ariK2bUUmZRF07xkJCW3VWG+xPK/M4zujSRHKShVZCVdZLqQR+lxjXpKOoo4pVpBqjdtYVffibqo5OD+HGeZzGKmoMjzCEsQZWdSoU8rsCLqMdDDnTd9vTuZJ43HRU7QSRkmeMadghYlj5AcsfEbJHpMnus4VQSAWP9rdcXm4uio4HpqaOOqZmNpuzNrkWAF9yPQDCVm+lXH2pi7gD7uNgAnW5sd/yjfqcTyZ66IUMTe2apVCoylTO9PqF9rWPZ77sLHlvY4O59lUVcIK2B9JltrCkEmw3A877E4xleKYkCKgqAEBAUyKVPyKnn09MXc79qFRIixU0UVJEt7CId7vG5N/C9vADxxinNKK4vZojDe1o1POs5paKMdvKiNbaJSC1umkbj54DcC8TxVebRnToPeVFve4C8/I4w1mZ2uSWYnzJJ/c4172L8B1qVkdZNEYolDWEl1Zri2yne2/M2xlSovbPQOJiYmGIVeNOA6bMBd7xzAWWZLardGvs6+R+VseeOO+AavL2vKmuLwmjU6Pn+BvI/LHrHHxLGGBVgGU8wRcH1BwAeQOD+KpKCXWqLIpFijbc+hHI42vhbjKhrNKxv2cx/8Ail2PyPJsceN/YnDMTLQMIJP5R/wyfLxT9R5YxTOcmq6CULPE0Tqe69tj5q3JsD2NM37ju4yutv8AyvH1GDPATB6CG1u4oTb8oGPOcHHVYKaWlaQSRSroIkGoqPym9wfW+Gd/aVW0UQp4FiiUkvrI1vvbwvYfTBx0F7N4qorbmyAfExCj6nCDxpxJloiljnnikdkKjse+wJ6ldh8zjGc24yq6mORKmUza9Ni/waST3bWAvffbpgHFAztpjVmJOwAuT8hgpLYWF5c7WMaaVGW4sZZCGc/022Qelz54CE354e+H/ZJmVTZjD2CH4pjpNr7933r+oGNM4d9hVLHZquV52t7q9xL38u8dvMeOHKTfUikkefqKjklcJFG8jnkqKWJ+Q3xqPC3sOqprPVuKdPwgan8fDkv1ON8yrJaemXTTwxxD8igfti/hDFjhXgKioAOwiBf+bJZnPztYfIDDPiYmACYmJiYAJiYmJgAmKuY5dFOhjnjSRDzVwCP1xMTABkXGHsLjfVJl8hjPPsZDdfRW5r874Tsq9i+YzMRL2cIHxM4e/oFJ/W2JiYANByT2FUUdjUySzn8IPZp/p73+rGhZLw5S0gtTQRxct1UXNup5k+eJiYACuJiYmACYmJiYAJiYmJg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412" name="Picture 4" descr="http://www.waccfoto.com/images/assets/flashCub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1483" y="2318354"/>
            <a:ext cx="2103863" cy="24851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6819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IT’S A FLASHCUBE!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298447" y="2121407"/>
            <a:ext cx="4177905" cy="360273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plastic cube containing four </a:t>
            </a:r>
            <a:r>
              <a:rPr lang="en-US" u="sng" dirty="0"/>
              <a:t>flashbulbs</a:t>
            </a:r>
            <a:r>
              <a:rPr lang="en-US" dirty="0"/>
              <a:t> that fits into the top of a camera and revolves after each shot.</a:t>
            </a:r>
          </a:p>
          <a:p>
            <a:r>
              <a:rPr lang="en-US" dirty="0"/>
              <a:t>This space-aged, flash photography device was  revolutionary in 1965 and nearly obsolete by 1975.</a:t>
            </a:r>
          </a:p>
          <a:p>
            <a:r>
              <a:rPr lang="en-US" dirty="0"/>
              <a:t>The flash cube is an ideal example of an </a:t>
            </a:r>
            <a:r>
              <a:rPr lang="en-US" b="1" u="sng" dirty="0"/>
              <a:t>index fossil.</a:t>
            </a:r>
            <a:r>
              <a:rPr lang="en-US" b="1" dirty="0"/>
              <a:t> </a:t>
            </a:r>
          </a:p>
          <a:p>
            <a:r>
              <a:rPr lang="en-US" dirty="0"/>
              <a:t>WHAT makes it an example of an </a:t>
            </a:r>
            <a:r>
              <a:rPr lang="en-US" b="1" u="sng" dirty="0"/>
              <a:t>index fossil?</a:t>
            </a:r>
          </a:p>
        </p:txBody>
      </p:sp>
      <p:pic>
        <p:nvPicPr>
          <p:cNvPr id="41986" name="Picture 2" descr="https://s-media-cache-ak0.pinimg.com/236x/43/60/03/436003a110af6f01f816b780e5c799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17099" y="2020067"/>
            <a:ext cx="2247900" cy="3371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771" y="817582"/>
            <a:ext cx="7526216" cy="120248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READING THE STORY IN ROCKS:</a:t>
            </a:r>
            <a:br>
              <a:rPr lang="en-US" b="1" dirty="0"/>
            </a:br>
            <a:r>
              <a:rPr lang="en-US" b="1" dirty="0"/>
              <a:t>INTERPRETING THE PAST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9945" y="2488300"/>
            <a:ext cx="2801844" cy="3042753"/>
          </a:xfrm>
        </p:spPr>
        <p:txBody>
          <a:bodyPr>
            <a:normAutofit/>
          </a:bodyPr>
          <a:lstStyle/>
          <a:p>
            <a:r>
              <a:rPr lang="en-US" sz="2000" dirty="0"/>
              <a:t>Rocks</a:t>
            </a:r>
          </a:p>
          <a:p>
            <a:r>
              <a:rPr lang="en-US" sz="2000" dirty="0"/>
              <a:t>Plate Tectonics</a:t>
            </a:r>
          </a:p>
          <a:p>
            <a:r>
              <a:rPr lang="en-US" sz="2000" dirty="0"/>
              <a:t>Weathering</a:t>
            </a:r>
          </a:p>
          <a:p>
            <a:r>
              <a:rPr lang="en-US" sz="2000" dirty="0"/>
              <a:t>Erosion</a:t>
            </a:r>
          </a:p>
          <a:p>
            <a:r>
              <a:rPr lang="en-US" sz="2000" dirty="0"/>
              <a:t>Fossils </a:t>
            </a:r>
          </a:p>
          <a:p>
            <a:r>
              <a:rPr lang="en-US" sz="2000" dirty="0"/>
              <a:t>Cross Section Stratigraphy</a:t>
            </a:r>
          </a:p>
          <a:p>
            <a:r>
              <a:rPr lang="en-US" sz="2000" dirty="0"/>
              <a:t>Geologic Maps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73135" y="5620967"/>
            <a:ext cx="6186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SES4. Students will understand how rock relationships and fossils are used to reconstruct the Earth’s past.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6790" y="2488300"/>
            <a:ext cx="2349500" cy="313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010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56810"/>
            <a:ext cx="6965245" cy="96335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REMEMBER THE ROCK TYPES?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2826991"/>
              </p:ext>
            </p:extLst>
          </p:nvPr>
        </p:nvGraphicFramePr>
        <p:xfrm>
          <a:off x="952537" y="1780942"/>
          <a:ext cx="7344190" cy="4404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1637881" y="3808325"/>
            <a:ext cx="1497205" cy="4119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80822" y="3810000"/>
            <a:ext cx="1497205" cy="4119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41701" y="3808324"/>
            <a:ext cx="1616110" cy="4119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96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3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983083"/>
          </a:xfrm>
        </p:spPr>
        <p:txBody>
          <a:bodyPr>
            <a:noAutofit/>
          </a:bodyPr>
          <a:lstStyle/>
          <a:p>
            <a:r>
              <a:rPr lang="en-US" sz="3600" b="1" dirty="0"/>
              <a:t>WHAT DO IGNEOUS AND METAMORPHIC ROCKS SHOW?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30229935"/>
              </p:ext>
            </p:extLst>
          </p:nvPr>
        </p:nvGraphicFramePr>
        <p:xfrm>
          <a:off x="1095023" y="2053883"/>
          <a:ext cx="7247119" cy="4192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5024176" y="3989196"/>
            <a:ext cx="3036092" cy="2180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DO SEDIMENTARY ROCKS SHOW?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5968" y="2119257"/>
            <a:ext cx="2687464" cy="36038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80% of Earth’s Surface:</a:t>
            </a:r>
          </a:p>
          <a:p>
            <a:pPr marL="231775" indent="-231775"/>
            <a:r>
              <a:rPr lang="en-US" b="1" dirty="0">
                <a:solidFill>
                  <a:srgbClr val="FF0000"/>
                </a:solidFill>
              </a:rPr>
              <a:t>Weathering</a:t>
            </a:r>
          </a:p>
          <a:p>
            <a:pPr marL="231775" indent="-231775"/>
            <a:r>
              <a:rPr lang="en-US" b="1" dirty="0">
                <a:solidFill>
                  <a:srgbClr val="FF0000"/>
                </a:solidFill>
              </a:rPr>
              <a:t>Erosion</a:t>
            </a:r>
            <a:r>
              <a:rPr lang="en-US" dirty="0"/>
              <a:t> </a:t>
            </a:r>
          </a:p>
          <a:p>
            <a:pPr marL="231775" indent="-231775"/>
            <a:r>
              <a:rPr lang="en-US" b="1" dirty="0">
                <a:solidFill>
                  <a:srgbClr val="FF0000"/>
                </a:solidFill>
              </a:rPr>
              <a:t>Deposition</a:t>
            </a:r>
          </a:p>
          <a:p>
            <a:pPr marL="231775" indent="-231775"/>
            <a:r>
              <a:rPr lang="en-US" dirty="0"/>
              <a:t>Tell about the environment by: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Composition</a:t>
            </a:r>
          </a:p>
          <a:p>
            <a:pPr lvl="1"/>
            <a:r>
              <a:rPr lang="en-US" b="1" dirty="0" err="1">
                <a:solidFill>
                  <a:srgbClr val="FF0000"/>
                </a:solidFill>
              </a:rPr>
              <a:t>Clast</a:t>
            </a:r>
            <a:r>
              <a:rPr lang="en-US" b="1" dirty="0">
                <a:solidFill>
                  <a:srgbClr val="FF0000"/>
                </a:solidFill>
              </a:rPr>
              <a:t> Size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3432" y="2366310"/>
            <a:ext cx="4116836" cy="274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2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4747" y="836541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SEDIMENTARY CLAST SIZE:  </a:t>
            </a:r>
            <a:br>
              <a:rPr lang="en-US" b="1" dirty="0"/>
            </a:br>
            <a:r>
              <a:rPr lang="en-US" b="1" dirty="0"/>
              <a:t>CLUES TO PAST ENVIRONMENTS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2396068"/>
              </p:ext>
            </p:extLst>
          </p:nvPr>
        </p:nvGraphicFramePr>
        <p:xfrm>
          <a:off x="790764" y="2331218"/>
          <a:ext cx="7547377" cy="385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3416439" y="3898761"/>
            <a:ext cx="2260880" cy="23714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877290" y="3898761"/>
            <a:ext cx="2260880" cy="23714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0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4747" y="786300"/>
            <a:ext cx="6965245" cy="1202485"/>
          </a:xfrm>
        </p:spPr>
        <p:txBody>
          <a:bodyPr>
            <a:noAutofit/>
          </a:bodyPr>
          <a:lstStyle/>
          <a:p>
            <a:r>
              <a:rPr lang="en-US" sz="4000" b="1" dirty="0"/>
              <a:t>SEDIMENTARY CLAST SIZE:  </a:t>
            </a:r>
            <a:br>
              <a:rPr lang="en-US" sz="4000" b="1" dirty="0"/>
            </a:br>
            <a:r>
              <a:rPr lang="en-US" sz="4000" b="1" dirty="0"/>
              <a:t>CLUES TO PAST ENVIRONMENTS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9168504"/>
              </p:ext>
            </p:extLst>
          </p:nvPr>
        </p:nvGraphicFramePr>
        <p:xfrm>
          <a:off x="1004835" y="2212050"/>
          <a:ext cx="7333306" cy="3972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5285432" y="3813560"/>
            <a:ext cx="2774559" cy="23714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770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CROSS SECTIONS REVEAL ROCKS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5506" y="2216386"/>
            <a:ext cx="3656967" cy="3928017"/>
          </a:xfrm>
        </p:spPr>
        <p:txBody>
          <a:bodyPr>
            <a:normAutofit/>
          </a:bodyPr>
          <a:lstStyle/>
          <a:p>
            <a:r>
              <a:rPr lang="en-US" b="1" dirty="0"/>
              <a:t>Law of </a:t>
            </a:r>
            <a:r>
              <a:rPr lang="en-US" b="1" dirty="0">
                <a:solidFill>
                  <a:srgbClr val="FF0000"/>
                </a:solidFill>
              </a:rPr>
              <a:t>Superposition</a:t>
            </a:r>
            <a:r>
              <a:rPr lang="en-US" b="1" dirty="0"/>
              <a:t> </a:t>
            </a:r>
            <a:r>
              <a:rPr lang="en-US" dirty="0"/>
              <a:t>– Bottom is oldest</a:t>
            </a:r>
          </a:p>
          <a:p>
            <a:pPr marL="0" indent="0">
              <a:buNone/>
            </a:pPr>
            <a:r>
              <a:rPr lang="en-US" b="1" dirty="0"/>
              <a:t>Rock type can tell you:</a:t>
            </a:r>
          </a:p>
          <a:p>
            <a:r>
              <a:rPr lang="en-US" dirty="0"/>
              <a:t>What was this environment like FIRST?</a:t>
            </a:r>
          </a:p>
          <a:p>
            <a:r>
              <a:rPr lang="en-US" dirty="0"/>
              <a:t>Then what happened?</a:t>
            </a:r>
          </a:p>
          <a:p>
            <a:r>
              <a:rPr lang="en-US" dirty="0"/>
              <a:t>What happened next?</a:t>
            </a:r>
          </a:p>
          <a:p>
            <a:r>
              <a:rPr lang="en-US" dirty="0"/>
              <a:t>What was it like at the END?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8274" y="2359387"/>
            <a:ext cx="2825105" cy="37850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95202" y="5456255"/>
            <a:ext cx="1791303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Volcanic Activity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85861" y="3628925"/>
            <a:ext cx="1791303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Beach or desert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90853" y="2707844"/>
            <a:ext cx="2453147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Calm Ocean or Mud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90852" y="2254720"/>
            <a:ext cx="1369415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Ocean</a:t>
            </a:r>
          </a:p>
        </p:txBody>
      </p:sp>
    </p:spTree>
    <p:extLst>
      <p:ext uri="{BB962C8B-B14F-4D97-AF65-F5344CB8AC3E}">
        <p14:creationId xmlns:p14="http://schemas.microsoft.com/office/powerpoint/2010/main" val="229483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960" y="817582"/>
            <a:ext cx="7440977" cy="120248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ALSO SHOWN:</a:t>
            </a:r>
            <a:br>
              <a:rPr lang="en-US" b="1" dirty="0"/>
            </a:br>
            <a:r>
              <a:rPr lang="en-US" b="1" dirty="0"/>
              <a:t>WHEN CHANGES OCCURRED</a:t>
            </a:r>
          </a:p>
        </p:txBody>
      </p:sp>
      <p:pic>
        <p:nvPicPr>
          <p:cNvPr id="9218" name="Picture 2" descr="Disconformity Block Model: A disconformity is an unconformity between relatively parallel rock layers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8960" y="2927735"/>
            <a:ext cx="2319298" cy="1799455"/>
          </a:xfrm>
          <a:prstGeom prst="rect">
            <a:avLst/>
          </a:prstGeom>
          <a:noFill/>
        </p:spPr>
      </p:pic>
      <p:pic>
        <p:nvPicPr>
          <p:cNvPr id="9220" name="Picture 4" descr="Angular Unconformity Block Model: An angular unconformity is an unconformity between rock layers which are not parallel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3396" y="2927736"/>
            <a:ext cx="2253447" cy="1748364"/>
          </a:xfrm>
          <a:prstGeom prst="rect">
            <a:avLst/>
          </a:prstGeom>
          <a:noFill/>
        </p:spPr>
      </p:pic>
      <p:pic>
        <p:nvPicPr>
          <p:cNvPr id="9222" name="Picture 6" descr="Angular Unconformity Block Model: An angular unconformity is an unconformity between rock layers which are not parallel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95306" y="2872255"/>
            <a:ext cx="2324956" cy="18038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10782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SHOWS WHEN FOLDING AND FAULTING HAPPENED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1" y="5134709"/>
            <a:ext cx="2968281" cy="113948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Record of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Plate Tectonics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2516" y="3527319"/>
            <a:ext cx="4770797" cy="2576230"/>
          </a:xfrm>
          <a:prstGeom prst="rect">
            <a:avLst/>
          </a:prstGeom>
        </p:spPr>
      </p:pic>
      <p:pic>
        <p:nvPicPr>
          <p:cNvPr id="8196" name="Picture 4" descr="http://img.geocaching.com/cache/f6c8c976-ae88-41e6-a6aa-3dc184e633a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385" y="2211791"/>
            <a:ext cx="3986439" cy="1195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366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LAYERS OF EARTH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8456" y="2119257"/>
            <a:ext cx="3396274" cy="3603812"/>
          </a:xfrm>
        </p:spPr>
        <p:txBody>
          <a:bodyPr/>
          <a:lstStyle/>
          <a:p>
            <a:r>
              <a:rPr lang="en-US" dirty="0"/>
              <a:t>Sediments is deposited in layers: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Original Horizontality</a:t>
            </a:r>
          </a:p>
          <a:p>
            <a:r>
              <a:rPr lang="en-US" dirty="0"/>
              <a:t>When erosion splits layers, you can match them up on both sides of a split: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Lateral Continuity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9850" y="3743312"/>
            <a:ext cx="3550356" cy="1816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9850" y="2140452"/>
            <a:ext cx="3550356" cy="160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52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FOSSILS ADD TO THE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8617" y="2200938"/>
            <a:ext cx="3396551" cy="3603812"/>
          </a:xfrm>
        </p:spPr>
        <p:txBody>
          <a:bodyPr>
            <a:normAutofit fontScale="92500" lnSpcReduction="10000"/>
          </a:bodyPr>
          <a:lstStyle/>
          <a:p>
            <a:pPr marL="341313" indent="-341313"/>
            <a:r>
              <a:rPr lang="en-US" b="1" dirty="0">
                <a:solidFill>
                  <a:srgbClr val="FF0000"/>
                </a:solidFill>
              </a:rPr>
              <a:t>Record</a:t>
            </a:r>
            <a:r>
              <a:rPr lang="en-US" dirty="0"/>
              <a:t> of life</a:t>
            </a:r>
          </a:p>
          <a:p>
            <a:pPr marL="341313" indent="-341313"/>
            <a:r>
              <a:rPr lang="en-US" b="1" dirty="0">
                <a:solidFill>
                  <a:srgbClr val="FF0000"/>
                </a:solidFill>
              </a:rPr>
              <a:t>Clues</a:t>
            </a:r>
            <a:r>
              <a:rPr lang="en-US" dirty="0"/>
              <a:t> to Past Environment</a:t>
            </a:r>
          </a:p>
          <a:p>
            <a:pPr marL="341313" indent="-341313"/>
            <a:r>
              <a:rPr lang="en-US" b="1" dirty="0">
                <a:solidFill>
                  <a:srgbClr val="FF0000"/>
                </a:solidFill>
              </a:rPr>
              <a:t>Relative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age</a:t>
            </a:r>
            <a:r>
              <a:rPr lang="en-US" dirty="0"/>
              <a:t> – order they appear in</a:t>
            </a:r>
          </a:p>
          <a:p>
            <a:pPr marL="341313" indent="-341313"/>
            <a:r>
              <a:rPr lang="en-US" b="1" dirty="0">
                <a:solidFill>
                  <a:srgbClr val="FF0000"/>
                </a:solidFill>
              </a:rPr>
              <a:t>Absolute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age</a:t>
            </a:r>
            <a:r>
              <a:rPr lang="en-US" dirty="0"/>
              <a:t> – index fossils</a:t>
            </a:r>
          </a:p>
          <a:p>
            <a:pPr marL="341313" indent="-341313"/>
            <a:r>
              <a:rPr lang="en-US" dirty="0"/>
              <a:t>How life changed over time</a:t>
            </a:r>
          </a:p>
          <a:p>
            <a:pPr marL="341313" indent="-341313"/>
            <a:r>
              <a:rPr lang="en-US" dirty="0"/>
              <a:t>Major </a:t>
            </a:r>
            <a:r>
              <a:rPr lang="en-US" b="1" dirty="0">
                <a:solidFill>
                  <a:srgbClr val="FF0000"/>
                </a:solidFill>
              </a:rPr>
              <a:t>extinction</a:t>
            </a:r>
            <a:r>
              <a:rPr lang="en-US" dirty="0"/>
              <a:t> events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45168" y="2340149"/>
            <a:ext cx="3724282" cy="265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2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GETTING THE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119257"/>
            <a:ext cx="3092567" cy="3603812"/>
          </a:xfrm>
        </p:spPr>
        <p:txBody>
          <a:bodyPr>
            <a:normAutofit/>
          </a:bodyPr>
          <a:lstStyle/>
          <a:p>
            <a:r>
              <a:rPr lang="en-US" sz="3200" dirty="0"/>
              <a:t>Sometimes the </a:t>
            </a:r>
            <a:r>
              <a:rPr lang="en-US" sz="3200" b="1" dirty="0">
                <a:solidFill>
                  <a:srgbClr val="FF0000"/>
                </a:solidFill>
              </a:rPr>
              <a:t>surface</a:t>
            </a:r>
            <a:r>
              <a:rPr lang="en-US" sz="3200" dirty="0"/>
              <a:t> tells the story.</a:t>
            </a:r>
          </a:p>
          <a:p>
            <a:r>
              <a:rPr lang="en-US" sz="3200" dirty="0"/>
              <a:t>Sometimes you have to “</a:t>
            </a:r>
            <a:r>
              <a:rPr lang="en-US" sz="3200" b="1" dirty="0">
                <a:solidFill>
                  <a:srgbClr val="FF0000"/>
                </a:solidFill>
              </a:rPr>
              <a:t>cut</a:t>
            </a:r>
            <a:r>
              <a:rPr lang="en-US" sz="3200" dirty="0"/>
              <a:t>” into it.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0448" y="2119257"/>
            <a:ext cx="2563283" cy="361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0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PUT IT ALL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83" y="5135733"/>
            <a:ext cx="6419540" cy="80822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You get the story of </a:t>
            </a:r>
            <a:r>
              <a:rPr lang="en-US" b="1" dirty="0">
                <a:solidFill>
                  <a:srgbClr val="FF0000"/>
                </a:solidFill>
              </a:rPr>
              <a:t>Earth’s History.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63040" y="1854200"/>
            <a:ext cx="6096000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993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BOX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95023" y="2020067"/>
            <a:ext cx="4377309" cy="397277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Box models </a:t>
            </a:r>
            <a:r>
              <a:rPr lang="en-US" dirty="0"/>
              <a:t>are tools used to show both the </a:t>
            </a:r>
            <a:r>
              <a:rPr lang="en-US" b="1" dirty="0">
                <a:solidFill>
                  <a:srgbClr val="FF0000"/>
                </a:solidFill>
              </a:rPr>
              <a:t>side</a:t>
            </a:r>
            <a:r>
              <a:rPr lang="en-US" dirty="0"/>
              <a:t> and the </a:t>
            </a:r>
            <a:r>
              <a:rPr lang="en-US" b="1" dirty="0">
                <a:solidFill>
                  <a:srgbClr val="FF0000"/>
                </a:solidFill>
              </a:rPr>
              <a:t>top</a:t>
            </a:r>
            <a:r>
              <a:rPr lang="en-US" dirty="0"/>
              <a:t> of a geologic area.</a:t>
            </a:r>
          </a:p>
          <a:p>
            <a:pPr lvl="1"/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top</a:t>
            </a:r>
            <a:r>
              <a:rPr lang="en-US" dirty="0"/>
              <a:t> represents what you’d see in a </a:t>
            </a:r>
            <a:r>
              <a:rPr lang="en-US" b="1" dirty="0">
                <a:solidFill>
                  <a:srgbClr val="FF0000"/>
                </a:solidFill>
              </a:rPr>
              <a:t>geologic map.</a:t>
            </a:r>
          </a:p>
          <a:p>
            <a:pPr lvl="1"/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side</a:t>
            </a:r>
            <a:r>
              <a:rPr lang="en-US" dirty="0"/>
              <a:t> represents what you’d see in a </a:t>
            </a:r>
            <a:r>
              <a:rPr lang="en-US" b="1" dirty="0">
                <a:solidFill>
                  <a:srgbClr val="FF0000"/>
                </a:solidFill>
              </a:rPr>
              <a:t>cross section.</a:t>
            </a:r>
          </a:p>
          <a:p>
            <a:r>
              <a:rPr lang="en-US" dirty="0"/>
              <a:t>They allow you to see </a:t>
            </a:r>
            <a:r>
              <a:rPr lang="en-US" b="1" dirty="0">
                <a:solidFill>
                  <a:srgbClr val="FF0000"/>
                </a:solidFill>
              </a:rPr>
              <a:t>both views </a:t>
            </a:r>
            <a:r>
              <a:rPr lang="en-US" dirty="0"/>
              <a:t>at the </a:t>
            </a:r>
            <a:r>
              <a:rPr lang="en-US" b="1" dirty="0">
                <a:solidFill>
                  <a:srgbClr val="FF0000"/>
                </a:solidFill>
              </a:rPr>
              <a:t>same time.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2332" y="2585641"/>
            <a:ext cx="2672341" cy="1609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95023" y="2278965"/>
            <a:ext cx="3764845" cy="3445177"/>
          </a:xfrm>
        </p:spPr>
        <p:txBody>
          <a:bodyPr/>
          <a:lstStyle/>
          <a:p>
            <a:pPr>
              <a:buNone/>
            </a:pPr>
            <a:r>
              <a:rPr lang="en-US" dirty="0"/>
              <a:t>What type of environment was this region LAST?</a:t>
            </a:r>
          </a:p>
          <a:p>
            <a:pPr marL="457200" indent="-457200">
              <a:buAutoNum type="alphaUcPeriod"/>
            </a:pPr>
            <a:r>
              <a:rPr lang="en-US" dirty="0"/>
              <a:t>Beach</a:t>
            </a:r>
          </a:p>
          <a:p>
            <a:pPr marL="457200" indent="-457200">
              <a:buAutoNum type="alphaUcPeriod"/>
            </a:pPr>
            <a:r>
              <a:rPr lang="en-US" dirty="0"/>
              <a:t>Swamp</a:t>
            </a:r>
          </a:p>
          <a:p>
            <a:pPr marL="457200" indent="-457200">
              <a:buAutoNum type="alphaUcPeriod"/>
            </a:pPr>
            <a:r>
              <a:rPr lang="en-US" dirty="0"/>
              <a:t>Marine</a:t>
            </a:r>
          </a:p>
          <a:p>
            <a:pPr marL="457200" indent="-457200">
              <a:buAutoNum type="alphaUcPeriod"/>
            </a:pPr>
            <a:r>
              <a:rPr lang="en-US" dirty="0"/>
              <a:t>Glacier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8913" name="Object 1"/>
          <p:cNvGraphicFramePr>
            <a:graphicFrameLocks noChangeAspect="1"/>
          </p:cNvGraphicFramePr>
          <p:nvPr/>
        </p:nvGraphicFramePr>
        <p:xfrm>
          <a:off x="4959833" y="2020067"/>
          <a:ext cx="3100435" cy="3961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2" name="Bitmap Image" r:id="rId3" imgW="5982535" imgH="7466667" progId="PBrush">
                  <p:embed/>
                </p:oleObj>
              </mc:Choice>
              <mc:Fallback>
                <p:oleObj name="Bitmap Image" r:id="rId3" imgW="5982535" imgH="7466667" progId="PBrush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9833" y="2020067"/>
                        <a:ext cx="3100435" cy="39616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914400" y="4391130"/>
            <a:ext cx="1989574" cy="5225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333" y="817582"/>
            <a:ext cx="3763108" cy="120248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LET’S READ SOME ROCKS!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900333" y="2381458"/>
            <a:ext cx="3763108" cy="3581457"/>
          </a:xfrm>
        </p:spPr>
        <p:txBody>
          <a:bodyPr>
            <a:normAutofit/>
          </a:bodyPr>
          <a:lstStyle/>
          <a:p>
            <a:r>
              <a:rPr lang="en-US" dirty="0"/>
              <a:t>What does each type of rock tell you about the environment?  Energy?</a:t>
            </a:r>
          </a:p>
          <a:p>
            <a:pPr lvl="1"/>
            <a:r>
              <a:rPr lang="en-US" dirty="0"/>
              <a:t>Sandstone?</a:t>
            </a:r>
          </a:p>
          <a:p>
            <a:pPr lvl="1"/>
            <a:r>
              <a:rPr lang="en-US" dirty="0"/>
              <a:t>Limestone?</a:t>
            </a:r>
          </a:p>
          <a:p>
            <a:pPr lvl="1"/>
            <a:r>
              <a:rPr lang="en-US" dirty="0"/>
              <a:t>Shale?</a:t>
            </a:r>
          </a:p>
          <a:p>
            <a:pPr lvl="1"/>
            <a:r>
              <a:rPr lang="en-US" dirty="0"/>
              <a:t>Conglomerate?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750" t="11944" r="30208" b="13750"/>
          <a:stretch>
            <a:fillRect/>
          </a:stretch>
        </p:blipFill>
        <p:spPr bwMode="auto">
          <a:xfrm>
            <a:off x="4652241" y="817581"/>
            <a:ext cx="3511175" cy="52155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95023" y="5724525"/>
            <a:ext cx="3221501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TEST QUESTIONS COME FROM HERE!</a:t>
            </a:r>
          </a:p>
        </p:txBody>
      </p:sp>
    </p:spTree>
    <p:extLst>
      <p:ext uri="{BB962C8B-B14F-4D97-AF65-F5344CB8AC3E}">
        <p14:creationId xmlns:p14="http://schemas.microsoft.com/office/powerpoint/2010/main" val="272872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750" t="11944" r="30208" b="13750"/>
          <a:stretch>
            <a:fillRect/>
          </a:stretch>
        </p:blipFill>
        <p:spPr bwMode="auto">
          <a:xfrm>
            <a:off x="2672862" y="224728"/>
            <a:ext cx="4334994" cy="64392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98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333" y="817582"/>
            <a:ext cx="3763107" cy="120248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LET’S READ SOME ROCKS!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900333" y="2311120"/>
            <a:ext cx="3763108" cy="3651795"/>
          </a:xfrm>
        </p:spPr>
        <p:txBody>
          <a:bodyPr>
            <a:normAutofit/>
          </a:bodyPr>
          <a:lstStyle/>
          <a:p>
            <a:r>
              <a:rPr lang="en-US" dirty="0"/>
              <a:t>What does the order tell you?</a:t>
            </a:r>
          </a:p>
          <a:p>
            <a:pPr lvl="1"/>
            <a:r>
              <a:rPr lang="en-US" dirty="0"/>
              <a:t>First to last?</a:t>
            </a:r>
          </a:p>
          <a:p>
            <a:r>
              <a:rPr lang="en-US" dirty="0"/>
              <a:t>Why do the layers slope?</a:t>
            </a:r>
          </a:p>
          <a:p>
            <a:r>
              <a:rPr lang="en-US" dirty="0"/>
              <a:t>Why are there missing sections of rock?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750" t="11944" r="30208" b="13750"/>
          <a:stretch>
            <a:fillRect/>
          </a:stretch>
        </p:blipFill>
        <p:spPr bwMode="auto">
          <a:xfrm>
            <a:off x="4652241" y="817581"/>
            <a:ext cx="3511175" cy="52155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95023" y="5724525"/>
            <a:ext cx="3221501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TEST QUESTIONS COME FROM HERE!</a:t>
            </a:r>
          </a:p>
        </p:txBody>
      </p:sp>
    </p:spTree>
    <p:extLst>
      <p:ext uri="{BB962C8B-B14F-4D97-AF65-F5344CB8AC3E}">
        <p14:creationId xmlns:p14="http://schemas.microsoft.com/office/powerpoint/2010/main" val="304297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TO DO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on Review #12</a:t>
            </a:r>
          </a:p>
        </p:txBody>
      </p:sp>
    </p:spTree>
    <p:extLst>
      <p:ext uri="{BB962C8B-B14F-4D97-AF65-F5344CB8AC3E}">
        <p14:creationId xmlns:p14="http://schemas.microsoft.com/office/powerpoint/2010/main" val="14091615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1041</TotalTime>
  <Words>562</Words>
  <Application>Microsoft Office PowerPoint</Application>
  <PresentationFormat>On-screen Show (4:3)</PresentationFormat>
  <Paragraphs>124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Pushpin</vt:lpstr>
      <vt:lpstr>Bitmap Image</vt:lpstr>
      <vt:lpstr>DO NOW</vt:lpstr>
      <vt:lpstr>REVIEW</vt:lpstr>
      <vt:lpstr>IT’S A FLASHCUBE!</vt:lpstr>
      <vt:lpstr>READING THE STORY IN ROCKS: INTERPRETING THE PAST</vt:lpstr>
      <vt:lpstr>REMEMBER THE ROCK TYPES?</vt:lpstr>
      <vt:lpstr>WHAT DO IGNEOUS AND METAMORPHIC ROCKS SHOW?</vt:lpstr>
      <vt:lpstr>WHAT DO SEDIMENTARY ROCKS SHOW?</vt:lpstr>
      <vt:lpstr>SEDIMENTARY CLAST SIZE:   CLUES TO PAST ENVIRONMENTS</vt:lpstr>
      <vt:lpstr>SEDIMENTARY CLAST SIZE:   CLUES TO PAST ENVIRONMENTS</vt:lpstr>
      <vt:lpstr>CROSS SECTIONS REVEAL ROCKS</vt:lpstr>
      <vt:lpstr>ALSO SHOWN: WHEN CHANGES OCCURRED</vt:lpstr>
      <vt:lpstr>SHOWS WHEN FOLDING AND FAULTING HAPPENED</vt:lpstr>
      <vt:lpstr>LAYERS OF EARTH</vt:lpstr>
      <vt:lpstr>FOSSILS ADD TO THE STORY</vt:lpstr>
      <vt:lpstr>GETTING THE STORY</vt:lpstr>
      <vt:lpstr>PUT IT ALL TOGETHER</vt:lpstr>
      <vt:lpstr>BOX MODELS</vt:lpstr>
      <vt:lpstr>REVIEW</vt:lpstr>
      <vt:lpstr>LET’S READ SOME ROCKS!</vt:lpstr>
      <vt:lpstr>PowerPoint Presentation</vt:lpstr>
      <vt:lpstr>LET’S READ SOME ROCKS!</vt:lpstr>
      <vt:lpstr>TO DO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Back….</dc:title>
  <dc:creator>Donna Governor</dc:creator>
  <cp:lastModifiedBy>JCBOE</cp:lastModifiedBy>
  <cp:revision>56</cp:revision>
  <dcterms:created xsi:type="dcterms:W3CDTF">2015-01-27T01:45:19Z</dcterms:created>
  <dcterms:modified xsi:type="dcterms:W3CDTF">2017-02-01T18:14:57Z</dcterms:modified>
</cp:coreProperties>
</file>