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3" r:id="rId2"/>
    <p:sldId id="272" r:id="rId3"/>
    <p:sldId id="256" r:id="rId4"/>
    <p:sldId id="275" r:id="rId5"/>
    <p:sldId id="268" r:id="rId6"/>
    <p:sldId id="270" r:id="rId7"/>
    <p:sldId id="271" r:id="rId8"/>
    <p:sldId id="258" r:id="rId9"/>
    <p:sldId id="260" r:id="rId10"/>
    <p:sldId id="261" r:id="rId11"/>
    <p:sldId id="262" r:id="rId12"/>
    <p:sldId id="276" r:id="rId13"/>
    <p:sldId id="263" r:id="rId14"/>
    <p:sldId id="259" r:id="rId15"/>
    <p:sldId id="266" r:id="rId16"/>
    <p:sldId id="264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94602" autoAdjust="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8170EF6-9FCE-4CFD-B48A-56815C3B019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17ED054-BC7D-491E-87D0-76156F007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youtube.com/watch?v=RdQcrd7O8o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#10.</a:t>
            </a:r>
          </a:p>
          <a:p>
            <a:r>
              <a:rPr lang="en-US" dirty="0"/>
              <a:t>Pick up notes and Review #11.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19387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48201" y="1447800"/>
            <a:ext cx="41148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What type of:</a:t>
            </a:r>
          </a:p>
          <a:p>
            <a:pPr>
              <a:buNone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Stress?</a:t>
            </a:r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  <a:buNone/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Force?</a:t>
            </a:r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  <a:buNone/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Fault?</a:t>
            </a:r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  <a:buNone/>
            </a:pPr>
            <a:endParaRPr lang="en-US" sz="1000" dirty="0"/>
          </a:p>
          <a:p>
            <a:pPr>
              <a:spcBef>
                <a:spcPts val="0"/>
              </a:spcBef>
            </a:pPr>
            <a:r>
              <a:rPr lang="en-US" dirty="0"/>
              <a:t>Landform?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235550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Shear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57950" y="3312468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Neutral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9850" y="4269434"/>
            <a:ext cx="1705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Slip-Strike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850" y="5740752"/>
            <a:ext cx="3065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Offset Geology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27378"/>
            <a:ext cx="3888121" cy="2693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85800"/>
            <a:ext cx="7772400" cy="914399"/>
          </a:xfrm>
        </p:spPr>
        <p:txBody>
          <a:bodyPr>
            <a:noAutofit/>
          </a:bodyPr>
          <a:lstStyle/>
          <a:p>
            <a:r>
              <a:rPr lang="en-US" sz="5400" dirty="0"/>
              <a:t>SEAFLOOR SPREADING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1752600"/>
            <a:ext cx="4419600" cy="3058711"/>
          </a:xfrm>
        </p:spPr>
        <p:txBody>
          <a:bodyPr>
            <a:normAutofit fontScale="62500" lnSpcReduction="20000"/>
          </a:bodyPr>
          <a:lstStyle/>
          <a:p>
            <a:endParaRPr lang="en-US" sz="3200" dirty="0"/>
          </a:p>
          <a:p>
            <a:r>
              <a:rPr lang="en-US" sz="2800" b="1" dirty="0"/>
              <a:t>SES2. Students will understand how plate tectonics creates certain geologic features, materials, and hazards. </a:t>
            </a:r>
          </a:p>
          <a:p>
            <a:r>
              <a:rPr lang="en-US" sz="2800" dirty="0"/>
              <a:t>a. Distinguish among types of plate tectonic settings produced by plates diverging, converging, and sliding past each other. </a:t>
            </a:r>
          </a:p>
          <a:p>
            <a:r>
              <a:rPr lang="en-US" sz="2800" dirty="0"/>
              <a:t>b. Relate modern and ancient geologic features to each kind of plate tectonic setting.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133600"/>
            <a:ext cx="40640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REVIEW: DIVERGENT PLATE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389120"/>
          </a:xfrm>
        </p:spPr>
        <p:txBody>
          <a:bodyPr/>
          <a:lstStyle/>
          <a:p>
            <a:r>
              <a:rPr lang="en-US" dirty="0"/>
              <a:t>Plate </a:t>
            </a:r>
            <a:r>
              <a:rPr lang="en-US" b="1" dirty="0">
                <a:solidFill>
                  <a:srgbClr val="FF0000"/>
                </a:solidFill>
              </a:rPr>
              <a:t>separates</a:t>
            </a:r>
            <a:r>
              <a:rPr lang="en-US" dirty="0"/>
              <a:t>; tension stress; normal fault</a:t>
            </a:r>
          </a:p>
          <a:p>
            <a:r>
              <a:rPr lang="en-US" dirty="0"/>
              <a:t>Landforms Created:</a:t>
            </a:r>
          </a:p>
          <a:p>
            <a:pPr lvl="1"/>
            <a:r>
              <a:rPr lang="en-US" dirty="0"/>
              <a:t>Rift Valleys</a:t>
            </a:r>
          </a:p>
          <a:p>
            <a:pPr lvl="1"/>
            <a:r>
              <a:rPr lang="en-US" dirty="0"/>
              <a:t>Fault-block Mountains</a:t>
            </a:r>
          </a:p>
          <a:p>
            <a:pPr lvl="1"/>
            <a:r>
              <a:rPr lang="en-US" dirty="0"/>
              <a:t>Mid-Ocean Ridges</a:t>
            </a:r>
          </a:p>
          <a:p>
            <a:r>
              <a:rPr lang="en-US" dirty="0"/>
              <a:t>Constructive Force – creates </a:t>
            </a:r>
            <a:r>
              <a:rPr lang="en-US" b="1" dirty="0">
                <a:solidFill>
                  <a:srgbClr val="FF0000"/>
                </a:solidFill>
              </a:rPr>
              <a:t>new</a:t>
            </a:r>
            <a:r>
              <a:rPr lang="en-US" dirty="0"/>
              <a:t> plates where magma rises.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3810000"/>
            <a:ext cx="49530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6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r>
              <a:rPr lang="en-US" sz="4400" dirty="0"/>
              <a:t>REVIEW:  PLATE TECTONICS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33528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Alfred Wegner</a:t>
            </a:r>
          </a:p>
          <a:p>
            <a:r>
              <a:rPr lang="en-US" sz="2400" dirty="0"/>
              <a:t>Theory of Plate Tectonics.</a:t>
            </a:r>
          </a:p>
          <a:p>
            <a:r>
              <a:rPr lang="en-US" sz="2400" dirty="0"/>
              <a:t>Early 20</a:t>
            </a:r>
            <a:r>
              <a:rPr lang="en-US" sz="2400" baseline="30000" dirty="0"/>
              <a:t>th</a:t>
            </a:r>
            <a:r>
              <a:rPr lang="en-US" sz="2400" dirty="0"/>
              <a:t> Century.</a:t>
            </a:r>
          </a:p>
          <a:p>
            <a:pPr marL="109728" indent="0">
              <a:buNone/>
            </a:pPr>
            <a:r>
              <a:rPr lang="en-US" sz="2400" dirty="0"/>
              <a:t>Evidence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Geographic fit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Fossils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Rock </a:t>
            </a:r>
            <a:r>
              <a:rPr lang="en-US" sz="2400" dirty="0"/>
              <a:t>formations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1900" y="1905000"/>
            <a:ext cx="52959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84103" y="5955268"/>
            <a:ext cx="370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fully accepted until 1960’s!  </a:t>
            </a:r>
          </a:p>
        </p:txBody>
      </p:sp>
    </p:spTree>
    <p:extLst>
      <p:ext uri="{BB962C8B-B14F-4D97-AF65-F5344CB8AC3E}">
        <p14:creationId xmlns:p14="http://schemas.microsoft.com/office/powerpoint/2010/main" val="305431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HESS:  MAPPING THE OCEAN FLOOR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752600"/>
            <a:ext cx="4191000" cy="4724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Harry Hammond Hess provided </a:t>
            </a:r>
            <a:r>
              <a:rPr lang="en-US" b="1" dirty="0">
                <a:solidFill>
                  <a:srgbClr val="FF0000"/>
                </a:solidFill>
              </a:rPr>
              <a:t>evidence</a:t>
            </a:r>
            <a:r>
              <a:rPr lang="en-US" dirty="0"/>
              <a:t> to support the theory.</a:t>
            </a:r>
          </a:p>
          <a:p>
            <a:pPr>
              <a:buNone/>
            </a:pPr>
            <a:r>
              <a:rPr lang="en-US" dirty="0"/>
              <a:t>Echo Soundings Revealed:</a:t>
            </a:r>
          </a:p>
          <a:p>
            <a:r>
              <a:rPr lang="en-US" dirty="0"/>
              <a:t>Central Mountain Ranges</a:t>
            </a:r>
          </a:p>
          <a:p>
            <a:r>
              <a:rPr lang="en-US" dirty="0"/>
              <a:t>Trenches</a:t>
            </a:r>
          </a:p>
          <a:p>
            <a:r>
              <a:rPr lang="en-US" dirty="0"/>
              <a:t>Mid-Atlantic Ridge</a:t>
            </a:r>
          </a:p>
          <a:p>
            <a:r>
              <a:rPr lang="en-US" dirty="0"/>
              <a:t>Lava at center of ridge.</a:t>
            </a:r>
          </a:p>
          <a:p>
            <a:r>
              <a:rPr lang="en-US" dirty="0"/>
              <a:t>Younger rock near ridge.</a:t>
            </a:r>
          </a:p>
          <a:p>
            <a:r>
              <a:rPr lang="en-US" dirty="0"/>
              <a:t>Older rock outward.</a:t>
            </a:r>
          </a:p>
          <a:p>
            <a:r>
              <a:rPr lang="en-US" dirty="0"/>
              <a:t>Sediments deeper farther out from ridge.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52800"/>
            <a:ext cx="397649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752600"/>
            <a:ext cx="22599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057400"/>
            <a:ext cx="1850571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55064"/>
            <a:ext cx="3657600" cy="453847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Rocks</a:t>
            </a:r>
            <a:r>
              <a:rPr lang="en-US" dirty="0"/>
              <a:t> record of Earth’s magnetic pole reversals.</a:t>
            </a:r>
          </a:p>
          <a:p>
            <a:r>
              <a:rPr lang="en-US" dirty="0"/>
              <a:t>As rocks solidify </a:t>
            </a:r>
            <a:r>
              <a:rPr lang="en-US" b="1" dirty="0">
                <a:solidFill>
                  <a:srgbClr val="FF0000"/>
                </a:solidFill>
              </a:rPr>
              <a:t>minerals</a:t>
            </a:r>
            <a:r>
              <a:rPr lang="en-US" dirty="0"/>
              <a:t> align with poles.</a:t>
            </a:r>
          </a:p>
          <a:p>
            <a:r>
              <a:rPr lang="en-US" dirty="0"/>
              <a:t>When poles reverse, the alignment is </a:t>
            </a:r>
            <a:r>
              <a:rPr lang="en-US" b="1" dirty="0">
                <a:solidFill>
                  <a:srgbClr val="FF0000"/>
                </a:solidFill>
              </a:rPr>
              <a:t>opposite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GEOMAGNETIC REVERSALS </a:t>
            </a:r>
            <a:br>
              <a:rPr lang="en-US" sz="4000" dirty="0"/>
            </a:br>
            <a:r>
              <a:rPr lang="en-US" sz="4000" dirty="0"/>
              <a:t>RECORDED IN ROCK</a:t>
            </a:r>
          </a:p>
        </p:txBody>
      </p:sp>
      <p:pic>
        <p:nvPicPr>
          <p:cNvPr id="4" name="Picture 2" descr="http://mtweb.mtsu.edu/cribb/seafloorstrip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828800"/>
            <a:ext cx="4925288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377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76400"/>
            <a:ext cx="441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Caused by </a:t>
            </a:r>
            <a:r>
              <a:rPr lang="en-US" b="1" dirty="0">
                <a:solidFill>
                  <a:srgbClr val="FF0000"/>
                </a:solidFill>
              </a:rPr>
              <a:t>movement</a:t>
            </a:r>
            <a:r>
              <a:rPr lang="en-US" dirty="0"/>
              <a:t> of conducting material inside Earth's core.</a:t>
            </a:r>
          </a:p>
          <a:p>
            <a:r>
              <a:rPr lang="en-US" dirty="0"/>
              <a:t>Creates </a:t>
            </a:r>
            <a:r>
              <a:rPr lang="en-US" b="1" dirty="0">
                <a:solidFill>
                  <a:srgbClr val="FF0000"/>
                </a:solidFill>
              </a:rPr>
              <a:t>magnetic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field</a:t>
            </a:r>
            <a:r>
              <a:rPr lang="en-US" dirty="0"/>
              <a:t> around planet (magnetosphere).</a:t>
            </a:r>
          </a:p>
          <a:p>
            <a:r>
              <a:rPr lang="en-US" dirty="0"/>
              <a:t>Protects from </a:t>
            </a:r>
            <a:r>
              <a:rPr lang="en-US" b="1" dirty="0">
                <a:solidFill>
                  <a:srgbClr val="FF0000"/>
                </a:solidFill>
              </a:rPr>
              <a:t>solar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wind</a:t>
            </a:r>
            <a:r>
              <a:rPr lang="en-US" dirty="0"/>
              <a:t>.</a:t>
            </a:r>
          </a:p>
          <a:p>
            <a:r>
              <a:rPr lang="en-US" dirty="0"/>
              <a:t>Creates magnetic poles (North and South).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EARTH’S MAGNETIC FIELD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4132" y="1219200"/>
            <a:ext cx="357889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http://www.ndt-ed.org/EducationResources/HighSchool/Magnetism/Graphics/Magnetic%20Ear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64233"/>
            <a:ext cx="3485264" cy="3293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72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Geographic</a:t>
            </a:r>
            <a:r>
              <a:rPr lang="en-US" b="1" dirty="0"/>
              <a:t> pole:  </a:t>
            </a:r>
            <a:r>
              <a:rPr lang="en-US" dirty="0"/>
              <a:t>Center of rotation – shown on maps.</a:t>
            </a:r>
          </a:p>
          <a:p>
            <a:r>
              <a:rPr lang="en-US" b="1" dirty="0">
                <a:solidFill>
                  <a:srgbClr val="FF0000"/>
                </a:solidFill>
              </a:rPr>
              <a:t>Magnetic</a:t>
            </a:r>
            <a:r>
              <a:rPr lang="en-US" b="1" dirty="0"/>
              <a:t> pole: </a:t>
            </a:r>
            <a:r>
              <a:rPr lang="en-US" dirty="0"/>
              <a:t>the point where the planet's magnetic field points vertically downward – where a compass points.</a:t>
            </a:r>
          </a:p>
          <a:p>
            <a:r>
              <a:rPr lang="en-US" dirty="0"/>
              <a:t>These locations </a:t>
            </a:r>
            <a:r>
              <a:rPr lang="en-US" b="1" i="1" dirty="0">
                <a:solidFill>
                  <a:srgbClr val="FF0000"/>
                </a:solidFill>
              </a:rPr>
              <a:t>are not the same.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GEOGRAPHIC VS. MAGNETIC POLES</a:t>
            </a:r>
          </a:p>
        </p:txBody>
      </p:sp>
      <p:pic>
        <p:nvPicPr>
          <p:cNvPr id="17410" name="Picture 2" descr="http://www.ap.smu.ca/crc/images/stories/geographical_and_magnetic_pol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133600"/>
            <a:ext cx="356906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828800"/>
            <a:ext cx="41910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North and South poles flip.</a:t>
            </a:r>
          </a:p>
          <a:p>
            <a:r>
              <a:rPr lang="en-US" dirty="0"/>
              <a:t>This is a </a:t>
            </a:r>
            <a:r>
              <a:rPr lang="en-US" b="1" dirty="0">
                <a:solidFill>
                  <a:srgbClr val="FF0000"/>
                </a:solidFill>
              </a:rPr>
              <a:t>common</a:t>
            </a:r>
            <a:r>
              <a:rPr lang="en-US" dirty="0"/>
              <a:t> occurrence .</a:t>
            </a:r>
          </a:p>
          <a:p>
            <a:r>
              <a:rPr lang="en-US" dirty="0"/>
              <a:t>It happens </a:t>
            </a:r>
            <a:r>
              <a:rPr lang="en-US" b="1" dirty="0">
                <a:solidFill>
                  <a:srgbClr val="FF0000"/>
                </a:solidFill>
              </a:rPr>
              <a:t>gradually</a:t>
            </a:r>
            <a:r>
              <a:rPr lang="en-US" dirty="0"/>
              <a:t>.</a:t>
            </a:r>
          </a:p>
          <a:p>
            <a:r>
              <a:rPr lang="en-US" dirty="0"/>
              <a:t>Pattern about every 200,000 to 300,000 years.</a:t>
            </a:r>
          </a:p>
          <a:p>
            <a:r>
              <a:rPr lang="en-US" dirty="0"/>
              <a:t>Last pole reversal approximately 780,000 years ago.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dirty="0"/>
              <a:t>POLE REVERSALS</a:t>
            </a:r>
          </a:p>
        </p:txBody>
      </p:sp>
      <p:pic>
        <p:nvPicPr>
          <p:cNvPr id="18434" name="Picture 2" descr="http://all-geo.org/highlyallochthonous/wp-content/uploads/2010/07/normal_reversed_fiel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57200"/>
            <a:ext cx="3822741" cy="2286000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743200"/>
            <a:ext cx="276225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5775" y="3733800"/>
            <a:ext cx="8305800" cy="2502091"/>
          </a:xfrm>
        </p:spPr>
        <p:txBody>
          <a:bodyPr>
            <a:normAutofit/>
          </a:bodyPr>
          <a:lstStyle/>
          <a:p>
            <a:r>
              <a:rPr lang="en-US" dirty="0"/>
              <a:t>Some rocks have iron-bearing minerals that act as tiny </a:t>
            </a:r>
            <a:r>
              <a:rPr lang="en-US" b="1" dirty="0">
                <a:solidFill>
                  <a:srgbClr val="FF0000"/>
                </a:solidFill>
              </a:rPr>
              <a:t>magnets</a:t>
            </a:r>
            <a:r>
              <a:rPr lang="en-US" dirty="0"/>
              <a:t>.</a:t>
            </a:r>
          </a:p>
          <a:p>
            <a:r>
              <a:rPr lang="en-US" dirty="0"/>
              <a:t>As magma or lava cool, these minerals begin to form.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RECORD OF MAGNETIC POLES IN ROCK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524000"/>
            <a:ext cx="445309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505200"/>
            <a:ext cx="8305800" cy="2502091"/>
          </a:xfrm>
        </p:spPr>
        <p:txBody>
          <a:bodyPr>
            <a:normAutofit/>
          </a:bodyPr>
          <a:lstStyle/>
          <a:p>
            <a:r>
              <a:rPr lang="en-US" dirty="0"/>
              <a:t>Magnetic minerals in the molten rock become </a:t>
            </a:r>
            <a:r>
              <a:rPr lang="en-US" b="1" dirty="0">
                <a:solidFill>
                  <a:srgbClr val="FF0000"/>
                </a:solidFill>
              </a:rPr>
              <a:t>aligned</a:t>
            </a:r>
            <a:r>
              <a:rPr lang="en-US" dirty="0"/>
              <a:t> to the magnetic field.</a:t>
            </a:r>
          </a:p>
          <a:p>
            <a:r>
              <a:rPr lang="en-US" dirty="0"/>
              <a:t>When the rock solidifies, minerals lock in the magnetic field like many tiny </a:t>
            </a:r>
            <a:r>
              <a:rPr lang="en-US" b="1" dirty="0">
                <a:solidFill>
                  <a:srgbClr val="FF0000"/>
                </a:solidFill>
              </a:rPr>
              <a:t>compasses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RECORD OF MAGNETIC POLES IN ROCK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89063"/>
            <a:ext cx="3609975" cy="181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791200" y="1442564"/>
            <a:ext cx="1905000" cy="192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4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50" y="1775618"/>
            <a:ext cx="4419600" cy="4525963"/>
          </a:xfrm>
        </p:spPr>
        <p:txBody>
          <a:bodyPr/>
          <a:lstStyle/>
          <a:p>
            <a:r>
              <a:rPr lang="en-US" sz="2800" dirty="0"/>
              <a:t>Rocks formed over long periods of time retain </a:t>
            </a:r>
            <a:r>
              <a:rPr lang="en-US" sz="2800" b="1" dirty="0">
                <a:solidFill>
                  <a:srgbClr val="FF0000"/>
                </a:solidFill>
              </a:rPr>
              <a:t>record</a:t>
            </a:r>
            <a:r>
              <a:rPr lang="en-US" sz="2800" dirty="0"/>
              <a:t> of pole reversals.</a:t>
            </a:r>
          </a:p>
          <a:p>
            <a:r>
              <a:rPr lang="en-US" sz="2800" dirty="0"/>
              <a:t>Record of pole reversals can appear in:</a:t>
            </a:r>
          </a:p>
          <a:p>
            <a:pPr lvl="1"/>
            <a:r>
              <a:rPr lang="en-US" sz="2800" dirty="0"/>
              <a:t>Mountain building</a:t>
            </a:r>
          </a:p>
          <a:p>
            <a:pPr lvl="1"/>
            <a:r>
              <a:rPr lang="en-US" sz="2800" dirty="0"/>
              <a:t>Sea Floor spreading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MAGNETIC REVERSALS RECORDED  </a:t>
            </a:r>
            <a:br>
              <a:rPr lang="en-US" sz="3600" dirty="0"/>
            </a:br>
            <a:r>
              <a:rPr lang="en-US" sz="3600" dirty="0"/>
              <a:t>IN ROCK</a:t>
            </a:r>
          </a:p>
        </p:txBody>
      </p:sp>
      <p:pic>
        <p:nvPicPr>
          <p:cNvPr id="20482" name="Picture 2" descr="http://cosscience1.pbworks.com/f/1248192714/Module10-01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143000"/>
            <a:ext cx="3606800" cy="2705100"/>
          </a:xfrm>
          <a:prstGeom prst="rect">
            <a:avLst/>
          </a:prstGeom>
          <a:noFill/>
        </p:spPr>
      </p:pic>
      <p:pic>
        <p:nvPicPr>
          <p:cNvPr id="20486" name="Picture 6" descr="http://higheredbcs.wiley.com/legacy/college/levin/0471697435/chap_tut/images/nw0137-n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4038600"/>
            <a:ext cx="392499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199"/>
            <a:ext cx="4343398" cy="44196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Magnetic poles </a:t>
            </a:r>
            <a:r>
              <a:rPr lang="en-US" b="1" dirty="0">
                <a:solidFill>
                  <a:srgbClr val="FF0000"/>
                </a:solidFill>
              </a:rPr>
              <a:t>move</a:t>
            </a:r>
            <a:r>
              <a:rPr lang="en-US" dirty="0"/>
              <a:t>.</a:t>
            </a:r>
          </a:p>
          <a:p>
            <a:r>
              <a:rPr lang="en-US" dirty="0"/>
              <a:t>Thought to be caused by </a:t>
            </a:r>
            <a:r>
              <a:rPr lang="en-US" b="1" dirty="0">
                <a:solidFill>
                  <a:srgbClr val="FF0000"/>
                </a:solidFill>
              </a:rPr>
              <a:t>currents</a:t>
            </a:r>
            <a:r>
              <a:rPr lang="en-US" dirty="0"/>
              <a:t> in Earth’s molten outer core.</a:t>
            </a:r>
          </a:p>
          <a:p>
            <a:r>
              <a:rPr lang="en-US" dirty="0"/>
              <a:t>Current North pole moving toward Siberia at about 40 miles per year. </a:t>
            </a:r>
          </a:p>
          <a:p>
            <a:r>
              <a:rPr lang="en-US" dirty="0"/>
              <a:t>Moving faster than before – 100 years ago only moving 10 miles per year.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POLE WANDERING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321" y="0"/>
            <a:ext cx="270803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ad.wikimedia.org/wikipedia/commons/thumb/0/0a/Magnetic_North_Pole_Positions.svg/567px-Magnetic_North_Pole_Position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590800"/>
            <a:ext cx="4181475" cy="4284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>What scientist first developed the theory of plate tectonics?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>What scientist found evidence for the theory of seafloor spreading?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4038600" cy="3721291"/>
          </a:xfrm>
        </p:spPr>
        <p:txBody>
          <a:bodyPr/>
          <a:lstStyle/>
          <a:p>
            <a:pPr marL="109728" indent="0">
              <a:buClr>
                <a:schemeClr val="tx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A. Harry Hess</a:t>
            </a:r>
          </a:p>
          <a:p>
            <a:pPr marL="109728" indent="0">
              <a:buClr>
                <a:schemeClr val="tx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B. Albert Einstein</a:t>
            </a:r>
          </a:p>
          <a:p>
            <a:pPr marL="109728" indent="0">
              <a:buClr>
                <a:schemeClr val="tx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C. Lord Kelvin</a:t>
            </a:r>
          </a:p>
          <a:p>
            <a:pPr marL="109728" indent="0">
              <a:buClr>
                <a:schemeClr val="tx1"/>
              </a:buClr>
              <a:buNone/>
            </a:pPr>
            <a:r>
              <a:rPr lang="en-US" dirty="0">
                <a:solidFill>
                  <a:schemeClr val="bg1"/>
                </a:solidFill>
              </a:rPr>
              <a:t>D. Alfred Wegener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SOMETHING TO THINK ABOUT….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9475" y="28956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9475" y="50292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5029200" cy="41022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err="1">
                <a:hlinkClick r:id="rId2"/>
              </a:rPr>
              <a:t>Paleomagnetism</a:t>
            </a:r>
            <a:r>
              <a:rPr lang="en-US" sz="2800" dirty="0">
                <a:hlinkClick r:id="rId2"/>
              </a:rPr>
              <a:t> Video</a:t>
            </a:r>
            <a:endParaRPr lang="en-US" sz="2800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MAGNETIC EARTH</a:t>
            </a:r>
          </a:p>
        </p:txBody>
      </p:sp>
      <p:pic>
        <p:nvPicPr>
          <p:cNvPr id="22530" name="Picture 2" descr="http://ts2.mm.bing.net/th?id=H.4651558160173981&amp;w=159&amp;h=165&amp;c=7&amp;rs=1&amp;url=http%3a%2f%2fwww.nature-watch.com%2f-p-123.html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295400"/>
            <a:ext cx="2438400" cy="2530417"/>
          </a:xfrm>
          <a:prstGeom prst="rect">
            <a:avLst/>
          </a:prstGeom>
          <a:noFill/>
        </p:spPr>
      </p:pic>
      <p:pic>
        <p:nvPicPr>
          <p:cNvPr id="22532" name="Picture 4" descr="http://ts1.mm.bing.net/th?id=H.4514561568146804&amp;w=179&amp;h=172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886200"/>
            <a:ext cx="2390775" cy="2297281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0600" y="3962400"/>
            <a:ext cx="3695959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your Rock lab.</a:t>
            </a:r>
          </a:p>
          <a:p>
            <a:r>
              <a:rPr lang="en-US" dirty="0"/>
              <a:t>Review #11 due tomorrow.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</p:spTree>
    <p:extLst>
      <p:ext uri="{BB962C8B-B14F-4D97-AF65-F5344CB8AC3E}">
        <p14:creationId xmlns:p14="http://schemas.microsoft.com/office/powerpoint/2010/main" val="3745027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94C3A"/>
      </a:hlink>
      <a:folHlink>
        <a:srgbClr val="4C3B4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426</TotalTime>
  <Words>538</Words>
  <Application>Microsoft Office PowerPoint</Application>
  <PresentationFormat>On-screen Show (4:3)</PresentationFormat>
  <Paragraphs>101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Lucida Sans Unicode</vt:lpstr>
      <vt:lpstr>Verdana</vt:lpstr>
      <vt:lpstr>Wingdings 2</vt:lpstr>
      <vt:lpstr>Wingdings 3</vt:lpstr>
      <vt:lpstr>Concourse</vt:lpstr>
      <vt:lpstr>DO NOW</vt:lpstr>
      <vt:lpstr>REVIEW</vt:lpstr>
      <vt:lpstr>SEAFLOOR SPREADING</vt:lpstr>
      <vt:lpstr>REVIEW: DIVERGENT PLATE BOUNDARIES</vt:lpstr>
      <vt:lpstr>REVIEW:  PLATE TECTONICS THEORY</vt:lpstr>
      <vt:lpstr>HESS:  MAPPING THE OCEAN FLOOR</vt:lpstr>
      <vt:lpstr>GEOMAGNETIC REVERSALS  RECORDED IN ROCK</vt:lpstr>
      <vt:lpstr>EARTH’S MAGNETIC FIELD</vt:lpstr>
      <vt:lpstr>GEOGRAPHIC VS. MAGNETIC POLES</vt:lpstr>
      <vt:lpstr>POLE REVERSALS</vt:lpstr>
      <vt:lpstr>RECORD OF MAGNETIC POLES IN ROCK</vt:lpstr>
      <vt:lpstr>RECORD OF MAGNETIC POLES IN ROCK</vt:lpstr>
      <vt:lpstr>MAGNETIC REVERSALS RECORDED   IN ROCK</vt:lpstr>
      <vt:lpstr>POLE WANDERING</vt:lpstr>
      <vt:lpstr>SOMETHING TO THINK ABOUT….</vt:lpstr>
      <vt:lpstr>MAGNETIC EARTH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Back….</dc:title>
  <dc:creator>dgovernor</dc:creator>
  <cp:lastModifiedBy>Nancy</cp:lastModifiedBy>
  <cp:revision>45</cp:revision>
  <dcterms:created xsi:type="dcterms:W3CDTF">2013-10-22T16:46:12Z</dcterms:created>
  <dcterms:modified xsi:type="dcterms:W3CDTF">2016-09-18T02:46:01Z</dcterms:modified>
</cp:coreProperties>
</file>