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68" r:id="rId2"/>
    <p:sldId id="257" r:id="rId3"/>
    <p:sldId id="256" r:id="rId4"/>
    <p:sldId id="258" r:id="rId5"/>
    <p:sldId id="259" r:id="rId6"/>
    <p:sldId id="269" r:id="rId7"/>
    <p:sldId id="270" r:id="rId8"/>
    <p:sldId id="260" r:id="rId9"/>
    <p:sldId id="271" r:id="rId10"/>
    <p:sldId id="263" r:id="rId11"/>
    <p:sldId id="261" r:id="rId12"/>
    <p:sldId id="272" r:id="rId13"/>
    <p:sldId id="262" r:id="rId14"/>
    <p:sldId id="273" r:id="rId15"/>
    <p:sldId id="264" r:id="rId16"/>
    <p:sldId id="265" r:id="rId17"/>
    <p:sldId id="267" r:id="rId18"/>
    <p:sldId id="266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36" autoAdjust="0"/>
  </p:normalViewPr>
  <p:slideViewPr>
    <p:cSldViewPr snapToGrid="0" snapToObjects="1">
      <p:cViewPr varScale="1">
        <p:scale>
          <a:sx n="95" d="100"/>
          <a:sy n="95" d="100"/>
        </p:scale>
        <p:origin x="138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0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FFE9-7E93-4F4B-B25F-F32EE285B99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82FA3-41D4-7E43-A713-B7C1072C1B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FFE9-7E93-4F4B-B25F-F32EE285B99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82FA3-41D4-7E43-A713-B7C1072C1B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FFE9-7E93-4F4B-B25F-F32EE285B99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82FA3-41D4-7E43-A713-B7C1072C1B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FFE9-7E93-4F4B-B25F-F32EE285B99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82FA3-41D4-7E43-A713-B7C1072C1B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FFE9-7E93-4F4B-B25F-F32EE285B99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82FA3-41D4-7E43-A713-B7C1072C1B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FFE9-7E93-4F4B-B25F-F32EE285B99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82FA3-41D4-7E43-A713-B7C1072C1B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FFE9-7E93-4F4B-B25F-F32EE285B99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82FA3-41D4-7E43-A713-B7C1072C1B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FFE9-7E93-4F4B-B25F-F32EE285B99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82FA3-41D4-7E43-A713-B7C1072C1B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FFE9-7E93-4F4B-B25F-F32EE285B99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82FA3-41D4-7E43-A713-B7C1072C1B3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FFE9-7E93-4F4B-B25F-F32EE285B99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82FA3-41D4-7E43-A713-B7C1072C1B3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FFE9-7E93-4F4B-B25F-F32EE285B99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82FA3-41D4-7E43-A713-B7C1072C1B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FFE9-7E93-4F4B-B25F-F32EE285B99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82FA3-41D4-7E43-A713-B7C1072C1B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FFE9-7E93-4F4B-B25F-F32EE285B99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82FA3-41D4-7E43-A713-B7C1072C1B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FFE9-7E93-4F4B-B25F-F32EE285B99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82FA3-41D4-7E43-A713-B7C1072C1B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FFE9-7E93-4F4B-B25F-F32EE285B99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82FA3-41D4-7E43-A713-B7C1072C1B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FFE9-7E93-4F4B-B25F-F32EE285B99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82FA3-41D4-7E43-A713-B7C1072C1B3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F00FFE9-7E93-4F4B-B25F-F32EE285B994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B5F82FA3-41D4-7E43-A713-B7C1072C1B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Turn in Review #17</a:t>
            </a:r>
          </a:p>
          <a:p>
            <a:r>
              <a:rPr lang="en-US" sz="2800" dirty="0"/>
              <a:t>Pick up notes and Review #18.</a:t>
            </a:r>
          </a:p>
        </p:txBody>
      </p:sp>
    </p:spTree>
    <p:extLst>
      <p:ext uri="{BB962C8B-B14F-4D97-AF65-F5344CB8AC3E}">
        <p14:creationId xmlns:p14="http://schemas.microsoft.com/office/powerpoint/2010/main" val="2406701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606" y="5565865"/>
            <a:ext cx="7978987" cy="80959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What effect do ocean currents have on climate and weather?</a:t>
            </a:r>
          </a:p>
          <a:p>
            <a:r>
              <a:rPr lang="en-US" dirty="0"/>
              <a:t>Which current carries warm water north along the US east coast?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900" y="1779487"/>
            <a:ext cx="6667500" cy="368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67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896457"/>
            <a:ext cx="7808976" cy="894905"/>
          </a:xfrm>
        </p:spPr>
        <p:txBody>
          <a:bodyPr>
            <a:noAutofit/>
          </a:bodyPr>
          <a:lstStyle/>
          <a:p>
            <a:r>
              <a:rPr lang="en-US" sz="3600" b="1" dirty="0"/>
              <a:t>UNEVEN HEATING AND COOLING OF LAND AND WATER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1341" y="2376010"/>
            <a:ext cx="3648241" cy="3706827"/>
          </a:xfrm>
        </p:spPr>
        <p:txBody>
          <a:bodyPr>
            <a:normAutofit fontScale="85000" lnSpcReduction="20000"/>
          </a:bodyPr>
          <a:lstStyle/>
          <a:p>
            <a:r>
              <a:rPr lang="en-US" sz="2600" b="1" dirty="0">
                <a:solidFill>
                  <a:srgbClr val="660066"/>
                </a:solidFill>
              </a:rPr>
              <a:t>SES5. Students will investigate the interaction of insolation and Earth systems to produce weather and climate. </a:t>
            </a:r>
            <a:endParaRPr lang="en-US" sz="2600" dirty="0">
              <a:solidFill>
                <a:srgbClr val="660066"/>
              </a:solidFill>
            </a:endParaRPr>
          </a:p>
          <a:p>
            <a:r>
              <a:rPr lang="en-US" sz="2600" dirty="0">
                <a:solidFill>
                  <a:srgbClr val="660066"/>
                </a:solidFill>
              </a:rPr>
              <a:t>b. Explain the relationship between air masses and the surfaces over which they form. </a:t>
            </a:r>
          </a:p>
          <a:p>
            <a:r>
              <a:rPr lang="en-US" sz="2600" dirty="0">
                <a:solidFill>
                  <a:srgbClr val="660066"/>
                </a:solidFill>
              </a:rPr>
              <a:t>c. Relate weather patterns to interactions among ocean currents, air masses, and topography.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829" y="2495986"/>
            <a:ext cx="4797565" cy="311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22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HEATING EARTH’S SURFACE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1744" y="2133600"/>
            <a:ext cx="4546505" cy="3992563"/>
          </a:xfrm>
        </p:spPr>
        <p:txBody>
          <a:bodyPr/>
          <a:lstStyle/>
          <a:p>
            <a:r>
              <a:rPr lang="en-US" dirty="0"/>
              <a:t>Ever notice how the sand gets so hot in the summer at the beach that it can burn your feet but the water stays nice and cool?</a:t>
            </a:r>
          </a:p>
          <a:p>
            <a:endParaRPr lang="en-US" dirty="0"/>
          </a:p>
          <a:p>
            <a:r>
              <a:rPr lang="en-US" sz="3600" b="1" i="1" dirty="0"/>
              <a:t>WHY?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83" y="2569571"/>
            <a:ext cx="3747499" cy="285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54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/>
              <a:t>WATER REFLECTS SOLAR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1289" y="2612571"/>
            <a:ext cx="6382711" cy="4062672"/>
          </a:xfrm>
        </p:spPr>
        <p:txBody>
          <a:bodyPr>
            <a:normAutofit/>
          </a:bodyPr>
          <a:lstStyle/>
          <a:p>
            <a:r>
              <a:rPr lang="en-US" sz="2800" dirty="0"/>
              <a:t>Much of the solar radiation that reaches the ocean is </a:t>
            </a:r>
            <a:r>
              <a:rPr lang="en-US" sz="2800" b="1" dirty="0">
                <a:solidFill>
                  <a:srgbClr val="FF0000"/>
                </a:solidFill>
              </a:rPr>
              <a:t>reflected</a:t>
            </a:r>
            <a:r>
              <a:rPr lang="en-US" sz="2800" dirty="0"/>
              <a:t> back to the </a:t>
            </a:r>
            <a:r>
              <a:rPr lang="en-US" sz="2800" b="1" dirty="0">
                <a:solidFill>
                  <a:srgbClr val="FF0000"/>
                </a:solidFill>
              </a:rPr>
              <a:t>atmosphere</a:t>
            </a:r>
            <a:r>
              <a:rPr lang="en-US" sz="28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63" y="2782531"/>
            <a:ext cx="2329463" cy="272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90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/>
              <a:t>WATER MIXES SOLAR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1289" y="2133600"/>
            <a:ext cx="6382711" cy="4541643"/>
          </a:xfrm>
        </p:spPr>
        <p:txBody>
          <a:bodyPr>
            <a:normAutofit/>
          </a:bodyPr>
          <a:lstStyle/>
          <a:p>
            <a:r>
              <a:rPr lang="en-US" sz="2800" dirty="0"/>
              <a:t>Water has a </a:t>
            </a:r>
            <a:r>
              <a:rPr lang="en-US" sz="2800" b="1" dirty="0">
                <a:solidFill>
                  <a:srgbClr val="FF0000"/>
                </a:solidFill>
              </a:rPr>
              <a:t>higher</a:t>
            </a:r>
            <a:r>
              <a:rPr lang="en-US" sz="2800" dirty="0"/>
              <a:t> heat capacity than land - it takes </a:t>
            </a:r>
            <a:r>
              <a:rPr lang="en-US" sz="2800" b="1" dirty="0">
                <a:solidFill>
                  <a:srgbClr val="FF0000"/>
                </a:solidFill>
              </a:rPr>
              <a:t>more heat </a:t>
            </a:r>
            <a:r>
              <a:rPr lang="en-US" sz="2800" dirty="0"/>
              <a:t>to raise the temperature of one gram of water by one degree than it does to raise the temperature of land.</a:t>
            </a:r>
          </a:p>
          <a:p>
            <a:pPr lvl="1"/>
            <a:r>
              <a:rPr lang="en-US" sz="2800" dirty="0"/>
              <a:t>1 calorie of solar energy will warm one gram of water by 1°C.</a:t>
            </a:r>
          </a:p>
          <a:p>
            <a:r>
              <a:rPr lang="en-US" sz="2800" dirty="0"/>
              <a:t>Energy that is </a:t>
            </a:r>
            <a:r>
              <a:rPr lang="en-US" sz="2800" b="1" dirty="0">
                <a:solidFill>
                  <a:srgbClr val="FF0000"/>
                </a:solidFill>
              </a:rPr>
              <a:t>absorbed</a:t>
            </a:r>
            <a:r>
              <a:rPr lang="en-US" sz="2800" dirty="0"/>
              <a:t> by water at the surface is </a:t>
            </a:r>
            <a:r>
              <a:rPr lang="en-US" sz="2800" b="1" dirty="0">
                <a:solidFill>
                  <a:srgbClr val="FF0000"/>
                </a:solidFill>
              </a:rPr>
              <a:t>mixed with deeper layers</a:t>
            </a:r>
            <a:r>
              <a:rPr lang="en-US" sz="28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63" y="2782531"/>
            <a:ext cx="2329463" cy="272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97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/>
              <a:t>WATER MIXES SOLAR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1289" y="2782531"/>
            <a:ext cx="6382711" cy="3892712"/>
          </a:xfrm>
        </p:spPr>
        <p:txBody>
          <a:bodyPr>
            <a:normAutofit/>
          </a:bodyPr>
          <a:lstStyle/>
          <a:p>
            <a:r>
              <a:rPr lang="en-US" sz="2800" dirty="0"/>
              <a:t>Heat is </a:t>
            </a:r>
            <a:r>
              <a:rPr lang="en-US" sz="2800" b="1" dirty="0">
                <a:solidFill>
                  <a:srgbClr val="FF0000"/>
                </a:solidFill>
              </a:rPr>
              <a:t>lost</a:t>
            </a:r>
            <a:r>
              <a:rPr lang="en-US" sz="2800" dirty="0"/>
              <a:t> through </a:t>
            </a:r>
            <a:r>
              <a:rPr lang="en-US" sz="2800" b="1" dirty="0">
                <a:solidFill>
                  <a:srgbClr val="FF0000"/>
                </a:solidFill>
              </a:rPr>
              <a:t>evaporation</a:t>
            </a:r>
            <a:r>
              <a:rPr lang="en-US" sz="2800" dirty="0"/>
              <a:t>.</a:t>
            </a:r>
          </a:p>
          <a:p>
            <a:r>
              <a:rPr lang="en-US" sz="2800" dirty="0"/>
              <a:t>Water </a:t>
            </a:r>
            <a:r>
              <a:rPr lang="en-US" sz="2800" b="1" dirty="0">
                <a:solidFill>
                  <a:srgbClr val="FF0000"/>
                </a:solidFill>
              </a:rPr>
              <a:t>absorbs</a:t>
            </a:r>
            <a:r>
              <a:rPr lang="en-US" sz="2800" dirty="0"/>
              <a:t> solar energy </a:t>
            </a:r>
            <a:r>
              <a:rPr lang="en-US" sz="2800" b="1" dirty="0">
                <a:solidFill>
                  <a:srgbClr val="FF0000"/>
                </a:solidFill>
              </a:rPr>
              <a:t>slowly</a:t>
            </a:r>
            <a:r>
              <a:rPr lang="en-US" sz="2800" dirty="0"/>
              <a:t>.</a:t>
            </a:r>
          </a:p>
          <a:p>
            <a:r>
              <a:rPr lang="en-US" sz="2800" dirty="0"/>
              <a:t>Water </a:t>
            </a:r>
            <a:r>
              <a:rPr lang="en-US" sz="2800" b="1" dirty="0">
                <a:solidFill>
                  <a:srgbClr val="FF0000"/>
                </a:solidFill>
              </a:rPr>
              <a:t>releases</a:t>
            </a:r>
            <a:r>
              <a:rPr lang="en-US" sz="2800" dirty="0"/>
              <a:t> thermal energy </a:t>
            </a:r>
            <a:r>
              <a:rPr lang="en-US" sz="2800" b="1" dirty="0">
                <a:solidFill>
                  <a:srgbClr val="FF0000"/>
                </a:solidFill>
              </a:rPr>
              <a:t>slowly</a:t>
            </a:r>
            <a:r>
              <a:rPr lang="en-US" sz="28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63" y="2782531"/>
            <a:ext cx="2329463" cy="272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56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/>
              <a:t>LAND ABSORBS AND RADIATES SOLAR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932" y="1932633"/>
            <a:ext cx="5890234" cy="4497338"/>
          </a:xfrm>
        </p:spPr>
        <p:txBody>
          <a:bodyPr>
            <a:normAutofit lnSpcReduction="10000"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Land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reflects less </a:t>
            </a:r>
            <a:r>
              <a:rPr lang="en-US" sz="2800" dirty="0"/>
              <a:t>solar energy than water during the </a:t>
            </a:r>
            <a:r>
              <a:rPr lang="en-US" sz="2800" b="1" dirty="0">
                <a:solidFill>
                  <a:srgbClr val="FF0000"/>
                </a:solidFill>
              </a:rPr>
              <a:t>day</a:t>
            </a:r>
            <a:r>
              <a:rPr lang="en-US" sz="2800" dirty="0"/>
              <a:t>.</a:t>
            </a:r>
          </a:p>
          <a:p>
            <a:r>
              <a:rPr lang="en-US" sz="2800" dirty="0">
                <a:solidFill>
                  <a:schemeClr val="tx1"/>
                </a:solidFill>
              </a:rPr>
              <a:t>Land has a </a:t>
            </a:r>
            <a:r>
              <a:rPr lang="en-US" sz="2800" b="1" dirty="0">
                <a:solidFill>
                  <a:srgbClr val="FF0000"/>
                </a:solidFill>
              </a:rPr>
              <a:t>lower</a:t>
            </a:r>
            <a:r>
              <a:rPr lang="en-US" sz="2800" dirty="0"/>
              <a:t> heat capacity than water - it takes </a:t>
            </a:r>
            <a:r>
              <a:rPr lang="en-US" sz="2800" b="1" dirty="0">
                <a:solidFill>
                  <a:srgbClr val="FF0000"/>
                </a:solidFill>
              </a:rPr>
              <a:t>less heat </a:t>
            </a:r>
            <a:r>
              <a:rPr lang="en-US" sz="2800" dirty="0"/>
              <a:t>to raise the temperature of one gram of land by one degree than it does to raise the temperature of land.</a:t>
            </a:r>
          </a:p>
          <a:p>
            <a:pPr lvl="1"/>
            <a:r>
              <a:rPr lang="en-US" sz="2800" dirty="0"/>
              <a:t>0.20 calorie of solar energy will warm one gram of granite by 1°C.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63" y="2451527"/>
            <a:ext cx="2591769" cy="366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47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LAND ABSORBS AND RADIATES SOLAR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8016" y="2133600"/>
            <a:ext cx="5890234" cy="4497338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Absorbs</a:t>
            </a:r>
            <a:r>
              <a:rPr lang="en-US" sz="2800" dirty="0"/>
              <a:t> energy – stays at </a:t>
            </a:r>
            <a:r>
              <a:rPr lang="en-US" sz="2800" b="1" dirty="0">
                <a:solidFill>
                  <a:srgbClr val="FF0000"/>
                </a:solidFill>
              </a:rPr>
              <a:t>surface</a:t>
            </a:r>
            <a:r>
              <a:rPr lang="en-US" sz="2800" dirty="0"/>
              <a:t> (doesn’t mix with deeper layers).</a:t>
            </a:r>
          </a:p>
          <a:p>
            <a:r>
              <a:rPr lang="en-US" sz="2800" dirty="0"/>
              <a:t>Heat is </a:t>
            </a:r>
            <a:r>
              <a:rPr lang="en-US" sz="2800" b="1" u="sng" dirty="0">
                <a:solidFill>
                  <a:srgbClr val="FF0000"/>
                </a:solidFill>
              </a:rPr>
              <a:t>not</a:t>
            </a:r>
            <a:r>
              <a:rPr lang="en-US" sz="2800" b="1" dirty="0">
                <a:solidFill>
                  <a:srgbClr val="FF0000"/>
                </a:solidFill>
              </a:rPr>
              <a:t> lost </a:t>
            </a:r>
            <a:r>
              <a:rPr lang="en-US" sz="2800" dirty="0"/>
              <a:t>from </a:t>
            </a:r>
            <a:r>
              <a:rPr lang="en-US" sz="2800" b="1" dirty="0">
                <a:solidFill>
                  <a:srgbClr val="FF0000"/>
                </a:solidFill>
              </a:rPr>
              <a:t>evaporation</a:t>
            </a:r>
            <a:r>
              <a:rPr lang="en-US" sz="2800" dirty="0"/>
              <a:t>.</a:t>
            </a:r>
          </a:p>
          <a:p>
            <a:r>
              <a:rPr lang="en-US" sz="2800" dirty="0"/>
              <a:t>Land </a:t>
            </a:r>
            <a:r>
              <a:rPr lang="en-US" sz="2800" b="1" dirty="0">
                <a:solidFill>
                  <a:srgbClr val="FF0000"/>
                </a:solidFill>
              </a:rPr>
              <a:t>retains</a:t>
            </a:r>
            <a:r>
              <a:rPr lang="en-US" sz="2800" dirty="0"/>
              <a:t> heat during </a:t>
            </a:r>
            <a:r>
              <a:rPr lang="en-US" sz="2800" b="1" dirty="0">
                <a:solidFill>
                  <a:srgbClr val="FF0000"/>
                </a:solidFill>
              </a:rPr>
              <a:t>day</a:t>
            </a:r>
            <a:r>
              <a:rPr lang="en-US" sz="2800" dirty="0"/>
              <a:t>.</a:t>
            </a:r>
          </a:p>
          <a:p>
            <a:r>
              <a:rPr lang="en-US" sz="2800" dirty="0"/>
              <a:t>Land </a:t>
            </a:r>
            <a:r>
              <a:rPr lang="en-US" sz="2800" b="1" dirty="0">
                <a:solidFill>
                  <a:srgbClr val="FF0000"/>
                </a:solidFill>
              </a:rPr>
              <a:t>loses</a:t>
            </a:r>
            <a:r>
              <a:rPr lang="en-US" sz="2800" dirty="0"/>
              <a:t> heat more quickly at </a:t>
            </a:r>
            <a:r>
              <a:rPr lang="en-US" sz="2800" b="1" dirty="0">
                <a:solidFill>
                  <a:srgbClr val="FF0000"/>
                </a:solidFill>
              </a:rPr>
              <a:t>night</a:t>
            </a:r>
            <a:r>
              <a:rPr lang="en-US" sz="28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63" y="2451527"/>
            <a:ext cx="2591769" cy="366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718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CONVECTION CURRENT FROM DIFFERENTIAL HEATING AND COOLING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882" y="1892915"/>
            <a:ext cx="7300321" cy="4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03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163" y="465621"/>
            <a:ext cx="8574087" cy="967840"/>
          </a:xfrm>
        </p:spPr>
        <p:txBody>
          <a:bodyPr>
            <a:normAutofit/>
          </a:bodyPr>
          <a:lstStyle/>
          <a:p>
            <a:r>
              <a:rPr lang="en-US" sz="4800" b="1" dirty="0"/>
              <a:t>SEA BREEZES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210637"/>
            <a:ext cx="3318802" cy="3915526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sz="2800" dirty="0"/>
              <a:t>Air over the </a:t>
            </a:r>
            <a:r>
              <a:rPr lang="en-US" sz="2800" b="1" dirty="0">
                <a:solidFill>
                  <a:srgbClr val="FF0000"/>
                </a:solidFill>
              </a:rPr>
              <a:t>land</a:t>
            </a:r>
            <a:r>
              <a:rPr lang="en-US" sz="2800" dirty="0"/>
              <a:t> is </a:t>
            </a:r>
            <a:r>
              <a:rPr lang="en-US" sz="2800" b="1" dirty="0">
                <a:solidFill>
                  <a:srgbClr val="FF0000"/>
                </a:solidFill>
              </a:rPr>
              <a:t>warmer</a:t>
            </a:r>
            <a:r>
              <a:rPr lang="en-US" sz="2800" dirty="0"/>
              <a:t> than air over the </a:t>
            </a:r>
            <a:r>
              <a:rPr lang="en-US" sz="2800" b="1" dirty="0">
                <a:solidFill>
                  <a:srgbClr val="FF0000"/>
                </a:solidFill>
              </a:rPr>
              <a:t>water</a:t>
            </a:r>
            <a:r>
              <a:rPr lang="en-US" sz="2800" dirty="0"/>
              <a:t>.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Low</a:t>
            </a:r>
            <a:r>
              <a:rPr lang="en-US" sz="2800" dirty="0"/>
              <a:t> pressure </a:t>
            </a:r>
            <a:r>
              <a:rPr lang="en-US" sz="2800" b="1" dirty="0">
                <a:solidFill>
                  <a:srgbClr val="FF0000"/>
                </a:solidFill>
              </a:rPr>
              <a:t>forms</a:t>
            </a:r>
            <a:r>
              <a:rPr lang="en-US" sz="2800" dirty="0"/>
              <a:t> over the land.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Air </a:t>
            </a:r>
            <a:r>
              <a:rPr lang="en-US" sz="2800" b="1" dirty="0">
                <a:solidFill>
                  <a:srgbClr val="FF0000"/>
                </a:solidFill>
              </a:rPr>
              <a:t>rises</a:t>
            </a:r>
            <a:r>
              <a:rPr lang="en-US" sz="2800" dirty="0"/>
              <a:t> over the land.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Clouds</a:t>
            </a:r>
            <a:r>
              <a:rPr lang="en-US" sz="2800" dirty="0"/>
              <a:t> form.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034" y="2310671"/>
            <a:ext cx="5024216" cy="314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71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163" y="465621"/>
            <a:ext cx="8574087" cy="967840"/>
          </a:xfrm>
        </p:spPr>
        <p:txBody>
          <a:bodyPr>
            <a:normAutofit/>
          </a:bodyPr>
          <a:lstStyle/>
          <a:p>
            <a:r>
              <a:rPr lang="en-US" sz="4800" b="1" dirty="0"/>
              <a:t>SEA BREEZES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2" y="1890334"/>
            <a:ext cx="7910195" cy="423582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800" dirty="0"/>
              <a:t>Air </a:t>
            </a:r>
            <a:r>
              <a:rPr lang="en-US" sz="2800" b="1" dirty="0">
                <a:solidFill>
                  <a:srgbClr val="FF0000"/>
                </a:solidFill>
              </a:rPr>
              <a:t>pulled into low </a:t>
            </a:r>
            <a:r>
              <a:rPr lang="en-US" sz="2800" dirty="0"/>
              <a:t>from water – sea breeze.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Convection current.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Occurs in the </a:t>
            </a:r>
            <a:r>
              <a:rPr lang="en-US" sz="2800" b="1" dirty="0">
                <a:solidFill>
                  <a:srgbClr val="FF0000"/>
                </a:solidFill>
              </a:rPr>
              <a:t>daytime</a:t>
            </a:r>
            <a:r>
              <a:rPr lang="en-US" sz="2800" dirty="0"/>
              <a:t> in </a:t>
            </a:r>
            <a:r>
              <a:rPr lang="en-US" sz="2800" b="1" dirty="0">
                <a:solidFill>
                  <a:srgbClr val="FF0000"/>
                </a:solidFill>
              </a:rPr>
              <a:t>Summer</a:t>
            </a:r>
            <a:r>
              <a:rPr lang="en-US" sz="2800" dirty="0"/>
              <a:t>.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Daytime </a:t>
            </a:r>
            <a:r>
              <a:rPr lang="en-US" sz="2800" b="1" dirty="0">
                <a:solidFill>
                  <a:srgbClr val="FF0000"/>
                </a:solidFill>
              </a:rPr>
              <a:t>storms</a:t>
            </a:r>
            <a:r>
              <a:rPr lang="en-US" sz="2800" dirty="0"/>
              <a:t> are on the </a:t>
            </a:r>
            <a:r>
              <a:rPr lang="en-US" sz="2800" b="1" dirty="0">
                <a:solidFill>
                  <a:srgbClr val="FF0000"/>
                </a:solidFill>
              </a:rPr>
              <a:t>land</a:t>
            </a:r>
            <a:r>
              <a:rPr lang="en-US" sz="2800" dirty="0"/>
              <a:t> where low pressure forms.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086" y="3911763"/>
            <a:ext cx="5853793" cy="267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38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LAND BREEZES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521" y="2266513"/>
            <a:ext cx="3325756" cy="395091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800" dirty="0"/>
              <a:t>Air over the </a:t>
            </a:r>
            <a:r>
              <a:rPr lang="en-US" sz="2800" b="1" dirty="0">
                <a:solidFill>
                  <a:srgbClr val="FF0000"/>
                </a:solidFill>
              </a:rPr>
              <a:t>water</a:t>
            </a:r>
            <a:r>
              <a:rPr lang="en-US" sz="2800" dirty="0"/>
              <a:t> is </a:t>
            </a:r>
            <a:r>
              <a:rPr lang="en-US" sz="2800" b="1" dirty="0">
                <a:solidFill>
                  <a:srgbClr val="FF0000"/>
                </a:solidFill>
              </a:rPr>
              <a:t>warmer</a:t>
            </a:r>
            <a:r>
              <a:rPr lang="en-US" sz="2800" dirty="0"/>
              <a:t> than air over the </a:t>
            </a:r>
            <a:r>
              <a:rPr lang="en-US" sz="2800" b="1" dirty="0">
                <a:solidFill>
                  <a:srgbClr val="FF0000"/>
                </a:solidFill>
              </a:rPr>
              <a:t>land</a:t>
            </a:r>
            <a:r>
              <a:rPr lang="en-US" sz="2800" dirty="0"/>
              <a:t>.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Low</a:t>
            </a:r>
            <a:r>
              <a:rPr lang="en-US" sz="2800" dirty="0"/>
              <a:t> pressure forms over the </a:t>
            </a:r>
            <a:r>
              <a:rPr lang="en-US" sz="2800" b="1" dirty="0">
                <a:solidFill>
                  <a:srgbClr val="FF0000"/>
                </a:solidFill>
              </a:rPr>
              <a:t>water</a:t>
            </a:r>
            <a:r>
              <a:rPr lang="en-US" sz="2800" dirty="0"/>
              <a:t>.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Air </a:t>
            </a:r>
            <a:r>
              <a:rPr lang="en-US" sz="2800" b="1" dirty="0">
                <a:solidFill>
                  <a:srgbClr val="FF0000"/>
                </a:solidFill>
              </a:rPr>
              <a:t>rises</a:t>
            </a:r>
            <a:r>
              <a:rPr lang="en-US" sz="2800" dirty="0"/>
              <a:t> over the water.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Clouds</a:t>
            </a:r>
            <a:r>
              <a:rPr lang="en-US" sz="2800" dirty="0"/>
              <a:t> form.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123" y="2266514"/>
            <a:ext cx="4955127" cy="371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41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LAND BREEZES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521" y="1897309"/>
            <a:ext cx="8038433" cy="432012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800" dirty="0"/>
              <a:t>Air is </a:t>
            </a:r>
            <a:r>
              <a:rPr lang="en-US" sz="2800" b="1" dirty="0">
                <a:solidFill>
                  <a:srgbClr val="FF0000"/>
                </a:solidFill>
              </a:rPr>
              <a:t>pulled into the low </a:t>
            </a:r>
            <a:r>
              <a:rPr lang="en-US" sz="2800" dirty="0"/>
              <a:t>from land – land breeze.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Convection current.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Occurs in the </a:t>
            </a:r>
            <a:r>
              <a:rPr lang="en-US" sz="2800" b="1" dirty="0">
                <a:solidFill>
                  <a:srgbClr val="FF0000"/>
                </a:solidFill>
              </a:rPr>
              <a:t>nighttime</a:t>
            </a:r>
            <a:r>
              <a:rPr lang="en-US" sz="2800" dirty="0"/>
              <a:t> in the </a:t>
            </a:r>
            <a:r>
              <a:rPr lang="en-US" sz="2800" b="1" dirty="0">
                <a:solidFill>
                  <a:srgbClr val="FF0000"/>
                </a:solidFill>
              </a:rPr>
              <a:t>Summer</a:t>
            </a:r>
            <a:r>
              <a:rPr lang="en-US" sz="2800" dirty="0"/>
              <a:t>.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Nighttime </a:t>
            </a:r>
            <a:r>
              <a:rPr lang="en-US" sz="2800" b="1" dirty="0">
                <a:solidFill>
                  <a:srgbClr val="FF0000"/>
                </a:solidFill>
              </a:rPr>
              <a:t>storms</a:t>
            </a:r>
            <a:r>
              <a:rPr lang="en-US" sz="2800" dirty="0"/>
              <a:t> over the </a:t>
            </a:r>
            <a:r>
              <a:rPr lang="en-US" sz="2800" b="1" dirty="0">
                <a:solidFill>
                  <a:srgbClr val="FF0000"/>
                </a:solidFill>
              </a:rPr>
              <a:t>water</a:t>
            </a:r>
            <a:r>
              <a:rPr lang="en-US" sz="2800" dirty="0"/>
              <a:t> where low pressure forms.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432" y="4057369"/>
            <a:ext cx="5039522" cy="26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9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LOCAL CIRCULATION PATTERN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84162" y="1846030"/>
            <a:ext cx="8015775" cy="250301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800" dirty="0"/>
              <a:t>Convection current.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Local</a:t>
            </a:r>
            <a:r>
              <a:rPr lang="en-US" sz="2800" dirty="0"/>
              <a:t> winds.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Works like Global Winds but on a smaller scale.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Same pattern can be seen around </a:t>
            </a:r>
            <a:r>
              <a:rPr lang="en-US" sz="2800" b="1" dirty="0">
                <a:solidFill>
                  <a:srgbClr val="FF0000"/>
                </a:solidFill>
              </a:rPr>
              <a:t>cities</a:t>
            </a:r>
            <a:r>
              <a:rPr lang="en-US" sz="2800" dirty="0"/>
              <a:t> that </a:t>
            </a:r>
            <a:r>
              <a:rPr lang="en-US" sz="2800" b="1" dirty="0">
                <a:solidFill>
                  <a:srgbClr val="FF0000"/>
                </a:solidFill>
              </a:rPr>
              <a:t>trap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heat</a:t>
            </a:r>
            <a:r>
              <a:rPr lang="en-US" sz="2800" dirty="0"/>
              <a:t> in the </a:t>
            </a:r>
            <a:r>
              <a:rPr lang="en-US" sz="2800" b="1" dirty="0">
                <a:solidFill>
                  <a:srgbClr val="FF0000"/>
                </a:solidFill>
              </a:rPr>
              <a:t>summer</a:t>
            </a:r>
            <a:r>
              <a:rPr lang="en-US" sz="2800" dirty="0"/>
              <a:t>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99" y="4138026"/>
            <a:ext cx="4920100" cy="234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7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WINTER CIRCULATION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1798655"/>
            <a:ext cx="4425152" cy="4923692"/>
          </a:xfrm>
        </p:spPr>
        <p:txBody>
          <a:bodyPr>
            <a:normAutofit/>
          </a:bodyPr>
          <a:lstStyle/>
          <a:p>
            <a:r>
              <a:rPr lang="en-US" sz="2400" dirty="0"/>
              <a:t>Where large bodies of water hold onto their </a:t>
            </a:r>
            <a:r>
              <a:rPr lang="en-US" sz="2400" b="1" dirty="0">
                <a:solidFill>
                  <a:srgbClr val="FF0000"/>
                </a:solidFill>
              </a:rPr>
              <a:t>heat in winter </a:t>
            </a:r>
            <a:r>
              <a:rPr lang="en-US" sz="2400" dirty="0"/>
              <a:t>and cool slowly, the </a:t>
            </a:r>
            <a:r>
              <a:rPr lang="en-US" sz="2400" b="1" dirty="0">
                <a:solidFill>
                  <a:srgbClr val="FF0000"/>
                </a:solidFill>
              </a:rPr>
              <a:t>opposite</a:t>
            </a:r>
            <a:r>
              <a:rPr lang="en-US" sz="2400" dirty="0"/>
              <a:t> pattern can emerge.</a:t>
            </a:r>
          </a:p>
          <a:p>
            <a:r>
              <a:rPr lang="en-US" sz="2400" dirty="0"/>
              <a:t>Water </a:t>
            </a:r>
            <a:r>
              <a:rPr lang="en-US" sz="2400" b="1" dirty="0">
                <a:solidFill>
                  <a:srgbClr val="FF0000"/>
                </a:solidFill>
              </a:rPr>
              <a:t>cools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slowly</a:t>
            </a:r>
            <a:r>
              <a:rPr lang="en-US" sz="2400" dirty="0"/>
              <a:t>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Low</a:t>
            </a:r>
            <a:r>
              <a:rPr lang="en-US" sz="2400" dirty="0"/>
              <a:t> pressure forms over </a:t>
            </a:r>
            <a:r>
              <a:rPr lang="en-US" sz="2400" b="1" dirty="0">
                <a:solidFill>
                  <a:srgbClr val="FF0000"/>
                </a:solidFill>
              </a:rPr>
              <a:t>water</a:t>
            </a:r>
            <a:r>
              <a:rPr lang="en-US" sz="2400" dirty="0"/>
              <a:t>.</a:t>
            </a:r>
          </a:p>
          <a:p>
            <a:r>
              <a:rPr lang="en-US" sz="2400" dirty="0"/>
              <a:t>Air </a:t>
            </a:r>
            <a:r>
              <a:rPr lang="en-US" sz="2400" b="1" dirty="0">
                <a:solidFill>
                  <a:srgbClr val="FF0000"/>
                </a:solidFill>
              </a:rPr>
              <a:t>rises</a:t>
            </a:r>
            <a:r>
              <a:rPr lang="en-US" sz="2400" dirty="0"/>
              <a:t> over </a:t>
            </a:r>
            <a:r>
              <a:rPr lang="en-US" sz="2400" b="1" dirty="0">
                <a:solidFill>
                  <a:srgbClr val="FF0000"/>
                </a:solidFill>
              </a:rPr>
              <a:t>water</a:t>
            </a:r>
            <a:r>
              <a:rPr lang="en-US" sz="2400" dirty="0"/>
              <a:t> during day.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Land</a:t>
            </a:r>
            <a:r>
              <a:rPr lang="en-US" sz="2400" dirty="0"/>
              <a:t> breeze forms during </a:t>
            </a:r>
            <a:r>
              <a:rPr lang="en-US" sz="2400" b="1" dirty="0">
                <a:solidFill>
                  <a:srgbClr val="FF0000"/>
                </a:solidFill>
              </a:rPr>
              <a:t>day</a:t>
            </a:r>
            <a:r>
              <a:rPr lang="en-US" sz="2400" dirty="0"/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818" y="2303514"/>
            <a:ext cx="3590432" cy="382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87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</p:spPr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land warms up faster than water during the day, what type of breeze is formed?</a:t>
            </a:r>
          </a:p>
          <a:p>
            <a:pPr marL="0" indent="0">
              <a:buNone/>
            </a:pPr>
            <a:r>
              <a:rPr lang="en-US" dirty="0"/>
              <a:t>A.  Land breeze</a:t>
            </a:r>
          </a:p>
          <a:p>
            <a:pPr marL="0" indent="0">
              <a:buNone/>
            </a:pPr>
            <a:r>
              <a:rPr lang="en-US" dirty="0"/>
              <a:t>B.  Mountain breeze</a:t>
            </a:r>
          </a:p>
          <a:p>
            <a:pPr marL="0" indent="0">
              <a:buNone/>
            </a:pPr>
            <a:r>
              <a:rPr lang="en-US" dirty="0"/>
              <a:t>C.  Low pressure breeze</a:t>
            </a:r>
          </a:p>
          <a:p>
            <a:pPr marL="0" indent="0">
              <a:buNone/>
            </a:pPr>
            <a:r>
              <a:rPr lang="en-US" dirty="0"/>
              <a:t>D.  Sea breeze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176" y="2457743"/>
            <a:ext cx="3993890" cy="386989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3412" y="5144756"/>
            <a:ext cx="1907709" cy="5627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39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LAB:  HEATING AND COOLING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9714" y="2151063"/>
            <a:ext cx="4223147" cy="3975100"/>
          </a:xfrm>
        </p:spPr>
        <p:txBody>
          <a:bodyPr/>
          <a:lstStyle/>
          <a:p>
            <a:r>
              <a:rPr lang="en-US" dirty="0"/>
              <a:t>The unequal heating of land and water surfaces is an important factor in the formation of large global weather systems.  </a:t>
            </a:r>
          </a:p>
          <a:p>
            <a:r>
              <a:rPr lang="en-US" dirty="0"/>
              <a:t>This activity will help demonstrate this effect by measuring the temperature of water and sand while heating and cooling.</a:t>
            </a:r>
          </a:p>
        </p:txBody>
      </p:sp>
      <p:pic>
        <p:nvPicPr>
          <p:cNvPr id="5" name="Picture 4" descr="j030462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142" y="2376061"/>
            <a:ext cx="2711945" cy="2970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3290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22221"/>
      </p:ext>
    </p:extLst>
  </p:cSld>
  <p:clrMapOvr>
    <a:masterClrMapping/>
  </p:clrMapOvr>
</p:sld>
</file>

<file path=ppt/theme/theme1.xml><?xml version="1.0" encoding="utf-8"?>
<a:theme xmlns:a="http://schemas.openxmlformats.org/drawingml/2006/main" name="Spectrum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Spectrum.thmx</Template>
  <TotalTime>190</TotalTime>
  <Words>647</Words>
  <Application>Microsoft Office PowerPoint</Application>
  <PresentationFormat>On-screen Show (4:3)</PresentationFormat>
  <Paragraphs>74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Calibri</vt:lpstr>
      <vt:lpstr>Corbel</vt:lpstr>
      <vt:lpstr>Wingdings</vt:lpstr>
      <vt:lpstr>Spectrum</vt:lpstr>
      <vt:lpstr>DO NOW</vt:lpstr>
      <vt:lpstr>REVIEW</vt:lpstr>
      <vt:lpstr>UNEVEN HEATING AND COOLING OF LAND AND WATER</vt:lpstr>
      <vt:lpstr>HEATING EARTH’S SURFACE</vt:lpstr>
      <vt:lpstr>WATER REFLECTS SOLAR ENERGY</vt:lpstr>
      <vt:lpstr>WATER MIXES SOLAR ENERGY</vt:lpstr>
      <vt:lpstr>WATER MIXES SOLAR ENERGY</vt:lpstr>
      <vt:lpstr>LAND ABSORBS AND RADIATES SOLAR ENERGY</vt:lpstr>
      <vt:lpstr>LAND ABSORBS AND RADIATES SOLAR ENERGY</vt:lpstr>
      <vt:lpstr>CONVECTION CURRENT FROM DIFFERENTIAL HEATING AND COOLING</vt:lpstr>
      <vt:lpstr>SEA BREEZES</vt:lpstr>
      <vt:lpstr>SEA BREEZES</vt:lpstr>
      <vt:lpstr>LAND BREEZES</vt:lpstr>
      <vt:lpstr>LAND BREEZES</vt:lpstr>
      <vt:lpstr>LOCAL CIRCULATION PATTERN</vt:lpstr>
      <vt:lpstr>WINTER CIRCULATION</vt:lpstr>
      <vt:lpstr>REVIEW</vt:lpstr>
      <vt:lpstr>LAB:  HEATING AND COOLING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Donna Governor</dc:creator>
  <cp:lastModifiedBy>Nancy Brim</cp:lastModifiedBy>
  <cp:revision>18</cp:revision>
  <dcterms:created xsi:type="dcterms:W3CDTF">2015-02-19T19:40:01Z</dcterms:created>
  <dcterms:modified xsi:type="dcterms:W3CDTF">2017-02-28T02:43:25Z</dcterms:modified>
</cp:coreProperties>
</file>