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4" r:id="rId2"/>
    <p:sldId id="257" r:id="rId3"/>
    <p:sldId id="256" r:id="rId4"/>
    <p:sldId id="289" r:id="rId5"/>
    <p:sldId id="258" r:id="rId6"/>
    <p:sldId id="291" r:id="rId7"/>
    <p:sldId id="259" r:id="rId8"/>
    <p:sldId id="275" r:id="rId9"/>
    <p:sldId id="276" r:id="rId10"/>
    <p:sldId id="277" r:id="rId11"/>
    <p:sldId id="287" r:id="rId12"/>
    <p:sldId id="264" r:id="rId13"/>
    <p:sldId id="265" r:id="rId14"/>
    <p:sldId id="279" r:id="rId15"/>
    <p:sldId id="278" r:id="rId16"/>
    <p:sldId id="280" r:id="rId17"/>
    <p:sldId id="266" r:id="rId18"/>
    <p:sldId id="281" r:id="rId19"/>
    <p:sldId id="260" r:id="rId20"/>
    <p:sldId id="282" r:id="rId21"/>
    <p:sldId id="273" r:id="rId22"/>
    <p:sldId id="261" r:id="rId23"/>
    <p:sldId id="262" r:id="rId24"/>
    <p:sldId id="283" r:id="rId25"/>
    <p:sldId id="267" r:id="rId26"/>
    <p:sldId id="271" r:id="rId27"/>
    <p:sldId id="263" r:id="rId28"/>
    <p:sldId id="270" r:id="rId29"/>
    <p:sldId id="284" r:id="rId30"/>
    <p:sldId id="268" r:id="rId31"/>
    <p:sldId id="285" r:id="rId32"/>
    <p:sldId id="290" r:id="rId33"/>
    <p:sldId id="272" r:id="rId34"/>
    <p:sldId id="269" r:id="rId35"/>
    <p:sldId id="288" r:id="rId36"/>
    <p:sldId id="286"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660" autoAdjust="0"/>
  </p:normalViewPr>
  <p:slideViewPr>
    <p:cSldViewPr snapToGrid="0" snapToObjects="1">
      <p:cViewPr varScale="1">
        <p:scale>
          <a:sx n="101" d="100"/>
          <a:sy n="101" d="100"/>
        </p:scale>
        <p:origin x="1230"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83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_rels/data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image" Target="../media/image30.png"/><Relationship Id="rId4" Type="http://schemas.openxmlformats.org/officeDocument/2006/relationships/image" Target="../media/image33.png"/></Relationships>
</file>

<file path=ppt/diagrams/_rels/drawing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image" Target="../media/image30.png"/><Relationship Id="rId4" Type="http://schemas.openxmlformats.org/officeDocument/2006/relationships/image" Target="../media/image33.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12B47F0-977F-4F27-B462-7FDC1E851220}" type="doc">
      <dgm:prSet loTypeId="urn:microsoft.com/office/officeart/2005/8/layout/pList2" loCatId="list" qsTypeId="urn:microsoft.com/office/officeart/2005/8/quickstyle/simple1" qsCatId="simple" csTypeId="urn:microsoft.com/office/officeart/2005/8/colors/accent1_2" csCatId="accent1" phldr="1"/>
      <dgm:spPr/>
    </dgm:pt>
    <dgm:pt modelId="{9731211A-DABB-4B7C-BE09-FC3E28CF2101}">
      <dgm:prSet phldrT="[Text]"/>
      <dgm:spPr/>
      <dgm:t>
        <a:bodyPr/>
        <a:lstStyle/>
        <a:p>
          <a:r>
            <a:rPr lang="en-US" b="1" dirty="0">
              <a:solidFill>
                <a:schemeClr val="tx1"/>
              </a:solidFill>
            </a:rPr>
            <a:t>Volcanic</a:t>
          </a:r>
          <a:r>
            <a:rPr lang="en-US" b="1" dirty="0">
              <a:solidFill>
                <a:srgbClr val="FF0000"/>
              </a:solidFill>
            </a:rPr>
            <a:t> Dust</a:t>
          </a:r>
        </a:p>
        <a:p>
          <a:r>
            <a:rPr lang="en-US" dirty="0"/>
            <a:t>&lt; 0.25 mm</a:t>
          </a:r>
        </a:p>
        <a:p>
          <a:r>
            <a:rPr lang="en-US" dirty="0"/>
            <a:t>Smallest particles thrown into the air during an eruption</a:t>
          </a:r>
        </a:p>
      </dgm:t>
    </dgm:pt>
    <dgm:pt modelId="{106D9F7C-144B-4842-8D82-1221D1483403}" type="parTrans" cxnId="{A5CAA4B1-B58F-43BE-9800-9CB0AB981811}">
      <dgm:prSet/>
      <dgm:spPr/>
      <dgm:t>
        <a:bodyPr/>
        <a:lstStyle/>
        <a:p>
          <a:endParaRPr lang="en-US"/>
        </a:p>
      </dgm:t>
    </dgm:pt>
    <dgm:pt modelId="{4C028469-D5CF-4505-AAD1-D66B54316F89}" type="sibTrans" cxnId="{A5CAA4B1-B58F-43BE-9800-9CB0AB981811}">
      <dgm:prSet/>
      <dgm:spPr/>
      <dgm:t>
        <a:bodyPr/>
        <a:lstStyle/>
        <a:p>
          <a:endParaRPr lang="en-US"/>
        </a:p>
      </dgm:t>
    </dgm:pt>
    <dgm:pt modelId="{1D9A41B8-417A-4FF7-B9D4-698A951A9E7B}">
      <dgm:prSet phldrT="[Text]"/>
      <dgm:spPr/>
      <dgm:t>
        <a:bodyPr/>
        <a:lstStyle/>
        <a:p>
          <a:r>
            <a:rPr lang="en-US" b="1" dirty="0">
              <a:solidFill>
                <a:schemeClr val="tx1"/>
              </a:solidFill>
            </a:rPr>
            <a:t>Volcanic</a:t>
          </a:r>
          <a:r>
            <a:rPr lang="en-US" b="1" dirty="0">
              <a:solidFill>
                <a:srgbClr val="FF0000"/>
              </a:solidFill>
            </a:rPr>
            <a:t> Ash</a:t>
          </a:r>
        </a:p>
        <a:p>
          <a:r>
            <a:rPr lang="en-US" dirty="0"/>
            <a:t>0.25 –2 mm</a:t>
          </a:r>
        </a:p>
        <a:p>
          <a:r>
            <a:rPr lang="en-US" dirty="0"/>
            <a:t>Tiny particles of crushed volcanic rock and glass</a:t>
          </a:r>
        </a:p>
      </dgm:t>
    </dgm:pt>
    <dgm:pt modelId="{FBC677E2-27F4-4593-9609-4D156E95BCB3}" type="parTrans" cxnId="{965D2EB3-DE1D-43C2-AE65-82DF167AF2E3}">
      <dgm:prSet/>
      <dgm:spPr/>
      <dgm:t>
        <a:bodyPr/>
        <a:lstStyle/>
        <a:p>
          <a:endParaRPr lang="en-US"/>
        </a:p>
      </dgm:t>
    </dgm:pt>
    <dgm:pt modelId="{BFE2DCCD-7B53-47E5-AEDB-9F55847ADB57}" type="sibTrans" cxnId="{965D2EB3-DE1D-43C2-AE65-82DF167AF2E3}">
      <dgm:prSet/>
      <dgm:spPr/>
      <dgm:t>
        <a:bodyPr/>
        <a:lstStyle/>
        <a:p>
          <a:endParaRPr lang="en-US"/>
        </a:p>
      </dgm:t>
    </dgm:pt>
    <dgm:pt modelId="{A7B8F05C-BEBE-4D4C-825E-35ED36F3C350}">
      <dgm:prSet phldrT="[Text]"/>
      <dgm:spPr/>
      <dgm:t>
        <a:bodyPr/>
        <a:lstStyle/>
        <a:p>
          <a:r>
            <a:rPr lang="en-US" b="1" dirty="0">
              <a:solidFill>
                <a:srgbClr val="FF0000"/>
              </a:solidFill>
            </a:rPr>
            <a:t>Volcanic</a:t>
          </a:r>
          <a:r>
            <a:rPr lang="en-US" b="1" dirty="0">
              <a:solidFill>
                <a:schemeClr val="tx1"/>
              </a:solidFill>
            </a:rPr>
            <a:t> </a:t>
          </a:r>
          <a:r>
            <a:rPr lang="en-US" b="1" dirty="0">
              <a:solidFill>
                <a:srgbClr val="FF0000"/>
              </a:solidFill>
            </a:rPr>
            <a:t>Bombs</a:t>
          </a:r>
        </a:p>
        <a:p>
          <a:r>
            <a:rPr lang="en-US" dirty="0"/>
            <a:t>Large blobs of lava ejected from a  volcano</a:t>
          </a:r>
        </a:p>
      </dgm:t>
    </dgm:pt>
    <dgm:pt modelId="{899BE9FA-FDD6-4A2D-954E-339E4A5E7EA9}" type="parTrans" cxnId="{48D7323F-DF2A-4E7B-9AA1-994D92F10BFA}">
      <dgm:prSet/>
      <dgm:spPr/>
      <dgm:t>
        <a:bodyPr/>
        <a:lstStyle/>
        <a:p>
          <a:endParaRPr lang="en-US"/>
        </a:p>
      </dgm:t>
    </dgm:pt>
    <dgm:pt modelId="{15849B63-B236-4855-AF54-0309793D92F0}" type="sibTrans" cxnId="{48D7323F-DF2A-4E7B-9AA1-994D92F10BFA}">
      <dgm:prSet/>
      <dgm:spPr/>
      <dgm:t>
        <a:bodyPr/>
        <a:lstStyle/>
        <a:p>
          <a:endParaRPr lang="en-US"/>
        </a:p>
      </dgm:t>
    </dgm:pt>
    <dgm:pt modelId="{94D6A4A2-1B2B-4A85-98D3-5B6A346F00D3}">
      <dgm:prSet phldrT="[Text]"/>
      <dgm:spPr/>
      <dgm:t>
        <a:bodyPr/>
        <a:lstStyle/>
        <a:p>
          <a:r>
            <a:rPr lang="en-US" b="1" dirty="0" err="1">
              <a:solidFill>
                <a:srgbClr val="FF0000"/>
              </a:solidFill>
            </a:rPr>
            <a:t>Lapilli</a:t>
          </a:r>
          <a:endParaRPr lang="en-US" b="1" dirty="0">
            <a:solidFill>
              <a:srgbClr val="FF0000"/>
            </a:solidFill>
          </a:endParaRPr>
        </a:p>
        <a:p>
          <a:r>
            <a:rPr lang="en-US" dirty="0"/>
            <a:t>Rounded or spindle shaped   pebble sized rock; falling out of the air.</a:t>
          </a:r>
        </a:p>
      </dgm:t>
    </dgm:pt>
    <dgm:pt modelId="{7C805903-6409-4A35-BFFE-42DCF6BAB650}" type="parTrans" cxnId="{C6C23493-6F46-41AE-9478-51D1D821F31D}">
      <dgm:prSet/>
      <dgm:spPr/>
      <dgm:t>
        <a:bodyPr/>
        <a:lstStyle/>
        <a:p>
          <a:endParaRPr lang="en-US"/>
        </a:p>
      </dgm:t>
    </dgm:pt>
    <dgm:pt modelId="{D739D61F-0013-4317-8566-C94A0B37F937}" type="sibTrans" cxnId="{C6C23493-6F46-41AE-9478-51D1D821F31D}">
      <dgm:prSet/>
      <dgm:spPr/>
      <dgm:t>
        <a:bodyPr/>
        <a:lstStyle/>
        <a:p>
          <a:endParaRPr lang="en-US"/>
        </a:p>
      </dgm:t>
    </dgm:pt>
    <dgm:pt modelId="{3F97FC0D-B462-4502-8EA8-C9FA787D4C9C}" type="pres">
      <dgm:prSet presAssocID="{212B47F0-977F-4F27-B462-7FDC1E851220}" presName="Name0" presStyleCnt="0">
        <dgm:presLayoutVars>
          <dgm:dir/>
          <dgm:resizeHandles val="exact"/>
        </dgm:presLayoutVars>
      </dgm:prSet>
      <dgm:spPr/>
    </dgm:pt>
    <dgm:pt modelId="{62F79A6C-AB5C-4164-8D33-96CD41F24387}" type="pres">
      <dgm:prSet presAssocID="{212B47F0-977F-4F27-B462-7FDC1E851220}" presName="bkgdShp" presStyleLbl="alignAccFollowNode1" presStyleIdx="0" presStyleCnt="1" custLinFactNeighborX="-54223" custLinFactNeighborY="90058"/>
      <dgm:spPr/>
    </dgm:pt>
    <dgm:pt modelId="{5E900BC4-6092-4755-A15E-CB06DFE3C024}" type="pres">
      <dgm:prSet presAssocID="{212B47F0-977F-4F27-B462-7FDC1E851220}" presName="linComp" presStyleCnt="0"/>
      <dgm:spPr/>
    </dgm:pt>
    <dgm:pt modelId="{91B60958-249E-4C8D-AFAD-2A337FF1EAF7}" type="pres">
      <dgm:prSet presAssocID="{9731211A-DABB-4B7C-BE09-FC3E28CF2101}" presName="compNode" presStyleCnt="0"/>
      <dgm:spPr/>
    </dgm:pt>
    <dgm:pt modelId="{AF6BFC83-DA52-4197-9C31-BAACCCCD7A4C}" type="pres">
      <dgm:prSet presAssocID="{9731211A-DABB-4B7C-BE09-FC3E28CF2101}" presName="node" presStyleLbl="node1" presStyleIdx="0" presStyleCnt="4" custScaleY="112744">
        <dgm:presLayoutVars>
          <dgm:bulletEnabled val="1"/>
        </dgm:presLayoutVars>
      </dgm:prSet>
      <dgm:spPr/>
    </dgm:pt>
    <dgm:pt modelId="{8D22209B-9E71-4AC2-BEB5-90FDF72316EE}" type="pres">
      <dgm:prSet presAssocID="{9731211A-DABB-4B7C-BE09-FC3E28CF2101}" presName="invisiNode" presStyleLbl="node1" presStyleIdx="0" presStyleCnt="4"/>
      <dgm:spPr/>
    </dgm:pt>
    <dgm:pt modelId="{05D56327-F16C-4BD6-B8B2-38A8EF7A7CB8}" type="pres">
      <dgm:prSet presAssocID="{9731211A-DABB-4B7C-BE09-FC3E28CF2101}" presName="imagNode" presStyleLbl="fgImgPlace1" presStyleIdx="0" presStyleCnt="4" custLinFactX="10741" custLinFactNeighborX="100000" custLinFactNeighborY="-2191"/>
      <dgm:spPr>
        <a:blipFill rotWithShape="0">
          <a:blip xmlns:r="http://schemas.openxmlformats.org/officeDocument/2006/relationships" r:embed="rId1"/>
          <a:stretch>
            <a:fillRect/>
          </a:stretch>
        </a:blipFill>
      </dgm:spPr>
    </dgm:pt>
    <dgm:pt modelId="{551425C9-7204-41AE-9680-C5666D019265}" type="pres">
      <dgm:prSet presAssocID="{4C028469-D5CF-4505-AAD1-D66B54316F89}" presName="sibTrans" presStyleLbl="sibTrans2D1" presStyleIdx="0" presStyleCnt="0"/>
      <dgm:spPr/>
    </dgm:pt>
    <dgm:pt modelId="{95018B7B-EF55-4C18-8743-CC94B37EEAC5}" type="pres">
      <dgm:prSet presAssocID="{1D9A41B8-417A-4FF7-B9D4-698A951A9E7B}" presName="compNode" presStyleCnt="0"/>
      <dgm:spPr/>
    </dgm:pt>
    <dgm:pt modelId="{A63766F2-F7C8-41B9-A6EA-15D8D123B7A2}" type="pres">
      <dgm:prSet presAssocID="{1D9A41B8-417A-4FF7-B9D4-698A951A9E7B}" presName="node" presStyleLbl="node1" presStyleIdx="1" presStyleCnt="4" custScaleY="108198">
        <dgm:presLayoutVars>
          <dgm:bulletEnabled val="1"/>
        </dgm:presLayoutVars>
      </dgm:prSet>
      <dgm:spPr/>
    </dgm:pt>
    <dgm:pt modelId="{9702E964-1E21-42B8-87B7-41956E7FDF06}" type="pres">
      <dgm:prSet presAssocID="{1D9A41B8-417A-4FF7-B9D4-698A951A9E7B}" presName="invisiNode" presStyleLbl="node1" presStyleIdx="1" presStyleCnt="4"/>
      <dgm:spPr/>
    </dgm:pt>
    <dgm:pt modelId="{756965D5-FC4F-4583-940D-89E2073FB9B6}" type="pres">
      <dgm:prSet presAssocID="{1D9A41B8-417A-4FF7-B9D4-698A951A9E7B}" presName="imagNode" presStyleLbl="fgImgPlace1" presStyleIdx="1" presStyleCnt="4" custLinFactX="-7191" custLinFactNeighborX="-100000" custLinFactNeighborY="-2901"/>
      <dgm:spPr>
        <a:blipFill rotWithShape="0">
          <a:blip xmlns:r="http://schemas.openxmlformats.org/officeDocument/2006/relationships" r:embed="rId2"/>
          <a:stretch>
            <a:fillRect/>
          </a:stretch>
        </a:blipFill>
      </dgm:spPr>
    </dgm:pt>
    <dgm:pt modelId="{40D32A2A-9BE2-4BEC-8C61-A828FEFE14A4}" type="pres">
      <dgm:prSet presAssocID="{BFE2DCCD-7B53-47E5-AEDB-9F55847ADB57}" presName="sibTrans" presStyleLbl="sibTrans2D1" presStyleIdx="0" presStyleCnt="0"/>
      <dgm:spPr/>
    </dgm:pt>
    <dgm:pt modelId="{A330D92A-4922-43CC-AC6E-4393525FBDEC}" type="pres">
      <dgm:prSet presAssocID="{94D6A4A2-1B2B-4A85-98D3-5B6A346F00D3}" presName="compNode" presStyleCnt="0"/>
      <dgm:spPr/>
    </dgm:pt>
    <dgm:pt modelId="{B110AB85-DAA1-4837-A537-A7E9E44625F2}" type="pres">
      <dgm:prSet presAssocID="{94D6A4A2-1B2B-4A85-98D3-5B6A346F00D3}" presName="node" presStyleLbl="node1" presStyleIdx="2" presStyleCnt="4" custScaleY="109700">
        <dgm:presLayoutVars>
          <dgm:bulletEnabled val="1"/>
        </dgm:presLayoutVars>
      </dgm:prSet>
      <dgm:spPr/>
    </dgm:pt>
    <dgm:pt modelId="{40F30570-3561-438C-926F-CC22167ECF00}" type="pres">
      <dgm:prSet presAssocID="{94D6A4A2-1B2B-4A85-98D3-5B6A346F00D3}" presName="invisiNode" presStyleLbl="node1" presStyleIdx="2" presStyleCnt="4"/>
      <dgm:spPr/>
    </dgm:pt>
    <dgm:pt modelId="{6633C066-4327-4FD3-B13B-4D107C589A55}" type="pres">
      <dgm:prSet presAssocID="{94D6A4A2-1B2B-4A85-98D3-5B6A346F00D3}" presName="imagNode" presStyleLbl="fgImgPlace1" presStyleIdx="2" presStyleCnt="4"/>
      <dgm:spPr>
        <a:blipFill rotWithShape="0">
          <a:blip xmlns:r="http://schemas.openxmlformats.org/officeDocument/2006/relationships" r:embed="rId3"/>
          <a:stretch>
            <a:fillRect/>
          </a:stretch>
        </a:blipFill>
      </dgm:spPr>
    </dgm:pt>
    <dgm:pt modelId="{3D142FFF-D054-40E6-803F-3EDC7DA9790F}" type="pres">
      <dgm:prSet presAssocID="{D739D61F-0013-4317-8566-C94A0B37F937}" presName="sibTrans" presStyleLbl="sibTrans2D1" presStyleIdx="0" presStyleCnt="0"/>
      <dgm:spPr/>
    </dgm:pt>
    <dgm:pt modelId="{8A9F208C-09BF-4929-9ED5-7D44A4D0E22C}" type="pres">
      <dgm:prSet presAssocID="{A7B8F05C-BEBE-4D4C-825E-35ED36F3C350}" presName="compNode" presStyleCnt="0"/>
      <dgm:spPr/>
    </dgm:pt>
    <dgm:pt modelId="{47286B50-9A6E-4884-8376-F473EFBF2B10}" type="pres">
      <dgm:prSet presAssocID="{A7B8F05C-BEBE-4D4C-825E-35ED36F3C350}" presName="node" presStyleLbl="node1" presStyleIdx="3" presStyleCnt="4" custScaleY="109355">
        <dgm:presLayoutVars>
          <dgm:bulletEnabled val="1"/>
        </dgm:presLayoutVars>
      </dgm:prSet>
      <dgm:spPr/>
    </dgm:pt>
    <dgm:pt modelId="{155A4F8F-6CF2-46E0-9A6C-10113FEC1F5E}" type="pres">
      <dgm:prSet presAssocID="{A7B8F05C-BEBE-4D4C-825E-35ED36F3C350}" presName="invisiNode" presStyleLbl="node1" presStyleIdx="3" presStyleCnt="4"/>
      <dgm:spPr/>
    </dgm:pt>
    <dgm:pt modelId="{7242B594-AF49-4999-9741-52807E64DA25}" type="pres">
      <dgm:prSet presAssocID="{A7B8F05C-BEBE-4D4C-825E-35ED36F3C350}" presName="imagNode" presStyleLbl="fgImgPlace1" presStyleIdx="3" presStyleCnt="4"/>
      <dgm:spPr>
        <a:blipFill rotWithShape="0">
          <a:blip xmlns:r="http://schemas.openxmlformats.org/officeDocument/2006/relationships" r:embed="rId4"/>
          <a:stretch>
            <a:fillRect/>
          </a:stretch>
        </a:blipFill>
      </dgm:spPr>
    </dgm:pt>
  </dgm:ptLst>
  <dgm:cxnLst>
    <dgm:cxn modelId="{181A7AD0-66B4-440B-B83F-02414391FCCF}" type="presOf" srcId="{94D6A4A2-1B2B-4A85-98D3-5B6A346F00D3}" destId="{B110AB85-DAA1-4837-A537-A7E9E44625F2}" srcOrd="0" destOrd="0" presId="urn:microsoft.com/office/officeart/2005/8/layout/pList2"/>
    <dgm:cxn modelId="{1512DFA3-B2B0-4B77-81FB-6FF1646B4801}" type="presOf" srcId="{BFE2DCCD-7B53-47E5-AEDB-9F55847ADB57}" destId="{40D32A2A-9BE2-4BEC-8C61-A828FEFE14A4}" srcOrd="0" destOrd="0" presId="urn:microsoft.com/office/officeart/2005/8/layout/pList2"/>
    <dgm:cxn modelId="{C6C23493-6F46-41AE-9478-51D1D821F31D}" srcId="{212B47F0-977F-4F27-B462-7FDC1E851220}" destId="{94D6A4A2-1B2B-4A85-98D3-5B6A346F00D3}" srcOrd="2" destOrd="0" parTransId="{7C805903-6409-4A35-BFFE-42DCF6BAB650}" sibTransId="{D739D61F-0013-4317-8566-C94A0B37F937}"/>
    <dgm:cxn modelId="{F3259F40-B0C0-4E53-B234-D328A0EEF4E6}" type="presOf" srcId="{A7B8F05C-BEBE-4D4C-825E-35ED36F3C350}" destId="{47286B50-9A6E-4884-8376-F473EFBF2B10}" srcOrd="0" destOrd="0" presId="urn:microsoft.com/office/officeart/2005/8/layout/pList2"/>
    <dgm:cxn modelId="{1D99DB76-4572-42D1-9295-C306A33DF97C}" type="presOf" srcId="{9731211A-DABB-4B7C-BE09-FC3E28CF2101}" destId="{AF6BFC83-DA52-4197-9C31-BAACCCCD7A4C}" srcOrd="0" destOrd="0" presId="urn:microsoft.com/office/officeart/2005/8/layout/pList2"/>
    <dgm:cxn modelId="{BD787957-3218-4DC0-8E7A-227E5AF78B59}" type="presOf" srcId="{1D9A41B8-417A-4FF7-B9D4-698A951A9E7B}" destId="{A63766F2-F7C8-41B9-A6EA-15D8D123B7A2}" srcOrd="0" destOrd="0" presId="urn:microsoft.com/office/officeart/2005/8/layout/pList2"/>
    <dgm:cxn modelId="{31A7D580-B9FB-4D6A-9879-818BD1FF1FCD}" type="presOf" srcId="{212B47F0-977F-4F27-B462-7FDC1E851220}" destId="{3F97FC0D-B462-4502-8EA8-C9FA787D4C9C}" srcOrd="0" destOrd="0" presId="urn:microsoft.com/office/officeart/2005/8/layout/pList2"/>
    <dgm:cxn modelId="{B0BE2711-E0B4-49BA-8881-387BA792F10D}" type="presOf" srcId="{4C028469-D5CF-4505-AAD1-D66B54316F89}" destId="{551425C9-7204-41AE-9680-C5666D019265}" srcOrd="0" destOrd="0" presId="urn:microsoft.com/office/officeart/2005/8/layout/pList2"/>
    <dgm:cxn modelId="{A5CAA4B1-B58F-43BE-9800-9CB0AB981811}" srcId="{212B47F0-977F-4F27-B462-7FDC1E851220}" destId="{9731211A-DABB-4B7C-BE09-FC3E28CF2101}" srcOrd="0" destOrd="0" parTransId="{106D9F7C-144B-4842-8D82-1221D1483403}" sibTransId="{4C028469-D5CF-4505-AAD1-D66B54316F89}"/>
    <dgm:cxn modelId="{48D7323F-DF2A-4E7B-9AA1-994D92F10BFA}" srcId="{212B47F0-977F-4F27-B462-7FDC1E851220}" destId="{A7B8F05C-BEBE-4D4C-825E-35ED36F3C350}" srcOrd="3" destOrd="0" parTransId="{899BE9FA-FDD6-4A2D-954E-339E4A5E7EA9}" sibTransId="{15849B63-B236-4855-AF54-0309793D92F0}"/>
    <dgm:cxn modelId="{965D2EB3-DE1D-43C2-AE65-82DF167AF2E3}" srcId="{212B47F0-977F-4F27-B462-7FDC1E851220}" destId="{1D9A41B8-417A-4FF7-B9D4-698A951A9E7B}" srcOrd="1" destOrd="0" parTransId="{FBC677E2-27F4-4593-9609-4D156E95BCB3}" sibTransId="{BFE2DCCD-7B53-47E5-AEDB-9F55847ADB57}"/>
    <dgm:cxn modelId="{A5072F06-7493-4C69-ADE9-15EFA7E7D6DA}" type="presOf" srcId="{D739D61F-0013-4317-8566-C94A0B37F937}" destId="{3D142FFF-D054-40E6-803F-3EDC7DA9790F}" srcOrd="0" destOrd="0" presId="urn:microsoft.com/office/officeart/2005/8/layout/pList2"/>
    <dgm:cxn modelId="{563BE2BB-235D-46D6-9FA0-307CE6F9856A}" type="presParOf" srcId="{3F97FC0D-B462-4502-8EA8-C9FA787D4C9C}" destId="{62F79A6C-AB5C-4164-8D33-96CD41F24387}" srcOrd="0" destOrd="0" presId="urn:microsoft.com/office/officeart/2005/8/layout/pList2"/>
    <dgm:cxn modelId="{2FF30909-21E0-4DCA-A987-7A27DA380B08}" type="presParOf" srcId="{3F97FC0D-B462-4502-8EA8-C9FA787D4C9C}" destId="{5E900BC4-6092-4755-A15E-CB06DFE3C024}" srcOrd="1" destOrd="0" presId="urn:microsoft.com/office/officeart/2005/8/layout/pList2"/>
    <dgm:cxn modelId="{09857A89-93B5-483B-9732-3AA97DF0FAE6}" type="presParOf" srcId="{5E900BC4-6092-4755-A15E-CB06DFE3C024}" destId="{91B60958-249E-4C8D-AFAD-2A337FF1EAF7}" srcOrd="0" destOrd="0" presId="urn:microsoft.com/office/officeart/2005/8/layout/pList2"/>
    <dgm:cxn modelId="{030DB1DB-B5F3-46A3-B5EB-8A85709F8906}" type="presParOf" srcId="{91B60958-249E-4C8D-AFAD-2A337FF1EAF7}" destId="{AF6BFC83-DA52-4197-9C31-BAACCCCD7A4C}" srcOrd="0" destOrd="0" presId="urn:microsoft.com/office/officeart/2005/8/layout/pList2"/>
    <dgm:cxn modelId="{F40AF884-3267-464F-83CA-B9D2667A0121}" type="presParOf" srcId="{91B60958-249E-4C8D-AFAD-2A337FF1EAF7}" destId="{8D22209B-9E71-4AC2-BEB5-90FDF72316EE}" srcOrd="1" destOrd="0" presId="urn:microsoft.com/office/officeart/2005/8/layout/pList2"/>
    <dgm:cxn modelId="{0F17570B-4902-49C7-A3A9-AF2CF9E67D86}" type="presParOf" srcId="{91B60958-249E-4C8D-AFAD-2A337FF1EAF7}" destId="{05D56327-F16C-4BD6-B8B2-38A8EF7A7CB8}" srcOrd="2" destOrd="0" presId="urn:microsoft.com/office/officeart/2005/8/layout/pList2"/>
    <dgm:cxn modelId="{904B7EC4-EAE8-4AA4-91C7-8C67DBD00CA2}" type="presParOf" srcId="{5E900BC4-6092-4755-A15E-CB06DFE3C024}" destId="{551425C9-7204-41AE-9680-C5666D019265}" srcOrd="1" destOrd="0" presId="urn:microsoft.com/office/officeart/2005/8/layout/pList2"/>
    <dgm:cxn modelId="{20A0B400-E441-4DE8-A489-C3630A1B1B6F}" type="presParOf" srcId="{5E900BC4-6092-4755-A15E-CB06DFE3C024}" destId="{95018B7B-EF55-4C18-8743-CC94B37EEAC5}" srcOrd="2" destOrd="0" presId="urn:microsoft.com/office/officeart/2005/8/layout/pList2"/>
    <dgm:cxn modelId="{C24D9C33-71CC-4654-8AD8-95FDDA81BE90}" type="presParOf" srcId="{95018B7B-EF55-4C18-8743-CC94B37EEAC5}" destId="{A63766F2-F7C8-41B9-A6EA-15D8D123B7A2}" srcOrd="0" destOrd="0" presId="urn:microsoft.com/office/officeart/2005/8/layout/pList2"/>
    <dgm:cxn modelId="{43855156-AE1B-4D43-82A7-99CFCD7D6AFD}" type="presParOf" srcId="{95018B7B-EF55-4C18-8743-CC94B37EEAC5}" destId="{9702E964-1E21-42B8-87B7-41956E7FDF06}" srcOrd="1" destOrd="0" presId="urn:microsoft.com/office/officeart/2005/8/layout/pList2"/>
    <dgm:cxn modelId="{4CA04C07-76D0-42B4-86A9-E581CFDE08A2}" type="presParOf" srcId="{95018B7B-EF55-4C18-8743-CC94B37EEAC5}" destId="{756965D5-FC4F-4583-940D-89E2073FB9B6}" srcOrd="2" destOrd="0" presId="urn:microsoft.com/office/officeart/2005/8/layout/pList2"/>
    <dgm:cxn modelId="{4C58F2D0-2C0C-4800-923F-7C29413C6B80}" type="presParOf" srcId="{5E900BC4-6092-4755-A15E-CB06DFE3C024}" destId="{40D32A2A-9BE2-4BEC-8C61-A828FEFE14A4}" srcOrd="3" destOrd="0" presId="urn:microsoft.com/office/officeart/2005/8/layout/pList2"/>
    <dgm:cxn modelId="{F2E5DD32-54A2-4FDB-99F5-F549EDE0CB01}" type="presParOf" srcId="{5E900BC4-6092-4755-A15E-CB06DFE3C024}" destId="{A330D92A-4922-43CC-AC6E-4393525FBDEC}" srcOrd="4" destOrd="0" presId="urn:microsoft.com/office/officeart/2005/8/layout/pList2"/>
    <dgm:cxn modelId="{55C829FC-A39D-426D-BE83-2963DD03A683}" type="presParOf" srcId="{A330D92A-4922-43CC-AC6E-4393525FBDEC}" destId="{B110AB85-DAA1-4837-A537-A7E9E44625F2}" srcOrd="0" destOrd="0" presId="urn:microsoft.com/office/officeart/2005/8/layout/pList2"/>
    <dgm:cxn modelId="{D8435202-3867-49D1-AC0D-088A288DACF7}" type="presParOf" srcId="{A330D92A-4922-43CC-AC6E-4393525FBDEC}" destId="{40F30570-3561-438C-926F-CC22167ECF00}" srcOrd="1" destOrd="0" presId="urn:microsoft.com/office/officeart/2005/8/layout/pList2"/>
    <dgm:cxn modelId="{08453384-16CE-4811-8656-B6ACCAA17C2F}" type="presParOf" srcId="{A330D92A-4922-43CC-AC6E-4393525FBDEC}" destId="{6633C066-4327-4FD3-B13B-4D107C589A55}" srcOrd="2" destOrd="0" presId="urn:microsoft.com/office/officeart/2005/8/layout/pList2"/>
    <dgm:cxn modelId="{1BEBAC55-42E4-472F-B533-75970C8FEBB2}" type="presParOf" srcId="{5E900BC4-6092-4755-A15E-CB06DFE3C024}" destId="{3D142FFF-D054-40E6-803F-3EDC7DA9790F}" srcOrd="5" destOrd="0" presId="urn:microsoft.com/office/officeart/2005/8/layout/pList2"/>
    <dgm:cxn modelId="{D6457955-5639-4FB1-8355-534B03D4EAC2}" type="presParOf" srcId="{5E900BC4-6092-4755-A15E-CB06DFE3C024}" destId="{8A9F208C-09BF-4929-9ED5-7D44A4D0E22C}" srcOrd="6" destOrd="0" presId="urn:microsoft.com/office/officeart/2005/8/layout/pList2"/>
    <dgm:cxn modelId="{88F89507-EBAE-4DE7-8C76-82C105C24ADF}" type="presParOf" srcId="{8A9F208C-09BF-4929-9ED5-7D44A4D0E22C}" destId="{47286B50-9A6E-4884-8376-F473EFBF2B10}" srcOrd="0" destOrd="0" presId="urn:microsoft.com/office/officeart/2005/8/layout/pList2"/>
    <dgm:cxn modelId="{2E638ED8-CE8F-49A1-B294-AFAD297E260C}" type="presParOf" srcId="{8A9F208C-09BF-4929-9ED5-7D44A4D0E22C}" destId="{155A4F8F-6CF2-46E0-9A6C-10113FEC1F5E}" srcOrd="1" destOrd="0" presId="urn:microsoft.com/office/officeart/2005/8/layout/pList2"/>
    <dgm:cxn modelId="{461DBF00-0131-4447-8BF8-8B9344491841}" type="presParOf" srcId="{8A9F208C-09BF-4929-9ED5-7D44A4D0E22C}" destId="{7242B594-AF49-4999-9741-52807E64DA25}"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F79A6C-AB5C-4164-8D33-96CD41F24387}">
      <dsp:nvSpPr>
        <dsp:cNvPr id="0" name=""/>
        <dsp:cNvSpPr/>
      </dsp:nvSpPr>
      <dsp:spPr>
        <a:xfrm>
          <a:off x="0" y="1646980"/>
          <a:ext cx="6352674" cy="1828800"/>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5D56327-F16C-4BD6-B8B2-38A8EF7A7CB8}">
      <dsp:nvSpPr>
        <dsp:cNvPr id="0" name=""/>
        <dsp:cNvSpPr/>
      </dsp:nvSpPr>
      <dsp:spPr>
        <a:xfrm>
          <a:off x="1729315" y="143242"/>
          <a:ext cx="1387910" cy="1341120"/>
        </a:xfrm>
        <a:prstGeom prst="roundRect">
          <a:avLst>
            <a:gd name="adj" fmla="val 1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F6BFC83-DA52-4197-9C31-BAACCCCD7A4C}">
      <dsp:nvSpPr>
        <dsp:cNvPr id="0" name=""/>
        <dsp:cNvSpPr/>
      </dsp:nvSpPr>
      <dsp:spPr>
        <a:xfrm rot="10800000">
          <a:off x="192329" y="1615159"/>
          <a:ext cx="1387910" cy="2520053"/>
        </a:xfrm>
        <a:prstGeom prst="round2SameRect">
          <a:avLst>
            <a:gd name="adj1" fmla="val 10500"/>
            <a:gd name="adj2" fmla="val 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en-US" sz="1500" b="1" kern="1200" dirty="0">
              <a:solidFill>
                <a:schemeClr val="tx1"/>
              </a:solidFill>
            </a:rPr>
            <a:t>Volcanic</a:t>
          </a:r>
          <a:r>
            <a:rPr lang="en-US" sz="1500" b="1" kern="1200" dirty="0">
              <a:solidFill>
                <a:srgbClr val="FF0000"/>
              </a:solidFill>
            </a:rPr>
            <a:t> Dust</a:t>
          </a:r>
        </a:p>
        <a:p>
          <a:pPr marL="0" lvl="0" indent="0" algn="ctr" defTabSz="666750">
            <a:lnSpc>
              <a:spcPct val="90000"/>
            </a:lnSpc>
            <a:spcBef>
              <a:spcPct val="0"/>
            </a:spcBef>
            <a:spcAft>
              <a:spcPct val="35000"/>
            </a:spcAft>
            <a:buNone/>
          </a:pPr>
          <a:r>
            <a:rPr lang="en-US" sz="1500" kern="1200" dirty="0"/>
            <a:t>&lt; 0.25 mm</a:t>
          </a:r>
        </a:p>
        <a:p>
          <a:pPr marL="0" lvl="0" indent="0" algn="ctr" defTabSz="666750">
            <a:lnSpc>
              <a:spcPct val="90000"/>
            </a:lnSpc>
            <a:spcBef>
              <a:spcPct val="0"/>
            </a:spcBef>
            <a:spcAft>
              <a:spcPct val="35000"/>
            </a:spcAft>
            <a:buNone/>
          </a:pPr>
          <a:r>
            <a:rPr lang="en-US" sz="1500" kern="1200" dirty="0"/>
            <a:t>Smallest particles thrown into the air during an eruption</a:t>
          </a:r>
        </a:p>
      </dsp:txBody>
      <dsp:txXfrm rot="10800000">
        <a:off x="235012" y="1615159"/>
        <a:ext cx="1302544" cy="2477370"/>
      </dsp:txXfrm>
    </dsp:sp>
    <dsp:sp modelId="{756965D5-FC4F-4583-940D-89E2073FB9B6}">
      <dsp:nvSpPr>
        <dsp:cNvPr id="0" name=""/>
        <dsp:cNvSpPr/>
      </dsp:nvSpPr>
      <dsp:spPr>
        <a:xfrm>
          <a:off x="231316" y="159123"/>
          <a:ext cx="1387910" cy="1341120"/>
        </a:xfrm>
        <a:prstGeom prst="roundRect">
          <a:avLst>
            <a:gd name="adj" fmla="val 10000"/>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63766F2-F7C8-41B9-A6EA-15D8D123B7A2}">
      <dsp:nvSpPr>
        <dsp:cNvPr id="0" name=""/>
        <dsp:cNvSpPr/>
      </dsp:nvSpPr>
      <dsp:spPr>
        <a:xfrm rot="10800000">
          <a:off x="1719031" y="1691368"/>
          <a:ext cx="1387910" cy="2418441"/>
        </a:xfrm>
        <a:prstGeom prst="round2SameRect">
          <a:avLst>
            <a:gd name="adj1" fmla="val 10500"/>
            <a:gd name="adj2" fmla="val 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en-US" sz="1500" b="1" kern="1200" dirty="0">
              <a:solidFill>
                <a:schemeClr val="tx1"/>
              </a:solidFill>
            </a:rPr>
            <a:t>Volcanic</a:t>
          </a:r>
          <a:r>
            <a:rPr lang="en-US" sz="1500" b="1" kern="1200" dirty="0">
              <a:solidFill>
                <a:srgbClr val="FF0000"/>
              </a:solidFill>
            </a:rPr>
            <a:t> Ash</a:t>
          </a:r>
        </a:p>
        <a:p>
          <a:pPr marL="0" lvl="0" indent="0" algn="ctr" defTabSz="666750">
            <a:lnSpc>
              <a:spcPct val="90000"/>
            </a:lnSpc>
            <a:spcBef>
              <a:spcPct val="0"/>
            </a:spcBef>
            <a:spcAft>
              <a:spcPct val="35000"/>
            </a:spcAft>
            <a:buNone/>
          </a:pPr>
          <a:r>
            <a:rPr lang="en-US" sz="1500" kern="1200" dirty="0"/>
            <a:t>0.25 –2 mm</a:t>
          </a:r>
        </a:p>
        <a:p>
          <a:pPr marL="0" lvl="0" indent="0" algn="ctr" defTabSz="666750">
            <a:lnSpc>
              <a:spcPct val="90000"/>
            </a:lnSpc>
            <a:spcBef>
              <a:spcPct val="0"/>
            </a:spcBef>
            <a:spcAft>
              <a:spcPct val="35000"/>
            </a:spcAft>
            <a:buNone/>
          </a:pPr>
          <a:r>
            <a:rPr lang="en-US" sz="1500" kern="1200" dirty="0"/>
            <a:t>Tiny particles of crushed volcanic rock and glass</a:t>
          </a:r>
        </a:p>
      </dsp:txBody>
      <dsp:txXfrm rot="10800000">
        <a:off x="1761714" y="1691368"/>
        <a:ext cx="1302544" cy="2375758"/>
      </dsp:txXfrm>
    </dsp:sp>
    <dsp:sp modelId="{6633C066-4327-4FD3-B13B-4D107C589A55}">
      <dsp:nvSpPr>
        <dsp:cNvPr id="0" name=""/>
        <dsp:cNvSpPr/>
      </dsp:nvSpPr>
      <dsp:spPr>
        <a:xfrm>
          <a:off x="3245732" y="189636"/>
          <a:ext cx="1387910" cy="1341120"/>
        </a:xfrm>
        <a:prstGeom prst="roundRect">
          <a:avLst>
            <a:gd name="adj" fmla="val 10000"/>
          </a:avLst>
        </a:prstGeom>
        <a:blipFill rotWithShape="0">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110AB85-DAA1-4837-A537-A7E9E44625F2}">
      <dsp:nvSpPr>
        <dsp:cNvPr id="0" name=""/>
        <dsp:cNvSpPr/>
      </dsp:nvSpPr>
      <dsp:spPr>
        <a:xfrm rot="10800000">
          <a:off x="3245732" y="1666189"/>
          <a:ext cx="1387910" cy="2452014"/>
        </a:xfrm>
        <a:prstGeom prst="round2SameRect">
          <a:avLst>
            <a:gd name="adj1" fmla="val 10500"/>
            <a:gd name="adj2" fmla="val 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en-US" sz="1500" b="1" kern="1200" dirty="0" err="1">
              <a:solidFill>
                <a:srgbClr val="FF0000"/>
              </a:solidFill>
            </a:rPr>
            <a:t>Lapilli</a:t>
          </a:r>
          <a:endParaRPr lang="en-US" sz="1500" b="1" kern="1200" dirty="0">
            <a:solidFill>
              <a:srgbClr val="FF0000"/>
            </a:solidFill>
          </a:endParaRPr>
        </a:p>
        <a:p>
          <a:pPr marL="0" lvl="0" indent="0" algn="ctr" defTabSz="666750">
            <a:lnSpc>
              <a:spcPct val="90000"/>
            </a:lnSpc>
            <a:spcBef>
              <a:spcPct val="0"/>
            </a:spcBef>
            <a:spcAft>
              <a:spcPct val="35000"/>
            </a:spcAft>
            <a:buNone/>
          </a:pPr>
          <a:r>
            <a:rPr lang="en-US" sz="1500" kern="1200" dirty="0"/>
            <a:t>Rounded or spindle shaped   pebble sized rock; falling out of the air.</a:t>
          </a:r>
        </a:p>
      </dsp:txBody>
      <dsp:txXfrm rot="10800000">
        <a:off x="3288415" y="1666189"/>
        <a:ext cx="1302544" cy="2409331"/>
      </dsp:txXfrm>
    </dsp:sp>
    <dsp:sp modelId="{7242B594-AF49-4999-9741-52807E64DA25}">
      <dsp:nvSpPr>
        <dsp:cNvPr id="0" name=""/>
        <dsp:cNvSpPr/>
      </dsp:nvSpPr>
      <dsp:spPr>
        <a:xfrm>
          <a:off x="4772433" y="191564"/>
          <a:ext cx="1387910" cy="1341120"/>
        </a:xfrm>
        <a:prstGeom prst="roundRect">
          <a:avLst>
            <a:gd name="adj" fmla="val 10000"/>
          </a:avLst>
        </a:prstGeom>
        <a:blipFill rotWithShape="0">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7286B50-9A6E-4884-8376-F473EFBF2B10}">
      <dsp:nvSpPr>
        <dsp:cNvPr id="0" name=""/>
        <dsp:cNvSpPr/>
      </dsp:nvSpPr>
      <dsp:spPr>
        <a:xfrm rot="10800000">
          <a:off x="4772433" y="1671972"/>
          <a:ext cx="1387910" cy="2444302"/>
        </a:xfrm>
        <a:prstGeom prst="round2SameRect">
          <a:avLst>
            <a:gd name="adj1" fmla="val 10500"/>
            <a:gd name="adj2" fmla="val 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en-US" sz="1500" b="1" kern="1200" dirty="0">
              <a:solidFill>
                <a:srgbClr val="FF0000"/>
              </a:solidFill>
            </a:rPr>
            <a:t>Volcanic</a:t>
          </a:r>
          <a:r>
            <a:rPr lang="en-US" sz="1500" b="1" kern="1200" dirty="0">
              <a:solidFill>
                <a:schemeClr val="tx1"/>
              </a:solidFill>
            </a:rPr>
            <a:t> </a:t>
          </a:r>
          <a:r>
            <a:rPr lang="en-US" sz="1500" b="1" kern="1200" dirty="0">
              <a:solidFill>
                <a:srgbClr val="FF0000"/>
              </a:solidFill>
            </a:rPr>
            <a:t>Bombs</a:t>
          </a:r>
        </a:p>
        <a:p>
          <a:pPr marL="0" lvl="0" indent="0" algn="ctr" defTabSz="666750">
            <a:lnSpc>
              <a:spcPct val="90000"/>
            </a:lnSpc>
            <a:spcBef>
              <a:spcPct val="0"/>
            </a:spcBef>
            <a:spcAft>
              <a:spcPct val="35000"/>
            </a:spcAft>
            <a:buNone/>
          </a:pPr>
          <a:r>
            <a:rPr lang="en-US" sz="1500" kern="1200" dirty="0"/>
            <a:t>Large blobs of lava ejected from a  volcano</a:t>
          </a:r>
        </a:p>
      </dsp:txBody>
      <dsp:txXfrm rot="10800000">
        <a:off x="4815116" y="1671972"/>
        <a:ext cx="1302544" cy="2401619"/>
      </dsp:txXfrm>
    </dsp:sp>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6" name="Group 10"/>
          <p:cNvGrpSpPr/>
          <p:nvPr/>
        </p:nvGrpSpPr>
        <p:grpSpPr>
          <a:xfrm>
            <a:off x="-1" y="3379694"/>
            <a:ext cx="7543801" cy="2604247"/>
            <a:chOff x="-1" y="3379694"/>
            <a:chExt cx="7543801" cy="2604247"/>
          </a:xfrm>
        </p:grpSpPr>
        <p:grpSp>
          <p:nvGrpSpPr>
            <p:cNvPr id="9" name="Group 11"/>
            <p:cNvGrpSpPr/>
            <p:nvPr/>
          </p:nvGrpSpPr>
          <p:grpSpPr>
            <a:xfrm>
              <a:off x="-1" y="3379694"/>
              <a:ext cx="7543801" cy="2604247"/>
              <a:chOff x="-1" y="3379694"/>
              <a:chExt cx="7543801" cy="2604247"/>
            </a:xfrm>
          </p:grpSpPr>
          <p:sp>
            <p:nvSpPr>
              <p:cNvPr id="15" name="Snip Single Corner Rectangle 14"/>
              <p:cNvSpPr/>
              <p:nvPr/>
            </p:nvSpPr>
            <p:spPr>
              <a:xfrm flipV="1">
                <a:off x="-1" y="3393141"/>
                <a:ext cx="7543800" cy="2590800"/>
              </a:xfrm>
              <a:prstGeom prst="snip1Rect">
                <a:avLst>
                  <a:gd name="adj" fmla="val 7379"/>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6" name="Straight Connector 15"/>
              <p:cNvCxnSpPr/>
              <p:nvPr/>
            </p:nvCxnSpPr>
            <p:spPr>
              <a:xfrm>
                <a:off x="0" y="3379694"/>
                <a:ext cx="7543800" cy="237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3" name="Teardrop 12"/>
            <p:cNvSpPr/>
            <p:nvPr/>
          </p:nvSpPr>
          <p:spPr>
            <a:xfrm>
              <a:off x="6817659" y="3621741"/>
              <a:ext cx="394447" cy="394447"/>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ctrTitle"/>
          </p:nvPr>
        </p:nvSpPr>
        <p:spPr>
          <a:xfrm>
            <a:off x="1371600" y="3913281"/>
            <a:ext cx="5867400" cy="1470025"/>
          </a:xfrm>
        </p:spPr>
        <p:txBody>
          <a:bodyPr>
            <a:normAutofit/>
          </a:bodyPr>
          <a:lstStyle>
            <a:lvl1pPr algn="r">
              <a:defRPr sz="4600"/>
            </a:lvl1pPr>
          </a:lstStyle>
          <a:p>
            <a:r>
              <a:rPr lang="en-US"/>
              <a:t>Click to edit Master title style</a:t>
            </a:r>
            <a:endParaRPr/>
          </a:p>
        </p:txBody>
      </p:sp>
      <p:sp>
        <p:nvSpPr>
          <p:cNvPr id="3" name="Subtitle 2"/>
          <p:cNvSpPr>
            <a:spLocks noGrp="1"/>
          </p:cNvSpPr>
          <p:nvPr>
            <p:ph type="subTitle" idx="1"/>
          </p:nvPr>
        </p:nvSpPr>
        <p:spPr>
          <a:xfrm>
            <a:off x="1371600" y="5396753"/>
            <a:ext cx="5867400" cy="573741"/>
          </a:xfrm>
        </p:spPr>
        <p:txBody>
          <a:bodyPr>
            <a:normAutofit/>
          </a:bodyPr>
          <a:lstStyle>
            <a:lvl1pPr marL="0" indent="0" algn="r">
              <a:spcBef>
                <a:spcPct val="0"/>
              </a:spcBef>
              <a:buNone/>
              <a:defRPr sz="1400">
                <a:solidFill>
                  <a:schemeClr val="tx1">
                    <a:lumMod val="90000"/>
                    <a:lumOff val="1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dirty="0"/>
          </a:p>
        </p:txBody>
      </p:sp>
      <p:sp>
        <p:nvSpPr>
          <p:cNvPr id="4" name="Date Placeholder 3"/>
          <p:cNvSpPr>
            <a:spLocks noGrp="1"/>
          </p:cNvSpPr>
          <p:nvPr>
            <p:ph type="dt" sz="half" idx="10"/>
          </p:nvPr>
        </p:nvSpPr>
        <p:spPr>
          <a:xfrm rot="16200000">
            <a:off x="-734076" y="4503737"/>
            <a:ext cx="2057400" cy="365125"/>
          </a:xfrm>
        </p:spPr>
        <p:txBody>
          <a:bodyPr lIns="91440" tIns="0" bIns="0" anchor="b" anchorCtr="0"/>
          <a:lstStyle>
            <a:lvl1pPr>
              <a:defRPr sz="1400" b="1">
                <a:solidFill>
                  <a:schemeClr val="bg1">
                    <a:lumMod val="50000"/>
                  </a:schemeClr>
                </a:solidFill>
              </a:defRPr>
            </a:lvl1pPr>
          </a:lstStyle>
          <a:p>
            <a:fld id="{B1115196-1C6F-4784-83AC-30756D8F10B3}" type="datetimeFigureOut">
              <a:rPr lang="en-US" smtClean="0"/>
              <a:pPr/>
              <a:t>10/10/2016</a:t>
            </a:fld>
            <a:endParaRPr lang="en-US"/>
          </a:p>
        </p:txBody>
      </p:sp>
      <p:sp>
        <p:nvSpPr>
          <p:cNvPr id="5" name="Footer Placeholder 4"/>
          <p:cNvSpPr>
            <a:spLocks noGrp="1"/>
          </p:cNvSpPr>
          <p:nvPr>
            <p:ph type="ftr" sz="quarter" idx="11"/>
          </p:nvPr>
        </p:nvSpPr>
        <p:spPr>
          <a:xfrm rot="16200000">
            <a:off x="-356811" y="4503737"/>
            <a:ext cx="2057397" cy="365125"/>
          </a:xfrm>
        </p:spPr>
        <p:txBody>
          <a:bodyPr lIns="91440" tIns="0" bIns="0" anchor="t" anchorCtr="0"/>
          <a:lstStyle>
            <a:lvl1pPr algn="l">
              <a:defRPr b="1">
                <a:solidFill>
                  <a:schemeClr val="bg1">
                    <a:lumMod val="75000"/>
                  </a:schemeClr>
                </a:solidFill>
              </a:defRPr>
            </a:lvl1p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Snip Diagonal Corner Rectangle 8"/>
          <p:cNvSpPr/>
          <p:nvPr/>
        </p:nvSpPr>
        <p:spPr>
          <a:xfrm flipV="1">
            <a:off x="228600" y="1707776"/>
            <a:ext cx="8686800" cy="4908176"/>
          </a:xfrm>
          <a:prstGeom prst="snip2DiagRect">
            <a:avLst>
              <a:gd name="adj1" fmla="val 0"/>
              <a:gd name="adj2" fmla="val 400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Snip Diagonal Corner Rectangle 9"/>
          <p:cNvSpPr/>
          <p:nvPr/>
        </p:nvSpPr>
        <p:spPr>
          <a:xfrm flipV="1">
            <a:off x="228600" y="228597"/>
            <a:ext cx="8686800" cy="1277473"/>
          </a:xfrm>
          <a:prstGeom prst="snip2DiagRect">
            <a:avLst>
              <a:gd name="adj1" fmla="val 0"/>
              <a:gd name="adj2" fmla="val 1167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endParaRPr dirty="0"/>
          </a:p>
        </p:txBody>
      </p:sp>
      <p:sp>
        <p:nvSpPr>
          <p:cNvPr id="4" name="Date Placeholder 3"/>
          <p:cNvSpPr>
            <a:spLocks noGrp="1"/>
          </p:cNvSpPr>
          <p:nvPr>
            <p:ph type="dt" sz="half" idx="10"/>
          </p:nvPr>
        </p:nvSpPr>
        <p:spPr/>
        <p:txBody>
          <a:bodyPr/>
          <a:lstStyle/>
          <a:p>
            <a:fld id="{B1115196-1C6F-4784-83AC-30756D8F10B3}" type="datetimeFigureOut">
              <a:rPr lang="en-US" smtClean="0"/>
              <a:pPr/>
              <a:t>10/10/2016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371D3E-5A18-49EB-AD2A-429AF165759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grpSp>
        <p:nvGrpSpPr>
          <p:cNvPr id="6" name="Group 14"/>
          <p:cNvGrpSpPr/>
          <p:nvPr/>
        </p:nvGrpSpPr>
        <p:grpSpPr>
          <a:xfrm>
            <a:off x="-1" y="3379694"/>
            <a:ext cx="7543801" cy="2604247"/>
            <a:chOff x="-1" y="3379694"/>
            <a:chExt cx="7543801" cy="2604247"/>
          </a:xfrm>
        </p:grpSpPr>
        <p:grpSp>
          <p:nvGrpSpPr>
            <p:cNvPr id="9" name="Group 11"/>
            <p:cNvGrpSpPr/>
            <p:nvPr/>
          </p:nvGrpSpPr>
          <p:grpSpPr>
            <a:xfrm>
              <a:off x="-1" y="3379694"/>
              <a:ext cx="7543801" cy="2604247"/>
              <a:chOff x="-1" y="3379694"/>
              <a:chExt cx="7543801" cy="2604247"/>
            </a:xfrm>
          </p:grpSpPr>
          <p:sp>
            <p:nvSpPr>
              <p:cNvPr id="17" name="Snip Single Corner Rectangle 16"/>
              <p:cNvSpPr/>
              <p:nvPr/>
            </p:nvSpPr>
            <p:spPr>
              <a:xfrm flipV="1">
                <a:off x="-1" y="3393141"/>
                <a:ext cx="7543800" cy="2590800"/>
              </a:xfrm>
              <a:prstGeom prst="snip1Rect">
                <a:avLst>
                  <a:gd name="adj" fmla="val 7379"/>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8" name="Straight Connector 17"/>
              <p:cNvCxnSpPr/>
              <p:nvPr/>
            </p:nvCxnSpPr>
            <p:spPr>
              <a:xfrm>
                <a:off x="0" y="3379694"/>
                <a:ext cx="7543800" cy="237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6" name="Teardrop 15"/>
            <p:cNvSpPr/>
            <p:nvPr/>
          </p:nvSpPr>
          <p:spPr>
            <a:xfrm>
              <a:off x="6817659" y="3621741"/>
              <a:ext cx="394447" cy="394447"/>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ctrTitle"/>
          </p:nvPr>
        </p:nvSpPr>
        <p:spPr>
          <a:xfrm>
            <a:off x="1371600" y="3913281"/>
            <a:ext cx="5867400" cy="1470025"/>
          </a:xfrm>
        </p:spPr>
        <p:txBody>
          <a:bodyPr>
            <a:normAutofit/>
          </a:bodyPr>
          <a:lstStyle>
            <a:lvl1pPr algn="r">
              <a:defRPr sz="4600"/>
            </a:lvl1pPr>
          </a:lstStyle>
          <a:p>
            <a:r>
              <a:rPr lang="en-US"/>
              <a:t>Click to edit Master title style</a:t>
            </a:r>
            <a:endParaRPr/>
          </a:p>
        </p:txBody>
      </p:sp>
      <p:sp>
        <p:nvSpPr>
          <p:cNvPr id="3" name="Subtitle 2"/>
          <p:cNvSpPr>
            <a:spLocks noGrp="1"/>
          </p:cNvSpPr>
          <p:nvPr>
            <p:ph type="subTitle" idx="1"/>
          </p:nvPr>
        </p:nvSpPr>
        <p:spPr>
          <a:xfrm>
            <a:off x="1371600" y="5396753"/>
            <a:ext cx="5867400" cy="573741"/>
          </a:xfrm>
        </p:spPr>
        <p:txBody>
          <a:bodyPr>
            <a:normAutofit/>
          </a:bodyPr>
          <a:lstStyle>
            <a:lvl1pPr marL="0" indent="0" algn="r">
              <a:spcBef>
                <a:spcPct val="0"/>
              </a:spcBef>
              <a:buNone/>
              <a:defRPr sz="1400">
                <a:solidFill>
                  <a:schemeClr val="tx1">
                    <a:lumMod val="90000"/>
                    <a:lumOff val="1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dirty="0"/>
          </a:p>
        </p:txBody>
      </p:sp>
      <p:sp>
        <p:nvSpPr>
          <p:cNvPr id="4" name="Date Placeholder 3"/>
          <p:cNvSpPr>
            <a:spLocks noGrp="1"/>
          </p:cNvSpPr>
          <p:nvPr>
            <p:ph type="dt" sz="half" idx="10"/>
          </p:nvPr>
        </p:nvSpPr>
        <p:spPr>
          <a:xfrm rot="16200000">
            <a:off x="-734076" y="4503737"/>
            <a:ext cx="2057400" cy="365125"/>
          </a:xfrm>
        </p:spPr>
        <p:txBody>
          <a:bodyPr lIns="91440" tIns="0" bIns="0" anchor="b" anchorCtr="0"/>
          <a:lstStyle>
            <a:lvl1pPr>
              <a:defRPr sz="1400" b="1">
                <a:solidFill>
                  <a:schemeClr val="bg1">
                    <a:lumMod val="50000"/>
                  </a:schemeClr>
                </a:solidFill>
              </a:defRPr>
            </a:lvl1pPr>
          </a:lstStyle>
          <a:p>
            <a:fld id="{B1115196-1C6F-4784-83AC-30756D8F10B3}" type="datetimeFigureOut">
              <a:rPr lang="en-US" smtClean="0"/>
              <a:pPr/>
              <a:t>10/10/2016</a:t>
            </a:fld>
            <a:endParaRPr lang="en-US"/>
          </a:p>
        </p:txBody>
      </p:sp>
      <p:sp>
        <p:nvSpPr>
          <p:cNvPr id="5" name="Footer Placeholder 4"/>
          <p:cNvSpPr>
            <a:spLocks noGrp="1"/>
          </p:cNvSpPr>
          <p:nvPr>
            <p:ph type="ftr" sz="quarter" idx="11"/>
          </p:nvPr>
        </p:nvSpPr>
        <p:spPr>
          <a:xfrm rot="16200000">
            <a:off x="-356811" y="4503737"/>
            <a:ext cx="2057397" cy="365125"/>
          </a:xfrm>
        </p:spPr>
        <p:txBody>
          <a:bodyPr lIns="91440" tIns="0" bIns="0" anchor="t" anchorCtr="0"/>
          <a:lstStyle>
            <a:lvl1pPr algn="l">
              <a:defRPr b="1">
                <a:solidFill>
                  <a:schemeClr val="bg1">
                    <a:lumMod val="75000"/>
                  </a:schemeClr>
                </a:solidFill>
              </a:defRPr>
            </a:lvl1pPr>
          </a:lstStyle>
          <a:p>
            <a:endParaRPr lang="en-US"/>
          </a:p>
        </p:txBody>
      </p:sp>
      <p:sp>
        <p:nvSpPr>
          <p:cNvPr id="12" name="Picture Placeholder 11"/>
          <p:cNvSpPr>
            <a:spLocks noGrp="1"/>
          </p:cNvSpPr>
          <p:nvPr>
            <p:ph type="pic" sz="quarter" idx="12"/>
          </p:nvPr>
        </p:nvSpPr>
        <p:spPr>
          <a:xfrm>
            <a:off x="0" y="676835"/>
            <a:ext cx="7543800" cy="2587752"/>
          </a:xfrm>
          <a:effectLst>
            <a:outerShdw blurRad="50800" dist="63500" dir="2700000" algn="tl" rotWithShape="0">
              <a:prstClr val="black">
                <a:alpha val="50000"/>
              </a:prstClr>
            </a:outerShdw>
          </a:effectLst>
        </p:spPr>
        <p:txBody>
          <a:bodyPr>
            <a:normAutofit/>
          </a:bodyPr>
          <a:lstStyle>
            <a:lvl1pPr marL="0" indent="0">
              <a:buNone/>
              <a:defRPr sz="1800"/>
            </a:lvl1pPr>
          </a:lstStyle>
          <a:p>
            <a:r>
              <a:rPr lang="en-US"/>
              <a:t>Click icon to add picture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6" name="Group 6"/>
          <p:cNvGrpSpPr/>
          <p:nvPr/>
        </p:nvGrpSpPr>
        <p:grpSpPr>
          <a:xfrm flipH="1">
            <a:off x="1600199" y="2126877"/>
            <a:ext cx="7543801" cy="2604247"/>
            <a:chOff x="-1" y="3379694"/>
            <a:chExt cx="7543801" cy="2604247"/>
          </a:xfrm>
        </p:grpSpPr>
        <p:grpSp>
          <p:nvGrpSpPr>
            <p:cNvPr id="7" name="Group 11"/>
            <p:cNvGrpSpPr/>
            <p:nvPr/>
          </p:nvGrpSpPr>
          <p:grpSpPr>
            <a:xfrm>
              <a:off x="-1" y="3379694"/>
              <a:ext cx="7543801" cy="2604247"/>
              <a:chOff x="-1" y="3379694"/>
              <a:chExt cx="7543801" cy="2604247"/>
            </a:xfrm>
          </p:grpSpPr>
          <p:sp>
            <p:nvSpPr>
              <p:cNvPr id="10" name="Snip Single Corner Rectangle 9"/>
              <p:cNvSpPr/>
              <p:nvPr/>
            </p:nvSpPr>
            <p:spPr>
              <a:xfrm flipV="1">
                <a:off x="-1" y="3393141"/>
                <a:ext cx="7543800" cy="2590800"/>
              </a:xfrm>
              <a:prstGeom prst="snip1Rect">
                <a:avLst>
                  <a:gd name="adj" fmla="val 7379"/>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1" name="Straight Connector 10"/>
              <p:cNvCxnSpPr/>
              <p:nvPr/>
            </p:nvCxnSpPr>
            <p:spPr>
              <a:xfrm>
                <a:off x="0" y="3379694"/>
                <a:ext cx="7543800" cy="237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9" name="Teardrop 8"/>
            <p:cNvSpPr/>
            <p:nvPr/>
          </p:nvSpPr>
          <p:spPr>
            <a:xfrm flipH="1">
              <a:off x="228599" y="3621741"/>
              <a:ext cx="394447" cy="394447"/>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1736105" y="2653553"/>
            <a:ext cx="5870448" cy="1472184"/>
          </a:xfrm>
        </p:spPr>
        <p:txBody>
          <a:bodyPr vert="horz" lIns="91440" tIns="45720" rIns="91440" bIns="45720" rtlCol="0" anchor="b" anchorCtr="0">
            <a:normAutofit/>
          </a:bodyPr>
          <a:lstStyle>
            <a:lvl1pPr algn="l" defTabSz="914400" rtl="0" eaLnBrk="1" latinLnBrk="0" hangingPunct="1">
              <a:spcBef>
                <a:spcPct val="0"/>
              </a:spcBef>
              <a:buNone/>
              <a:defRPr sz="4600" kern="1200">
                <a:solidFill>
                  <a:schemeClr val="tx1">
                    <a:lumMod val="90000"/>
                    <a:lumOff val="10000"/>
                  </a:schemeClr>
                </a:solidFill>
                <a:latin typeface="+mj-lt"/>
                <a:ea typeface="+mj-ea"/>
                <a:cs typeface="+mj-cs"/>
              </a:defRPr>
            </a:lvl1pPr>
          </a:lstStyle>
          <a:p>
            <a:r>
              <a:rPr lang="en-US"/>
              <a:t>Click to edit Master title style</a:t>
            </a:r>
            <a:endParaRPr/>
          </a:p>
        </p:txBody>
      </p:sp>
      <p:sp>
        <p:nvSpPr>
          <p:cNvPr id="3" name="Text Placeholder 2"/>
          <p:cNvSpPr>
            <a:spLocks noGrp="1"/>
          </p:cNvSpPr>
          <p:nvPr>
            <p:ph type="body" idx="1"/>
          </p:nvPr>
        </p:nvSpPr>
        <p:spPr>
          <a:xfrm>
            <a:off x="1736105" y="4134881"/>
            <a:ext cx="5870448" cy="576072"/>
          </a:xfrm>
        </p:spPr>
        <p:txBody>
          <a:bodyPr vert="horz" lIns="91440" tIns="45720" rIns="91440" bIns="45720" rtlCol="0">
            <a:normAutofit/>
          </a:bodyPr>
          <a:lstStyle>
            <a:lvl1pPr marL="0" indent="0" algn="l" defTabSz="914400" rtl="0" eaLnBrk="1" latinLnBrk="0" hangingPunct="1">
              <a:spcBef>
                <a:spcPts val="0"/>
              </a:spcBef>
              <a:buClr>
                <a:schemeClr val="accent1"/>
              </a:buClr>
              <a:buSzPct val="90000"/>
              <a:buFont typeface="Wingdings 2" pitchFamily="18" charset="2"/>
              <a:buNone/>
              <a:defRPr sz="1400" kern="1200">
                <a:solidFill>
                  <a:schemeClr val="tx1">
                    <a:lumMod val="90000"/>
                    <a:lumOff val="10000"/>
                  </a:schemeClr>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5" name="Footer Placeholder 4"/>
          <p:cNvSpPr>
            <a:spLocks noGrp="1"/>
          </p:cNvSpPr>
          <p:nvPr>
            <p:ph type="ftr" sz="quarter" idx="11"/>
          </p:nvPr>
        </p:nvSpPr>
        <p:spPr>
          <a:xfrm rot="16200000">
            <a:off x="8033590" y="3475037"/>
            <a:ext cx="1828801" cy="365125"/>
          </a:xfrm>
        </p:spPr>
        <p:txBody>
          <a:bodyPr vert="horz" lIns="91440" tIns="0" rIns="91440" bIns="0" rtlCol="0" anchor="t" anchorCtr="0"/>
          <a:lstStyle>
            <a:lvl1pPr marL="0" algn="l" defTabSz="914400" rtl="0" eaLnBrk="1" latinLnBrk="0" hangingPunct="1">
              <a:defRPr sz="1100" b="1" kern="1200">
                <a:solidFill>
                  <a:schemeClr val="bg1">
                    <a:lumMod val="75000"/>
                  </a:schemeClr>
                </a:solidFill>
                <a:latin typeface="+mn-lt"/>
                <a:ea typeface="+mn-ea"/>
                <a:cs typeface="+mn-cs"/>
              </a:defRPr>
            </a:lvl1pPr>
          </a:lstStyle>
          <a:p>
            <a:endParaRPr lang="en-US"/>
          </a:p>
        </p:txBody>
      </p:sp>
      <p:sp>
        <p:nvSpPr>
          <p:cNvPr id="4" name="Date Placeholder 3"/>
          <p:cNvSpPr>
            <a:spLocks noGrp="1"/>
          </p:cNvSpPr>
          <p:nvPr>
            <p:ph type="dt" sz="half" idx="10"/>
          </p:nvPr>
        </p:nvSpPr>
        <p:spPr>
          <a:xfrm rot="16200000">
            <a:off x="7658009" y="3475037"/>
            <a:ext cx="1828800" cy="365125"/>
          </a:xfrm>
        </p:spPr>
        <p:txBody>
          <a:bodyPr vert="horz" lIns="91440" tIns="0" rIns="91440" bIns="0" rtlCol="0" anchor="b" anchorCtr="0"/>
          <a:lstStyle>
            <a:lvl1pPr marL="0" algn="l" defTabSz="914400" rtl="0" eaLnBrk="1" latinLnBrk="0" hangingPunct="1">
              <a:defRPr sz="1400" b="1" kern="1200">
                <a:solidFill>
                  <a:schemeClr val="bg1">
                    <a:lumMod val="50000"/>
                  </a:schemeClr>
                </a:solidFill>
                <a:latin typeface="+mn-lt"/>
                <a:ea typeface="+mn-ea"/>
                <a:cs typeface="+mn-cs"/>
              </a:defRPr>
            </a:lvl1pPr>
          </a:lstStyle>
          <a:p>
            <a:fld id="{B1115196-1C6F-4784-83AC-30756D8F10B3}" type="datetimeFigureOut">
              <a:rPr lang="en-US" smtClean="0"/>
              <a:pPr/>
              <a:t>10/10/2016</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Snip Diagonal Corner Rectangle 10"/>
          <p:cNvSpPr/>
          <p:nvPr/>
        </p:nvSpPr>
        <p:spPr>
          <a:xfrm flipV="1">
            <a:off x="228600" y="1707776"/>
            <a:ext cx="8686800" cy="4908176"/>
          </a:xfrm>
          <a:prstGeom prst="snip2DiagRect">
            <a:avLst>
              <a:gd name="adj1" fmla="val 0"/>
              <a:gd name="adj2" fmla="val 400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Snip Diagonal Corner Rectangle 11"/>
          <p:cNvSpPr/>
          <p:nvPr/>
        </p:nvSpPr>
        <p:spPr>
          <a:xfrm flipV="1">
            <a:off x="228600" y="228597"/>
            <a:ext cx="8686800" cy="1277473"/>
          </a:xfrm>
          <a:prstGeom prst="snip2DiagRect">
            <a:avLst>
              <a:gd name="adj1" fmla="val 0"/>
              <a:gd name="adj2" fmla="val 1167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779463" y="295833"/>
            <a:ext cx="7583488" cy="1143000"/>
          </a:xfrm>
        </p:spPr>
        <p:txBody>
          <a:bodyPr/>
          <a:lstStyle/>
          <a:p>
            <a:r>
              <a:rPr lang="en-US"/>
              <a:t>Click to edit Master title style</a:t>
            </a:r>
            <a:endParaRPr/>
          </a:p>
        </p:txBody>
      </p:sp>
      <p:sp>
        <p:nvSpPr>
          <p:cNvPr id="3" name="Content Placeholder 2"/>
          <p:cNvSpPr>
            <a:spLocks noGrp="1"/>
          </p:cNvSpPr>
          <p:nvPr>
            <p:ph sz="half" idx="1"/>
          </p:nvPr>
        </p:nvSpPr>
        <p:spPr>
          <a:xfrm>
            <a:off x="779461" y="1981201"/>
            <a:ext cx="3657600" cy="3975100"/>
          </a:xfrm>
        </p:spPr>
        <p:txBody>
          <a:bodyPr>
            <a:normAutofit/>
          </a:bodyPr>
          <a:lstStyle>
            <a:lvl1pPr>
              <a:defRPr sz="2200"/>
            </a:lvl1pPr>
            <a:lvl2pPr>
              <a:defRPr sz="20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endParaRPr dirty="0"/>
          </a:p>
        </p:txBody>
      </p:sp>
      <p:sp>
        <p:nvSpPr>
          <p:cNvPr id="4" name="Content Placeholder 3"/>
          <p:cNvSpPr>
            <a:spLocks noGrp="1"/>
          </p:cNvSpPr>
          <p:nvPr>
            <p:ph sz="half" idx="2"/>
          </p:nvPr>
        </p:nvSpPr>
        <p:spPr>
          <a:xfrm>
            <a:off x="4705351" y="1981201"/>
            <a:ext cx="3657600" cy="3975100"/>
          </a:xfrm>
        </p:spPr>
        <p:txBody>
          <a:bodyPr>
            <a:normAutofit/>
          </a:bodyPr>
          <a:lstStyle>
            <a:lvl1pPr>
              <a:defRPr sz="2200"/>
            </a:lvl1pPr>
            <a:lvl2pPr>
              <a:defRPr sz="2000"/>
            </a:lvl2pPr>
            <a:lvl3pPr>
              <a:defRPr sz="1800"/>
            </a:lvl3pPr>
            <a:lvl4pPr>
              <a:defRPr sz="1800"/>
            </a:lvl4pPr>
            <a:lvl5pPr>
              <a:defRPr sz="1800"/>
            </a:lvl5pPr>
            <a:lvl6pPr marL="1946275" indent="-344488">
              <a:defRPr sz="1800"/>
            </a:lvl6pPr>
            <a:lvl7pPr marL="1946275" indent="-344488">
              <a:defRPr sz="1800"/>
            </a:lvl7pPr>
            <a:lvl8pPr marL="1946275" indent="-344488">
              <a:defRPr sz="1800"/>
            </a:lvl8pPr>
            <a:lvl9pPr marL="1946275" indent="-344488">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endParaRPr dirty="0"/>
          </a:p>
        </p:txBody>
      </p:sp>
      <p:sp>
        <p:nvSpPr>
          <p:cNvPr id="5" name="Date Placeholder 4"/>
          <p:cNvSpPr>
            <a:spLocks noGrp="1"/>
          </p:cNvSpPr>
          <p:nvPr>
            <p:ph type="dt" sz="half" idx="10"/>
          </p:nvPr>
        </p:nvSpPr>
        <p:spPr/>
        <p:txBody>
          <a:bodyPr/>
          <a:lstStyle/>
          <a:p>
            <a:fld id="{B1115196-1C6F-4784-83AC-30756D8F10B3}" type="datetimeFigureOut">
              <a:rPr lang="en-US" smtClean="0"/>
              <a:pPr/>
              <a:t>10/10/2016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371D3E-5A18-49EB-AD2A-429AF165759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2" name="Snip Diagonal Corner Rectangle 11"/>
          <p:cNvSpPr/>
          <p:nvPr/>
        </p:nvSpPr>
        <p:spPr>
          <a:xfrm flipV="1">
            <a:off x="228600" y="1707776"/>
            <a:ext cx="8686800" cy="4908176"/>
          </a:xfrm>
          <a:prstGeom prst="snip2DiagRect">
            <a:avLst>
              <a:gd name="adj1" fmla="val 0"/>
              <a:gd name="adj2" fmla="val 400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Snip Diagonal Corner Rectangle 12"/>
          <p:cNvSpPr/>
          <p:nvPr/>
        </p:nvSpPr>
        <p:spPr>
          <a:xfrm flipV="1">
            <a:off x="228600" y="228597"/>
            <a:ext cx="8686800" cy="1277473"/>
          </a:xfrm>
          <a:prstGeom prst="snip2DiagRect">
            <a:avLst>
              <a:gd name="adj1" fmla="val 0"/>
              <a:gd name="adj2" fmla="val 1167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779463" y="295833"/>
            <a:ext cx="7583488" cy="1143000"/>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779463" y="1852426"/>
            <a:ext cx="3657600" cy="868362"/>
          </a:xfrm>
        </p:spPr>
        <p:txBody>
          <a:bodyPr anchor="ctr" anchorCtr="0">
            <a:noAutofit/>
          </a:bodyPr>
          <a:lstStyle>
            <a:lvl1pPr marL="0" indent="0" algn="ctr">
              <a:spcBef>
                <a:spcPct val="0"/>
              </a:spcBef>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779463" y="2743200"/>
            <a:ext cx="3657600" cy="3213100"/>
          </a:xfrm>
        </p:spPr>
        <p:txBody>
          <a:bodyPr>
            <a:normAutofit/>
          </a:bodyPr>
          <a:lstStyle>
            <a:lvl1pPr>
              <a:defRPr sz="2000"/>
            </a:lvl1pPr>
            <a:lvl2pPr>
              <a:defRPr sz="18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endParaRPr dirty="0"/>
          </a:p>
        </p:txBody>
      </p:sp>
      <p:sp>
        <p:nvSpPr>
          <p:cNvPr id="5" name="Text Placeholder 4"/>
          <p:cNvSpPr>
            <a:spLocks noGrp="1"/>
          </p:cNvSpPr>
          <p:nvPr>
            <p:ph type="body" sz="quarter" idx="3"/>
          </p:nvPr>
        </p:nvSpPr>
        <p:spPr>
          <a:xfrm>
            <a:off x="4705351" y="1852426"/>
            <a:ext cx="3657600" cy="868362"/>
          </a:xfrm>
        </p:spPr>
        <p:txBody>
          <a:bodyPr anchor="ctr" anchorCtr="0">
            <a:noAutofit/>
          </a:bodyPr>
          <a:lstStyle>
            <a:lvl1pPr marL="0" indent="0" algn="ctr">
              <a:spcBef>
                <a:spcPct val="0"/>
              </a:spcBef>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05351" y="2743200"/>
            <a:ext cx="3657600" cy="3213100"/>
          </a:xfrm>
        </p:spPr>
        <p:txBody>
          <a:bodyPr>
            <a:normAutofit/>
          </a:bodyPr>
          <a:lstStyle>
            <a:lvl1pPr>
              <a:defRPr sz="2000"/>
            </a:lvl1pPr>
            <a:lvl2pPr>
              <a:defRPr sz="18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endParaRPr dirty="0"/>
          </a:p>
        </p:txBody>
      </p:sp>
      <p:sp>
        <p:nvSpPr>
          <p:cNvPr id="7" name="Date Placeholder 6"/>
          <p:cNvSpPr>
            <a:spLocks noGrp="1"/>
          </p:cNvSpPr>
          <p:nvPr>
            <p:ph type="dt" sz="half" idx="10"/>
          </p:nvPr>
        </p:nvSpPr>
        <p:spPr/>
        <p:txBody>
          <a:bodyPr/>
          <a:lstStyle/>
          <a:p>
            <a:fld id="{B1115196-1C6F-4784-83AC-30756D8F10B3}" type="datetimeFigureOut">
              <a:rPr lang="en-US" smtClean="0"/>
              <a:pPr/>
              <a:t>10/10/2016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9371D3E-5A18-49EB-AD2A-429AF165759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Snip Diagonal Corner Rectangle 8"/>
          <p:cNvSpPr/>
          <p:nvPr/>
        </p:nvSpPr>
        <p:spPr>
          <a:xfrm flipV="1">
            <a:off x="228600" y="1707776"/>
            <a:ext cx="8686800" cy="4908176"/>
          </a:xfrm>
          <a:prstGeom prst="snip2DiagRect">
            <a:avLst>
              <a:gd name="adj1" fmla="val 0"/>
              <a:gd name="adj2" fmla="val 400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Snip Diagonal Corner Rectangle 9"/>
          <p:cNvSpPr/>
          <p:nvPr/>
        </p:nvSpPr>
        <p:spPr>
          <a:xfrm flipV="1">
            <a:off x="228600" y="228597"/>
            <a:ext cx="8686800" cy="1277473"/>
          </a:xfrm>
          <a:prstGeom prst="snip2DiagRect">
            <a:avLst>
              <a:gd name="adj1" fmla="val 0"/>
              <a:gd name="adj2" fmla="val 1167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B1115196-1C6F-4784-83AC-30756D8F10B3}" type="datetimeFigureOut">
              <a:rPr lang="en-US" smtClean="0"/>
              <a:pPr/>
              <a:t>10/10/2016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9371D3E-5A18-49EB-AD2A-429AF165759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nip Diagonal Corner Rectangle 5"/>
          <p:cNvSpPr/>
          <p:nvPr/>
        </p:nvSpPr>
        <p:spPr>
          <a:xfrm flipV="1">
            <a:off x="228600" y="228600"/>
            <a:ext cx="8686800" cy="6387352"/>
          </a:xfrm>
          <a:prstGeom prst="snip2DiagRect">
            <a:avLst>
              <a:gd name="adj1" fmla="val 0"/>
              <a:gd name="adj2" fmla="val 2529"/>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B1115196-1C6F-4784-83AC-30756D8F10B3}" type="datetimeFigureOut">
              <a:rPr lang="en-US" smtClean="0"/>
              <a:pPr/>
              <a:t>10/10/2016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9371D3E-5A18-49EB-AD2A-429AF165759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1" name="Group 11"/>
          <p:cNvGrpSpPr/>
          <p:nvPr/>
        </p:nvGrpSpPr>
        <p:grpSpPr>
          <a:xfrm>
            <a:off x="228600" y="228600"/>
            <a:ext cx="4251960" cy="6387352"/>
            <a:chOff x="228600" y="228600"/>
            <a:chExt cx="4251960" cy="6387352"/>
          </a:xfrm>
        </p:grpSpPr>
        <p:sp>
          <p:nvSpPr>
            <p:cNvPr id="13" name="Snip Diagonal Corner Rectangle 12"/>
            <p:cNvSpPr/>
            <p:nvPr/>
          </p:nvSpPr>
          <p:spPr>
            <a:xfrm flipV="1">
              <a:off x="228600" y="228600"/>
              <a:ext cx="4251960" cy="6387352"/>
            </a:xfrm>
            <a:prstGeom prst="snip2DiagRect">
              <a:avLst>
                <a:gd name="adj1" fmla="val 0"/>
                <a:gd name="adj2" fmla="val 379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Teardrop 13"/>
            <p:cNvSpPr>
              <a:spLocks noChangeAspect="1"/>
            </p:cNvSpPr>
            <p:nvPr/>
          </p:nvSpPr>
          <p:spPr>
            <a:xfrm>
              <a:off x="3886200" y="432548"/>
              <a:ext cx="355002" cy="355002"/>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5" name="Snip Diagonal Corner Rectangle 14"/>
          <p:cNvSpPr/>
          <p:nvPr/>
        </p:nvSpPr>
        <p:spPr>
          <a:xfrm flipV="1">
            <a:off x="4648200" y="228600"/>
            <a:ext cx="4251960" cy="6387352"/>
          </a:xfrm>
          <a:prstGeom prst="snip2DiagRect">
            <a:avLst>
              <a:gd name="adj1" fmla="val 0"/>
              <a:gd name="adj2" fmla="val 379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525780" y="2177303"/>
            <a:ext cx="3657600" cy="1162050"/>
          </a:xfrm>
        </p:spPr>
        <p:txBody>
          <a:bodyPr anchor="b">
            <a:normAutofit/>
          </a:bodyPr>
          <a:lstStyle>
            <a:lvl1pPr algn="l">
              <a:defRPr sz="3000" b="0">
                <a:solidFill>
                  <a:schemeClr val="accent1"/>
                </a:solidFill>
              </a:defRPr>
            </a:lvl1pPr>
          </a:lstStyle>
          <a:p>
            <a:r>
              <a:rPr lang="en-US"/>
              <a:t>Click to edit Master title style</a:t>
            </a:r>
            <a:endParaRPr/>
          </a:p>
        </p:txBody>
      </p:sp>
      <p:sp>
        <p:nvSpPr>
          <p:cNvPr id="3" name="Content Placeholder 2"/>
          <p:cNvSpPr>
            <a:spLocks noGrp="1"/>
          </p:cNvSpPr>
          <p:nvPr>
            <p:ph idx="1"/>
          </p:nvPr>
        </p:nvSpPr>
        <p:spPr>
          <a:xfrm>
            <a:off x="4945380" y="609600"/>
            <a:ext cx="3657600" cy="53340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endParaRPr dirty="0"/>
          </a:p>
        </p:txBody>
      </p:sp>
      <p:sp>
        <p:nvSpPr>
          <p:cNvPr id="4" name="Text Placeholder 3"/>
          <p:cNvSpPr>
            <a:spLocks noGrp="1"/>
          </p:cNvSpPr>
          <p:nvPr>
            <p:ph type="body" sz="half" idx="2"/>
          </p:nvPr>
        </p:nvSpPr>
        <p:spPr>
          <a:xfrm>
            <a:off x="525780" y="3352799"/>
            <a:ext cx="3657600" cy="2590801"/>
          </a:xfrm>
        </p:spPr>
        <p:txBody>
          <a:bodyPr>
            <a:normAutofit/>
          </a:bodyPr>
          <a:lstStyle>
            <a:lvl1pPr marL="0" indent="0">
              <a:lnSpc>
                <a:spcPct val="110000"/>
              </a:lnSpc>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762000" y="6297706"/>
            <a:ext cx="1295400" cy="365125"/>
          </a:xfrm>
        </p:spPr>
        <p:txBody>
          <a:bodyPr/>
          <a:lstStyle/>
          <a:p>
            <a:fld id="{B1115196-1C6F-4784-83AC-30756D8F10B3}" type="datetimeFigureOut">
              <a:rPr lang="en-US" smtClean="0"/>
              <a:pPr/>
              <a:t>10/10/2016</a:t>
            </a:fld>
            <a:endParaRPr lang="en-US"/>
          </a:p>
        </p:txBody>
      </p:sp>
      <p:sp>
        <p:nvSpPr>
          <p:cNvPr id="6" name="Footer Placeholder 5"/>
          <p:cNvSpPr>
            <a:spLocks noGrp="1"/>
          </p:cNvSpPr>
          <p:nvPr>
            <p:ph type="ftr" sz="quarter" idx="11"/>
          </p:nvPr>
        </p:nvSpPr>
        <p:spPr>
          <a:xfrm>
            <a:off x="2057400" y="6297706"/>
            <a:ext cx="2339788" cy="365125"/>
          </a:xfrm>
        </p:spPr>
        <p:txBody>
          <a:bodyPr/>
          <a:lstStyle/>
          <a:p>
            <a:endParaRPr lang="en-US"/>
          </a:p>
        </p:txBody>
      </p:sp>
      <p:sp>
        <p:nvSpPr>
          <p:cNvPr id="7" name="Slide Number Placeholder 6"/>
          <p:cNvSpPr>
            <a:spLocks noGrp="1"/>
          </p:cNvSpPr>
          <p:nvPr>
            <p:ph type="sldNum" sz="quarter" idx="12"/>
          </p:nvPr>
        </p:nvSpPr>
        <p:spPr>
          <a:xfrm>
            <a:off x="304800" y="6297706"/>
            <a:ext cx="443753" cy="365125"/>
          </a:xfrm>
        </p:spPr>
        <p:txBody>
          <a:bodyPr/>
          <a:lstStyle>
            <a:lvl1pPr algn="l">
              <a:defRPr/>
            </a:lvl1pPr>
          </a:lstStyle>
          <a:p>
            <a:fld id="{19371D3E-5A18-49EB-AD2A-429AF165759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10"/>
          <p:cNvGrpSpPr/>
          <p:nvPr/>
        </p:nvGrpSpPr>
        <p:grpSpPr>
          <a:xfrm>
            <a:off x="228600" y="228600"/>
            <a:ext cx="4251960" cy="6387352"/>
            <a:chOff x="228600" y="228600"/>
            <a:chExt cx="4251960" cy="6387352"/>
          </a:xfrm>
        </p:grpSpPr>
        <p:sp>
          <p:nvSpPr>
            <p:cNvPr id="12" name="Snip Diagonal Corner Rectangle 11"/>
            <p:cNvSpPr/>
            <p:nvPr/>
          </p:nvSpPr>
          <p:spPr>
            <a:xfrm flipV="1">
              <a:off x="228600" y="228600"/>
              <a:ext cx="4251960" cy="6387352"/>
            </a:xfrm>
            <a:prstGeom prst="snip2DiagRect">
              <a:avLst>
                <a:gd name="adj1" fmla="val 0"/>
                <a:gd name="adj2" fmla="val 379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Teardrop 12"/>
            <p:cNvSpPr>
              <a:spLocks noChangeAspect="1"/>
            </p:cNvSpPr>
            <p:nvPr/>
          </p:nvSpPr>
          <p:spPr>
            <a:xfrm>
              <a:off x="3886200" y="432548"/>
              <a:ext cx="355002" cy="355002"/>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352" y="2176272"/>
            <a:ext cx="3657600" cy="1161288"/>
          </a:xfrm>
        </p:spPr>
        <p:txBody>
          <a:bodyPr vert="horz" lIns="91440" tIns="45720" rIns="91440" bIns="45720" rtlCol="0" anchor="b" anchorCtr="0">
            <a:normAutofit/>
          </a:bodyPr>
          <a:lstStyle>
            <a:lvl1pPr algn="l" defTabSz="914400" rtl="0" eaLnBrk="1" latinLnBrk="0" hangingPunct="1">
              <a:spcBef>
                <a:spcPct val="0"/>
              </a:spcBef>
              <a:buNone/>
              <a:defRPr sz="3000" b="0" kern="1200">
                <a:solidFill>
                  <a:schemeClr val="accent1"/>
                </a:solidFill>
                <a:latin typeface="+mj-lt"/>
                <a:ea typeface="+mj-ea"/>
                <a:cs typeface="+mj-cs"/>
              </a:defRPr>
            </a:lvl1pPr>
          </a:lstStyle>
          <a:p>
            <a:r>
              <a:rPr lang="en-US"/>
              <a:t>Click to edit Master title style</a:t>
            </a:r>
            <a:endParaRPr/>
          </a:p>
        </p:txBody>
      </p:sp>
      <p:sp>
        <p:nvSpPr>
          <p:cNvPr id="3" name="Picture Placeholder 2"/>
          <p:cNvSpPr>
            <a:spLocks noGrp="1"/>
          </p:cNvSpPr>
          <p:nvPr>
            <p:ph type="pic" idx="1"/>
          </p:nvPr>
        </p:nvSpPr>
        <p:spPr>
          <a:xfrm flipH="1">
            <a:off x="4654475" y="228600"/>
            <a:ext cx="4251960" cy="6391656"/>
          </a:xfrm>
          <a:prstGeom prst="snip2DiagRect">
            <a:avLst>
              <a:gd name="adj1" fmla="val 0"/>
              <a:gd name="adj2" fmla="val 4017"/>
            </a:avLst>
          </a:prstGeom>
          <a:effectLst>
            <a:outerShdw blurRad="50800" dist="63500" dir="2700000" algn="tl"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buClr>
              <a:buSzPct val="90000"/>
              <a:buFont typeface="Wingdings 2" pitchFamily="18" charset="2"/>
              <a:buNone/>
              <a:defRPr sz="1800" kern="1200">
                <a:solidFill>
                  <a:schemeClr val="tx1">
                    <a:lumMod val="90000"/>
                    <a:lumOff val="10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530352" y="3342401"/>
            <a:ext cx="3657600" cy="2595282"/>
          </a:xfrm>
        </p:spPr>
        <p:txBody>
          <a:bodyPr>
            <a:normAutofit/>
          </a:bodyPr>
          <a:lstStyle>
            <a:lvl1pPr marL="0" indent="0">
              <a:lnSpc>
                <a:spcPct val="110000"/>
              </a:lnSpc>
              <a:spcBef>
                <a:spcPts val="600"/>
              </a:spcBef>
              <a:buNone/>
              <a:defRPr sz="1800" kern="1200">
                <a:solidFill>
                  <a:schemeClr val="tx1">
                    <a:lumMod val="90000"/>
                    <a:lumOff val="10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a:xfrm>
            <a:off x="758952" y="6300216"/>
            <a:ext cx="1298448" cy="365125"/>
          </a:xfrm>
        </p:spPr>
        <p:txBody>
          <a:bodyPr/>
          <a:lstStyle/>
          <a:p>
            <a:fld id="{B1115196-1C6F-4784-83AC-30756D8F10B3}" type="datetimeFigureOut">
              <a:rPr lang="en-US" smtClean="0"/>
              <a:pPr/>
              <a:t>10/10/2016</a:t>
            </a:fld>
            <a:endParaRPr lang="en-US"/>
          </a:p>
        </p:txBody>
      </p:sp>
      <p:sp>
        <p:nvSpPr>
          <p:cNvPr id="6" name="Footer Placeholder 5"/>
          <p:cNvSpPr>
            <a:spLocks noGrp="1"/>
          </p:cNvSpPr>
          <p:nvPr>
            <p:ph type="ftr" sz="quarter" idx="11"/>
          </p:nvPr>
        </p:nvSpPr>
        <p:spPr>
          <a:xfrm>
            <a:off x="2057400" y="6300216"/>
            <a:ext cx="2340864" cy="365125"/>
          </a:xfrm>
        </p:spPr>
        <p:txBody>
          <a:bodyPr/>
          <a:lstStyle/>
          <a:p>
            <a:endParaRPr lang="en-US"/>
          </a:p>
        </p:txBody>
      </p:sp>
      <p:sp>
        <p:nvSpPr>
          <p:cNvPr id="7" name="Slide Number Placeholder 6"/>
          <p:cNvSpPr>
            <a:spLocks noGrp="1"/>
          </p:cNvSpPr>
          <p:nvPr>
            <p:ph type="sldNum" sz="quarter" idx="12"/>
          </p:nvPr>
        </p:nvSpPr>
        <p:spPr>
          <a:xfrm>
            <a:off x="301752" y="6300216"/>
            <a:ext cx="448056" cy="365125"/>
          </a:xfrm>
        </p:spPr>
        <p:txBody>
          <a:bodyPr/>
          <a:lstStyle>
            <a:lvl1pPr algn="l">
              <a:defRPr/>
            </a:lvl1pPr>
          </a:lstStyle>
          <a:p>
            <a:fld id="{19371D3E-5A18-49EB-AD2A-429AF165759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above Caption">
    <p:spTree>
      <p:nvGrpSpPr>
        <p:cNvPr id="1" name=""/>
        <p:cNvGrpSpPr/>
        <p:nvPr/>
      </p:nvGrpSpPr>
      <p:grpSpPr>
        <a:xfrm>
          <a:off x="0" y="0"/>
          <a:ext cx="0" cy="0"/>
          <a:chOff x="0" y="0"/>
          <a:chExt cx="0" cy="0"/>
        </a:xfrm>
      </p:grpSpPr>
      <p:sp>
        <p:nvSpPr>
          <p:cNvPr id="9" name="Snip Diagonal Corner Rectangle 8"/>
          <p:cNvSpPr/>
          <p:nvPr/>
        </p:nvSpPr>
        <p:spPr>
          <a:xfrm flipV="1">
            <a:off x="228600" y="4648200"/>
            <a:ext cx="8686800" cy="1963271"/>
          </a:xfrm>
          <a:prstGeom prst="snip2DiagRect">
            <a:avLst>
              <a:gd name="adj1" fmla="val 0"/>
              <a:gd name="adj2" fmla="val 937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200" y="4648200"/>
            <a:ext cx="8153400" cy="609600"/>
          </a:xfrm>
        </p:spPr>
        <p:txBody>
          <a:bodyPr vert="horz" lIns="91440" tIns="45720" rIns="91440" bIns="45720" rtlCol="0" anchor="b" anchorCtr="0">
            <a:normAutofit/>
          </a:bodyPr>
          <a:lstStyle>
            <a:lvl1pPr algn="l" defTabSz="914400" rtl="0" eaLnBrk="1" latinLnBrk="0" hangingPunct="1">
              <a:spcBef>
                <a:spcPct val="0"/>
              </a:spcBef>
              <a:buNone/>
              <a:defRPr sz="3000" b="0" kern="1200">
                <a:solidFill>
                  <a:schemeClr val="accent1"/>
                </a:solidFill>
                <a:latin typeface="+mj-lt"/>
                <a:ea typeface="+mj-ea"/>
                <a:cs typeface="+mj-cs"/>
              </a:defRPr>
            </a:lvl1pPr>
          </a:lstStyle>
          <a:p>
            <a:r>
              <a:rPr lang="en-US"/>
              <a:t>Click to edit Master title style</a:t>
            </a:r>
            <a:endParaRPr/>
          </a:p>
        </p:txBody>
      </p:sp>
      <p:sp>
        <p:nvSpPr>
          <p:cNvPr id="3" name="Date Placeholder 2"/>
          <p:cNvSpPr>
            <a:spLocks noGrp="1"/>
          </p:cNvSpPr>
          <p:nvPr>
            <p:ph type="dt" sz="half" idx="10"/>
          </p:nvPr>
        </p:nvSpPr>
        <p:spPr/>
        <p:txBody>
          <a:bodyPr/>
          <a:lstStyle/>
          <a:p>
            <a:fld id="{B1115196-1C6F-4784-83AC-30756D8F10B3}" type="datetimeFigureOut">
              <a:rPr lang="en-US" smtClean="0"/>
              <a:pPr/>
              <a:t>10/10/2016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9371D3E-5A18-49EB-AD2A-429AF165759F}" type="slidenum">
              <a:rPr lang="en-US" smtClean="0"/>
              <a:pPr/>
              <a:t>‹#›</a:t>
            </a:fld>
            <a:endParaRPr lang="en-US"/>
          </a:p>
        </p:txBody>
      </p:sp>
      <p:sp>
        <p:nvSpPr>
          <p:cNvPr id="7" name="Text Placeholder 3"/>
          <p:cNvSpPr>
            <a:spLocks noGrp="1"/>
          </p:cNvSpPr>
          <p:nvPr>
            <p:ph type="body" sz="half" idx="2"/>
          </p:nvPr>
        </p:nvSpPr>
        <p:spPr>
          <a:xfrm>
            <a:off x="457200" y="5257799"/>
            <a:ext cx="8156448" cy="820272"/>
          </a:xfrm>
        </p:spPr>
        <p:txBody>
          <a:bodyPr>
            <a:normAutofit/>
          </a:bodyPr>
          <a:lstStyle>
            <a:lvl1pPr marL="0" indent="0">
              <a:lnSpc>
                <a:spcPct val="110000"/>
              </a:lnSpc>
              <a:spcBef>
                <a:spcPct val="0"/>
              </a:spcBef>
              <a:buNone/>
              <a:defRPr sz="1800" kern="1200">
                <a:solidFill>
                  <a:schemeClr val="tx1">
                    <a:lumMod val="90000"/>
                    <a:lumOff val="10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Picture Placeholder 2"/>
          <p:cNvSpPr>
            <a:spLocks noGrp="1"/>
          </p:cNvSpPr>
          <p:nvPr>
            <p:ph type="pic" idx="1"/>
          </p:nvPr>
        </p:nvSpPr>
        <p:spPr>
          <a:xfrm flipH="1">
            <a:off x="228600" y="228600"/>
            <a:ext cx="8677835" cy="4267200"/>
          </a:xfrm>
          <a:prstGeom prst="snip2DiagRect">
            <a:avLst>
              <a:gd name="adj1" fmla="val 0"/>
              <a:gd name="adj2" fmla="val 4332"/>
            </a:avLst>
          </a:prstGeom>
          <a:effectLst>
            <a:outerShdw blurRad="50800" dist="63500" dir="2700000" algn="tl"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buClr>
              <a:buSzPct val="90000"/>
              <a:buFont typeface="Wingdings 2" pitchFamily="18" charset="2"/>
              <a:buNone/>
              <a:defRPr sz="1800" kern="1200">
                <a:solidFill>
                  <a:schemeClr val="tx1">
                    <a:lumMod val="90000"/>
                    <a:lumOff val="10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losin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1115196-1C6F-4784-83AC-30756D8F10B3}" type="datetimeFigureOut">
              <a:rPr lang="en-US" smtClean="0"/>
              <a:pPr/>
              <a:t>10/10/2016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9371D3E-5A18-49EB-AD2A-429AF165759F}"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Snip Diagonal Corner Rectangle 8"/>
          <p:cNvSpPr/>
          <p:nvPr/>
        </p:nvSpPr>
        <p:spPr>
          <a:xfrm flipV="1">
            <a:off x="228600" y="1707776"/>
            <a:ext cx="8686800" cy="4908176"/>
          </a:xfrm>
          <a:prstGeom prst="snip2DiagRect">
            <a:avLst>
              <a:gd name="adj1" fmla="val 0"/>
              <a:gd name="adj2" fmla="val 400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Snip Diagonal Corner Rectangle 9"/>
          <p:cNvSpPr/>
          <p:nvPr/>
        </p:nvSpPr>
        <p:spPr>
          <a:xfrm flipV="1">
            <a:off x="228600" y="228597"/>
            <a:ext cx="8686800" cy="1277473"/>
          </a:xfrm>
          <a:prstGeom prst="snip2DiagRect">
            <a:avLst>
              <a:gd name="adj1" fmla="val 0"/>
              <a:gd name="adj2" fmla="val 1167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endParaRPr dirty="0"/>
          </a:p>
        </p:txBody>
      </p:sp>
      <p:sp>
        <p:nvSpPr>
          <p:cNvPr id="4" name="Date Placeholder 3"/>
          <p:cNvSpPr>
            <a:spLocks noGrp="1"/>
          </p:cNvSpPr>
          <p:nvPr>
            <p:ph type="dt" sz="half" idx="10"/>
          </p:nvPr>
        </p:nvSpPr>
        <p:spPr/>
        <p:txBody>
          <a:bodyPr/>
          <a:lstStyle/>
          <a:p>
            <a:fld id="{B1115196-1C6F-4784-83AC-30756D8F10B3}" type="datetimeFigureOut">
              <a:rPr lang="en-US" smtClean="0"/>
              <a:pPr/>
              <a:t>10/10/2016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371D3E-5A18-49EB-AD2A-429AF165759F}"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8" name="Snip Diagonal Corner Rectangle 7"/>
          <p:cNvSpPr/>
          <p:nvPr/>
        </p:nvSpPr>
        <p:spPr>
          <a:xfrm flipV="1">
            <a:off x="228600" y="228600"/>
            <a:ext cx="8686800" cy="6387352"/>
          </a:xfrm>
          <a:prstGeom prst="snip2DiagRect">
            <a:avLst>
              <a:gd name="adj1" fmla="val 0"/>
              <a:gd name="adj2" fmla="val 2529"/>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467600" y="838201"/>
            <a:ext cx="1219200" cy="5105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779462" y="838201"/>
            <a:ext cx="6307138" cy="5105400"/>
          </a:xfrm>
        </p:spPr>
        <p:txBody>
          <a:bodyPr vert="eaVert"/>
          <a:lstStyle>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endParaRPr dirty="0"/>
          </a:p>
        </p:txBody>
      </p:sp>
      <p:sp>
        <p:nvSpPr>
          <p:cNvPr id="4" name="Date Placeholder 3"/>
          <p:cNvSpPr>
            <a:spLocks noGrp="1"/>
          </p:cNvSpPr>
          <p:nvPr>
            <p:ph type="dt" sz="half" idx="10"/>
          </p:nvPr>
        </p:nvSpPr>
        <p:spPr/>
        <p:txBody>
          <a:bodyPr/>
          <a:lstStyle/>
          <a:p>
            <a:fld id="{B1115196-1C6F-4784-83AC-30756D8F10B3}" type="datetimeFigureOut">
              <a:rPr lang="en-US" smtClean="0"/>
              <a:pPr/>
              <a:t>10/10/2016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371D3E-5A18-49EB-AD2A-429AF165759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79463" y="295833"/>
            <a:ext cx="7583488" cy="1143000"/>
          </a:xfrm>
          <a:prstGeom prst="rect">
            <a:avLst/>
          </a:prstGeom>
        </p:spPr>
        <p:txBody>
          <a:bodyPr vert="horz" lIns="91440" tIns="45720" rIns="91440" bIns="45720" rtlCol="0" anchor="b" anchorCtr="0">
            <a:normAutofit/>
          </a:bodyPr>
          <a:lstStyle/>
          <a:p>
            <a:r>
              <a:rPr lang="en-US"/>
              <a:t>Click to edit Master title style</a:t>
            </a:r>
            <a:endParaRPr/>
          </a:p>
        </p:txBody>
      </p:sp>
      <p:sp>
        <p:nvSpPr>
          <p:cNvPr id="3" name="Text Placeholder 2"/>
          <p:cNvSpPr>
            <a:spLocks noGrp="1"/>
          </p:cNvSpPr>
          <p:nvPr>
            <p:ph type="body" idx="1"/>
          </p:nvPr>
        </p:nvSpPr>
        <p:spPr>
          <a:xfrm>
            <a:off x="779463" y="1949824"/>
            <a:ext cx="7583488" cy="400722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endParaRPr dirty="0"/>
          </a:p>
        </p:txBody>
      </p:sp>
      <p:sp>
        <p:nvSpPr>
          <p:cNvPr id="4" name="Date Placeholder 3"/>
          <p:cNvSpPr>
            <a:spLocks noGrp="1"/>
          </p:cNvSpPr>
          <p:nvPr>
            <p:ph type="dt" sz="half" idx="2"/>
          </p:nvPr>
        </p:nvSpPr>
        <p:spPr>
          <a:xfrm>
            <a:off x="228600" y="6243918"/>
            <a:ext cx="2133600" cy="365125"/>
          </a:xfrm>
          <a:prstGeom prst="rect">
            <a:avLst/>
          </a:prstGeom>
        </p:spPr>
        <p:txBody>
          <a:bodyPr vert="horz" lIns="91440" tIns="45720" rIns="91440" bIns="45720" rtlCol="0" anchor="ctr"/>
          <a:lstStyle>
            <a:lvl1pPr algn="l">
              <a:defRPr sz="1100" b="1">
                <a:solidFill>
                  <a:schemeClr val="bg1">
                    <a:lumMod val="65000"/>
                  </a:schemeClr>
                </a:solidFill>
              </a:defRPr>
            </a:lvl1pPr>
          </a:lstStyle>
          <a:p>
            <a:fld id="{B1115196-1C6F-4784-83AC-30756D8F10B3}" type="datetimeFigureOut">
              <a:rPr lang="en-US" smtClean="0"/>
              <a:pPr/>
              <a:t>10/10/2016</a:t>
            </a:fld>
            <a:endParaRPr lang="en-US"/>
          </a:p>
        </p:txBody>
      </p:sp>
      <p:sp>
        <p:nvSpPr>
          <p:cNvPr id="5" name="Footer Placeholder 4"/>
          <p:cNvSpPr>
            <a:spLocks noGrp="1"/>
          </p:cNvSpPr>
          <p:nvPr>
            <p:ph type="ftr" sz="quarter" idx="3"/>
          </p:nvPr>
        </p:nvSpPr>
        <p:spPr>
          <a:xfrm>
            <a:off x="5867400" y="6248400"/>
            <a:ext cx="2895600" cy="365125"/>
          </a:xfrm>
          <a:prstGeom prst="rect">
            <a:avLst/>
          </a:prstGeom>
        </p:spPr>
        <p:txBody>
          <a:bodyPr vert="horz" lIns="91440" tIns="45720" rIns="91440" bIns="45720" rtlCol="0" anchor="ctr"/>
          <a:lstStyle>
            <a:lvl1pPr algn="r">
              <a:defRPr sz="1100" b="1">
                <a:solidFill>
                  <a:schemeClr val="bg1">
                    <a:lumMod val="65000"/>
                  </a:schemeClr>
                </a:solidFill>
              </a:defRPr>
            </a:lvl1pPr>
          </a:lstStyle>
          <a:p>
            <a:endParaRPr lang="en-US"/>
          </a:p>
        </p:txBody>
      </p:sp>
      <p:sp>
        <p:nvSpPr>
          <p:cNvPr id="6" name="Slide Number Placeholder 5"/>
          <p:cNvSpPr>
            <a:spLocks noGrp="1"/>
          </p:cNvSpPr>
          <p:nvPr>
            <p:ph type="sldNum" sz="quarter" idx="4"/>
          </p:nvPr>
        </p:nvSpPr>
        <p:spPr>
          <a:xfrm>
            <a:off x="4305300" y="6248400"/>
            <a:ext cx="533400" cy="365125"/>
          </a:xfrm>
          <a:prstGeom prst="rect">
            <a:avLst/>
          </a:prstGeom>
        </p:spPr>
        <p:txBody>
          <a:bodyPr vert="horz" lIns="91440" tIns="45720" rIns="91440" bIns="45720" rtlCol="0" anchor="ctr"/>
          <a:lstStyle>
            <a:lvl1pPr algn="ctr">
              <a:defRPr sz="1100" b="1">
                <a:solidFill>
                  <a:schemeClr val="bg1">
                    <a:lumMod val="65000"/>
                  </a:schemeClr>
                </a:solidFill>
              </a:defRPr>
            </a:lvl1pPr>
          </a:lstStyle>
          <a:p>
            <a:fld id="{19371D3E-5A18-49EB-AD2A-429AF165759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914400" rtl="0" eaLnBrk="1" latinLnBrk="0" hangingPunct="1">
        <a:spcBef>
          <a:spcPct val="0"/>
        </a:spcBef>
        <a:buNone/>
        <a:defRPr sz="3800" kern="1200">
          <a:solidFill>
            <a:schemeClr val="tx1">
              <a:lumMod val="90000"/>
              <a:lumOff val="10000"/>
            </a:schemeClr>
          </a:solidFill>
          <a:latin typeface="+mj-lt"/>
          <a:ea typeface="+mj-ea"/>
          <a:cs typeface="+mj-cs"/>
        </a:defRPr>
      </a:lvl1pPr>
    </p:titleStyle>
    <p:bodyStyle>
      <a:lvl1pPr marL="342900" indent="-342900" algn="l" defTabSz="914400" rtl="0" eaLnBrk="1" latinLnBrk="0" hangingPunct="1">
        <a:spcBef>
          <a:spcPts val="2000"/>
        </a:spcBef>
        <a:buClr>
          <a:schemeClr val="accent1"/>
        </a:buClr>
        <a:buSzPct val="90000"/>
        <a:buFont typeface="Wingdings 2" pitchFamily="18" charset="2"/>
        <a:buChar char=""/>
        <a:defRPr sz="2200" kern="1200">
          <a:solidFill>
            <a:schemeClr val="tx1">
              <a:lumMod val="90000"/>
              <a:lumOff val="10000"/>
            </a:schemeClr>
          </a:solidFill>
          <a:latin typeface="+mn-lt"/>
          <a:ea typeface="+mn-ea"/>
          <a:cs typeface="+mn-cs"/>
        </a:defRPr>
      </a:lvl1pPr>
      <a:lvl2pPr marL="685800" indent="-336550" algn="l" defTabSz="914400" rtl="0" eaLnBrk="1" latinLnBrk="0" hangingPunct="1">
        <a:spcBef>
          <a:spcPts val="600"/>
        </a:spcBef>
        <a:buClr>
          <a:schemeClr val="accent1"/>
        </a:buClr>
        <a:buSzPct val="90000"/>
        <a:buFont typeface="Wingdings 2" pitchFamily="18" charset="2"/>
        <a:buChar char=""/>
        <a:defRPr sz="2000" kern="1200">
          <a:solidFill>
            <a:schemeClr val="tx1">
              <a:lumMod val="90000"/>
              <a:lumOff val="10000"/>
            </a:schemeClr>
          </a:solidFill>
          <a:latin typeface="+mn-lt"/>
          <a:ea typeface="+mn-ea"/>
          <a:cs typeface="+mn-cs"/>
        </a:defRPr>
      </a:lvl2pPr>
      <a:lvl3pPr marL="1035050" indent="-349250" algn="l" defTabSz="914400" rtl="0" eaLnBrk="1" latinLnBrk="0" hangingPunct="1">
        <a:spcBef>
          <a:spcPts val="600"/>
        </a:spcBef>
        <a:buClr>
          <a:schemeClr val="accent1"/>
        </a:buClr>
        <a:buSzPct val="90000"/>
        <a:buFont typeface="Wingdings 2" pitchFamily="18" charset="2"/>
        <a:buChar char=""/>
        <a:defRPr sz="1800" kern="1200">
          <a:solidFill>
            <a:schemeClr val="tx1">
              <a:lumMod val="90000"/>
              <a:lumOff val="10000"/>
            </a:schemeClr>
          </a:solidFill>
          <a:latin typeface="+mn-lt"/>
          <a:ea typeface="+mn-ea"/>
          <a:cs typeface="+mn-cs"/>
        </a:defRPr>
      </a:lvl3pPr>
      <a:lvl4pPr marL="1371600" indent="-336550" algn="l" defTabSz="914400" rtl="0" eaLnBrk="1" latinLnBrk="0" hangingPunct="1">
        <a:spcBef>
          <a:spcPts val="600"/>
        </a:spcBef>
        <a:buClr>
          <a:schemeClr val="accent1"/>
        </a:buClr>
        <a:buSzPct val="90000"/>
        <a:buFont typeface="Wingdings 2" pitchFamily="18" charset="2"/>
        <a:buChar char=""/>
        <a:defRPr sz="1800" kern="1200">
          <a:solidFill>
            <a:schemeClr val="tx1">
              <a:lumMod val="90000"/>
              <a:lumOff val="10000"/>
            </a:schemeClr>
          </a:solidFill>
          <a:latin typeface="+mn-lt"/>
          <a:ea typeface="+mn-ea"/>
          <a:cs typeface="+mn-cs"/>
        </a:defRPr>
      </a:lvl4pPr>
      <a:lvl5pPr marL="1720850" indent="-349250" algn="l" defTabSz="914400" rtl="0" eaLnBrk="1" latinLnBrk="0" hangingPunct="1">
        <a:spcBef>
          <a:spcPts val="600"/>
        </a:spcBef>
        <a:buClr>
          <a:schemeClr val="accent1"/>
        </a:buClr>
        <a:buSzPct val="90000"/>
        <a:buFont typeface="Wingdings 2" pitchFamily="18" charset="2"/>
        <a:buChar char=""/>
        <a:defRPr sz="1800" kern="1200">
          <a:solidFill>
            <a:schemeClr val="tx1">
              <a:lumMod val="90000"/>
              <a:lumOff val="10000"/>
            </a:schemeClr>
          </a:solidFill>
          <a:latin typeface="+mn-lt"/>
          <a:ea typeface="+mn-ea"/>
          <a:cs typeface="+mn-cs"/>
        </a:defRPr>
      </a:lvl5pPr>
      <a:lvl6pPr marL="2055813" indent="-344488" algn="l" defTabSz="914400" rtl="0" eaLnBrk="1" latinLnBrk="0" hangingPunct="1">
        <a:spcBef>
          <a:spcPct val="20000"/>
        </a:spcBef>
        <a:buClr>
          <a:schemeClr val="accent1"/>
        </a:buClr>
        <a:buSzPct val="90000"/>
        <a:buFont typeface="Wingdings 2" pitchFamily="18" charset="2"/>
        <a:buChar char=""/>
        <a:defRPr lang="en-US" sz="1800" kern="1200" dirty="0" smtClean="0">
          <a:solidFill>
            <a:schemeClr val="tx1">
              <a:lumMod val="90000"/>
              <a:lumOff val="10000"/>
            </a:schemeClr>
          </a:solidFill>
          <a:latin typeface="+mn-lt"/>
          <a:ea typeface="+mn-ea"/>
          <a:cs typeface="+mn-cs"/>
        </a:defRPr>
      </a:lvl6pPr>
      <a:lvl7pPr marL="2398713" indent="-344488" algn="l" defTabSz="914400" rtl="0" eaLnBrk="1" latinLnBrk="0" hangingPunct="1">
        <a:spcBef>
          <a:spcPct val="20000"/>
        </a:spcBef>
        <a:buClr>
          <a:schemeClr val="accent1"/>
        </a:buClr>
        <a:buSzPct val="90000"/>
        <a:buFont typeface="Wingdings 2" pitchFamily="18" charset="2"/>
        <a:buChar char=""/>
        <a:defRPr lang="en-US" sz="1800" kern="1200" dirty="0" smtClean="0">
          <a:solidFill>
            <a:schemeClr val="tx1">
              <a:lumMod val="90000"/>
              <a:lumOff val="10000"/>
            </a:schemeClr>
          </a:solidFill>
          <a:latin typeface="+mn-lt"/>
          <a:ea typeface="+mn-ea"/>
          <a:cs typeface="+mn-cs"/>
        </a:defRPr>
      </a:lvl7pPr>
      <a:lvl8pPr marL="2743200" indent="-344488" algn="l" defTabSz="914400" rtl="0" eaLnBrk="1" latinLnBrk="0" hangingPunct="1">
        <a:spcBef>
          <a:spcPct val="20000"/>
        </a:spcBef>
        <a:buClr>
          <a:schemeClr val="accent1"/>
        </a:buClr>
        <a:buSzPct val="90000"/>
        <a:buFont typeface="Wingdings 2" pitchFamily="18" charset="2"/>
        <a:buChar char=""/>
        <a:defRPr lang="en-US" sz="1800" kern="1200" dirty="0" smtClean="0">
          <a:solidFill>
            <a:schemeClr val="tx1">
              <a:lumMod val="90000"/>
              <a:lumOff val="10000"/>
            </a:schemeClr>
          </a:solidFill>
          <a:latin typeface="+mn-lt"/>
          <a:ea typeface="+mn-ea"/>
          <a:cs typeface="+mn-cs"/>
        </a:defRPr>
      </a:lvl8pPr>
      <a:lvl9pPr marL="3087688" indent="-344488" algn="l" defTabSz="914400" rtl="0" eaLnBrk="1" latinLnBrk="0" hangingPunct="1">
        <a:spcBef>
          <a:spcPct val="20000"/>
        </a:spcBef>
        <a:buClr>
          <a:schemeClr val="accent1"/>
        </a:buClr>
        <a:buSzPct val="90000"/>
        <a:buFont typeface="Wingdings 2" pitchFamily="18" charset="2"/>
        <a:buChar char=""/>
        <a:defRPr lang="en-US" sz="1800" kern="1200" dirty="0">
          <a:solidFill>
            <a:schemeClr val="tx1">
              <a:lumMod val="90000"/>
              <a:lumOff val="10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9.png"/><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6.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5.jpeg"/><Relationship Id="rId7" Type="http://schemas.openxmlformats.org/officeDocument/2006/relationships/image" Target="../media/image38.jpeg"/><Relationship Id="rId2" Type="http://schemas.openxmlformats.org/officeDocument/2006/relationships/image" Target="../media/image34.jpeg"/><Relationship Id="rId1" Type="http://schemas.openxmlformats.org/officeDocument/2006/relationships/slideLayout" Target="../slideLayouts/slideLayout5.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hyperlink" Target="http://2.bp.blogspot.com/-ZinOoYekOBs/TcYPjBH1KfI/AAAAAAAADcw/Ud0kM47HLPI/s1600/JLM-NatGeo-Mount-St-Helens-1980-May-18.jpg" TargetMode="External"/></Relationships>
</file>

<file path=ppt/slides/_rels/slide2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DO NOW</a:t>
            </a:r>
          </a:p>
        </p:txBody>
      </p:sp>
      <p:sp>
        <p:nvSpPr>
          <p:cNvPr id="5" name="Content Placeholder 4"/>
          <p:cNvSpPr>
            <a:spLocks noGrp="1"/>
          </p:cNvSpPr>
          <p:nvPr>
            <p:ph idx="1"/>
          </p:nvPr>
        </p:nvSpPr>
        <p:spPr/>
        <p:txBody>
          <a:bodyPr>
            <a:normAutofit/>
          </a:bodyPr>
          <a:lstStyle/>
          <a:p>
            <a:r>
              <a:rPr lang="en-US" sz="2800" dirty="0"/>
              <a:t>Pick up notes and Review #17.</a:t>
            </a:r>
          </a:p>
        </p:txBody>
      </p:sp>
    </p:spTree>
    <p:extLst>
      <p:ext uri="{BB962C8B-B14F-4D97-AF65-F5344CB8AC3E}">
        <p14:creationId xmlns:p14="http://schemas.microsoft.com/office/powerpoint/2010/main" val="18287175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REVIEW</a:t>
            </a:r>
          </a:p>
        </p:txBody>
      </p:sp>
      <p:sp>
        <p:nvSpPr>
          <p:cNvPr id="3" name="Content Placeholder 2"/>
          <p:cNvSpPr>
            <a:spLocks noGrp="1"/>
          </p:cNvSpPr>
          <p:nvPr>
            <p:ph sz="half" idx="1"/>
          </p:nvPr>
        </p:nvSpPr>
        <p:spPr>
          <a:xfrm>
            <a:off x="449179" y="2133600"/>
            <a:ext cx="2912848" cy="4318000"/>
          </a:xfrm>
        </p:spPr>
        <p:txBody>
          <a:bodyPr>
            <a:normAutofit/>
          </a:bodyPr>
          <a:lstStyle/>
          <a:p>
            <a:pPr marL="0" indent="0">
              <a:spcBef>
                <a:spcPts val="0"/>
              </a:spcBef>
              <a:buNone/>
            </a:pPr>
            <a:r>
              <a:rPr lang="en-US" sz="2800" b="1" i="1" dirty="0"/>
              <a:t>What is the Pacific Ring of Fire?</a:t>
            </a:r>
          </a:p>
          <a:p>
            <a:pPr marL="0" indent="0">
              <a:spcBef>
                <a:spcPts val="0"/>
              </a:spcBef>
              <a:buNone/>
            </a:pPr>
            <a:endParaRPr lang="en-US" sz="2800" b="1" i="1" dirty="0"/>
          </a:p>
          <a:p>
            <a:pPr marL="0" indent="0">
              <a:spcBef>
                <a:spcPts val="0"/>
              </a:spcBef>
              <a:buNone/>
            </a:pPr>
            <a:endParaRPr lang="en-US" sz="2800" b="1" i="1" dirty="0"/>
          </a:p>
          <a:p>
            <a:pPr marL="0" indent="0">
              <a:spcBef>
                <a:spcPts val="0"/>
              </a:spcBef>
              <a:buNone/>
            </a:pPr>
            <a:endParaRPr lang="en-US" sz="2800" b="1" i="1" dirty="0"/>
          </a:p>
          <a:p>
            <a:pPr marL="0" indent="0">
              <a:spcBef>
                <a:spcPts val="0"/>
              </a:spcBef>
              <a:buNone/>
            </a:pPr>
            <a:r>
              <a:rPr lang="en-US" sz="2800" b="1" i="1" dirty="0"/>
              <a:t>What type of Plate Boundary?</a:t>
            </a:r>
          </a:p>
        </p:txBody>
      </p:sp>
      <p:pic>
        <p:nvPicPr>
          <p:cNvPr id="17410" name="Picture 2" descr="http://media.education.nationalgeographic.com/assets/photos/000/284/28481.jpg"/>
          <p:cNvPicPr>
            <a:picLocks noChangeAspect="1" noChangeArrowheads="1"/>
          </p:cNvPicPr>
          <p:nvPr/>
        </p:nvPicPr>
        <p:blipFill>
          <a:blip r:embed="rId2" cstate="print"/>
          <a:srcRect/>
          <a:stretch>
            <a:fillRect/>
          </a:stretch>
        </p:blipFill>
        <p:spPr bwMode="auto">
          <a:xfrm>
            <a:off x="3362027" y="2133600"/>
            <a:ext cx="5259602" cy="3733214"/>
          </a:xfrm>
          <a:prstGeom prst="rect">
            <a:avLst/>
          </a:prstGeom>
          <a:noFill/>
        </p:spPr>
      </p:pic>
      <p:sp>
        <p:nvSpPr>
          <p:cNvPr id="4" name="TextBox 3"/>
          <p:cNvSpPr txBox="1"/>
          <p:nvPr/>
        </p:nvSpPr>
        <p:spPr>
          <a:xfrm>
            <a:off x="449180" y="3486150"/>
            <a:ext cx="2665496" cy="923330"/>
          </a:xfrm>
          <a:prstGeom prst="rect">
            <a:avLst/>
          </a:prstGeom>
          <a:noFill/>
        </p:spPr>
        <p:txBody>
          <a:bodyPr wrap="square" rtlCol="0">
            <a:spAutoFit/>
          </a:bodyPr>
          <a:lstStyle/>
          <a:p>
            <a:r>
              <a:rPr lang="en-US" b="1" dirty="0">
                <a:solidFill>
                  <a:srgbClr val="FF0000"/>
                </a:solidFill>
              </a:rPr>
              <a:t>Ring of earthquakes and volcanoes around the Pacific Ocean.</a:t>
            </a:r>
          </a:p>
        </p:txBody>
      </p:sp>
      <p:sp>
        <p:nvSpPr>
          <p:cNvPr id="6" name="TextBox 5"/>
          <p:cNvSpPr txBox="1"/>
          <p:nvPr/>
        </p:nvSpPr>
        <p:spPr>
          <a:xfrm>
            <a:off x="534607" y="5762030"/>
            <a:ext cx="2665496" cy="369332"/>
          </a:xfrm>
          <a:prstGeom prst="rect">
            <a:avLst/>
          </a:prstGeom>
          <a:noFill/>
        </p:spPr>
        <p:txBody>
          <a:bodyPr wrap="square" rtlCol="0">
            <a:spAutoFit/>
          </a:bodyPr>
          <a:lstStyle/>
          <a:p>
            <a:r>
              <a:rPr lang="en-US" b="1" dirty="0">
                <a:solidFill>
                  <a:srgbClr val="FF0000"/>
                </a:solidFill>
              </a:rPr>
              <a:t>Divergent</a:t>
            </a:r>
          </a:p>
        </p:txBody>
      </p:sp>
    </p:spTree>
    <p:extLst>
      <p:ext uri="{BB962C8B-B14F-4D97-AF65-F5344CB8AC3E}">
        <p14:creationId xmlns:p14="http://schemas.microsoft.com/office/powerpoint/2010/main" val="144459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3913281"/>
            <a:ext cx="5867400" cy="1012397"/>
          </a:xfrm>
        </p:spPr>
        <p:txBody>
          <a:bodyPr>
            <a:normAutofit/>
          </a:bodyPr>
          <a:lstStyle/>
          <a:p>
            <a:r>
              <a:rPr lang="en-US" sz="4800" b="1" dirty="0"/>
              <a:t>VOLCANOES</a:t>
            </a:r>
          </a:p>
        </p:txBody>
      </p:sp>
      <p:sp>
        <p:nvSpPr>
          <p:cNvPr id="4" name="TextBox 3"/>
          <p:cNvSpPr txBox="1"/>
          <p:nvPr/>
        </p:nvSpPr>
        <p:spPr>
          <a:xfrm>
            <a:off x="225082" y="3590115"/>
            <a:ext cx="2984535" cy="646331"/>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pPr algn="ctr"/>
            <a:r>
              <a:rPr lang="en-US" b="1" dirty="0"/>
              <a:t>TEXTBOOK CORRELATION:</a:t>
            </a:r>
            <a:br>
              <a:rPr lang="en-US" b="1" dirty="0"/>
            </a:br>
            <a:r>
              <a:rPr lang="en-US" b="1" dirty="0"/>
              <a:t>Chapter 13</a:t>
            </a:r>
          </a:p>
        </p:txBody>
      </p:sp>
    </p:spTree>
    <p:extLst>
      <p:ext uri="{BB962C8B-B14F-4D97-AF65-F5344CB8AC3E}">
        <p14:creationId xmlns:p14="http://schemas.microsoft.com/office/powerpoint/2010/main" val="5347022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VOLCANO</a:t>
            </a:r>
          </a:p>
        </p:txBody>
      </p:sp>
      <p:sp>
        <p:nvSpPr>
          <p:cNvPr id="3" name="Content Placeholder 2"/>
          <p:cNvSpPr>
            <a:spLocks noGrp="1"/>
          </p:cNvSpPr>
          <p:nvPr>
            <p:ph idx="1"/>
          </p:nvPr>
        </p:nvSpPr>
        <p:spPr/>
        <p:txBody>
          <a:bodyPr/>
          <a:lstStyle/>
          <a:p>
            <a:r>
              <a:rPr lang="en-US" sz="2800" dirty="0"/>
              <a:t>A </a:t>
            </a:r>
            <a:r>
              <a:rPr lang="en-US" sz="2800" b="1" dirty="0">
                <a:solidFill>
                  <a:srgbClr val="FF0000"/>
                </a:solidFill>
              </a:rPr>
              <a:t>mountain</a:t>
            </a:r>
            <a:r>
              <a:rPr lang="en-US" sz="2800" dirty="0"/>
              <a:t>, typically conical, having a crater or vent through which </a:t>
            </a:r>
            <a:r>
              <a:rPr lang="en-US" sz="2800" b="1" dirty="0">
                <a:solidFill>
                  <a:srgbClr val="FF0000"/>
                </a:solidFill>
              </a:rPr>
              <a:t>lava</a:t>
            </a:r>
            <a:r>
              <a:rPr lang="en-US" sz="2800" dirty="0"/>
              <a:t>, rock fragments, hot vapor, and </a:t>
            </a:r>
            <a:r>
              <a:rPr lang="en-US" sz="2800" b="1" dirty="0">
                <a:solidFill>
                  <a:srgbClr val="FF0000"/>
                </a:solidFill>
              </a:rPr>
              <a:t>gas</a:t>
            </a:r>
            <a:r>
              <a:rPr lang="en-US" sz="2800" dirty="0"/>
              <a:t> are being or have been </a:t>
            </a:r>
            <a:r>
              <a:rPr lang="en-US" sz="2800" b="1" dirty="0">
                <a:solidFill>
                  <a:srgbClr val="FF0000"/>
                </a:solidFill>
              </a:rPr>
              <a:t>erupted</a:t>
            </a:r>
            <a:r>
              <a:rPr lang="en-US" sz="2800" dirty="0"/>
              <a:t> from the Earth's crust.</a:t>
            </a:r>
          </a:p>
          <a:p>
            <a:endParaRPr lang="en-US" b="1" dirty="0"/>
          </a:p>
        </p:txBody>
      </p:sp>
      <p:pic>
        <p:nvPicPr>
          <p:cNvPr id="4" name="Picture 3"/>
          <p:cNvPicPr>
            <a:picLocks noChangeAspect="1"/>
          </p:cNvPicPr>
          <p:nvPr/>
        </p:nvPicPr>
        <p:blipFill>
          <a:blip r:embed="rId2"/>
          <a:stretch>
            <a:fillRect/>
          </a:stretch>
        </p:blipFill>
        <p:spPr>
          <a:xfrm>
            <a:off x="2100262" y="3877239"/>
            <a:ext cx="4619625" cy="2590800"/>
          </a:xfrm>
          <a:prstGeom prst="rect">
            <a:avLst/>
          </a:prstGeom>
        </p:spPr>
      </p:pic>
    </p:spTree>
    <p:extLst>
      <p:ext uri="{BB962C8B-B14F-4D97-AF65-F5344CB8AC3E}">
        <p14:creationId xmlns:p14="http://schemas.microsoft.com/office/powerpoint/2010/main" val="2839393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95833"/>
            <a:ext cx="8432799" cy="1143000"/>
          </a:xfrm>
        </p:spPr>
        <p:txBody>
          <a:bodyPr>
            <a:normAutofit/>
          </a:bodyPr>
          <a:lstStyle/>
          <a:p>
            <a:r>
              <a:rPr lang="en-US" sz="4400" b="1" dirty="0"/>
              <a:t>WHERE DO VOLCANOES FORM?</a:t>
            </a:r>
          </a:p>
        </p:txBody>
      </p:sp>
      <p:sp>
        <p:nvSpPr>
          <p:cNvPr id="4" name="Content Placeholder 3"/>
          <p:cNvSpPr>
            <a:spLocks noGrp="1"/>
          </p:cNvSpPr>
          <p:nvPr>
            <p:ph sz="half" idx="1"/>
          </p:nvPr>
        </p:nvSpPr>
        <p:spPr>
          <a:xfrm>
            <a:off x="474133" y="1981201"/>
            <a:ext cx="3962928" cy="4436532"/>
          </a:xfrm>
        </p:spPr>
        <p:txBody>
          <a:bodyPr>
            <a:noAutofit/>
          </a:bodyPr>
          <a:lstStyle/>
          <a:p>
            <a:pPr marL="0" indent="0">
              <a:buNone/>
            </a:pPr>
            <a:r>
              <a:rPr lang="en-US" sz="2400" b="1" dirty="0">
                <a:solidFill>
                  <a:schemeClr val="tx1"/>
                </a:solidFill>
              </a:rPr>
              <a:t>Volcano Zones</a:t>
            </a:r>
          </a:p>
          <a:p>
            <a:r>
              <a:rPr lang="en-US" sz="2400" b="1" dirty="0">
                <a:solidFill>
                  <a:srgbClr val="FF0000"/>
                </a:solidFill>
              </a:rPr>
              <a:t>Subduction</a:t>
            </a:r>
            <a:r>
              <a:rPr lang="en-US" sz="2400" dirty="0">
                <a:solidFill>
                  <a:schemeClr val="tx1"/>
                </a:solidFill>
              </a:rPr>
              <a:t> zones</a:t>
            </a:r>
          </a:p>
          <a:p>
            <a:r>
              <a:rPr lang="en-US" sz="2400" dirty="0">
                <a:solidFill>
                  <a:schemeClr val="tx1"/>
                </a:solidFill>
              </a:rPr>
              <a:t>Ocean </a:t>
            </a:r>
            <a:r>
              <a:rPr lang="en-US" sz="2400" b="1" dirty="0">
                <a:solidFill>
                  <a:srgbClr val="FF0000"/>
                </a:solidFill>
              </a:rPr>
              <a:t>trenches</a:t>
            </a:r>
          </a:p>
          <a:p>
            <a:r>
              <a:rPr lang="en-US" sz="2400" dirty="0">
                <a:solidFill>
                  <a:schemeClr val="tx1"/>
                </a:solidFill>
              </a:rPr>
              <a:t>Tectonic </a:t>
            </a:r>
            <a:r>
              <a:rPr lang="en-US" sz="2400" b="1" dirty="0">
                <a:solidFill>
                  <a:srgbClr val="FF0000"/>
                </a:solidFill>
              </a:rPr>
              <a:t>plate</a:t>
            </a:r>
            <a:r>
              <a:rPr lang="en-US" sz="2400" dirty="0">
                <a:solidFill>
                  <a:schemeClr val="tx1"/>
                </a:solidFill>
              </a:rPr>
              <a:t> boundaries</a:t>
            </a:r>
          </a:p>
          <a:p>
            <a:r>
              <a:rPr lang="en-US" sz="2400" dirty="0">
                <a:solidFill>
                  <a:schemeClr val="tx1"/>
                </a:solidFill>
              </a:rPr>
              <a:t>Mid-ocean </a:t>
            </a:r>
            <a:r>
              <a:rPr lang="en-US" sz="2400" b="1" dirty="0">
                <a:solidFill>
                  <a:srgbClr val="FF0000"/>
                </a:solidFill>
              </a:rPr>
              <a:t>ridges</a:t>
            </a:r>
          </a:p>
          <a:p>
            <a:pPr marL="0" indent="0">
              <a:buNone/>
            </a:pPr>
            <a:r>
              <a:rPr lang="en-US" sz="2400" dirty="0">
                <a:solidFill>
                  <a:schemeClr val="tx1"/>
                </a:solidFill>
              </a:rPr>
              <a:t>Fun fact:  Ancient volcanoes existed in Georgia when Appalachian Mountains formed.</a:t>
            </a:r>
          </a:p>
        </p:txBody>
      </p:sp>
      <p:pic>
        <p:nvPicPr>
          <p:cNvPr id="7" name="Picture 6"/>
          <p:cNvPicPr>
            <a:picLocks noChangeAspect="1"/>
          </p:cNvPicPr>
          <p:nvPr/>
        </p:nvPicPr>
        <p:blipFill>
          <a:blip r:embed="rId2" cstate="print"/>
          <a:stretch>
            <a:fillRect/>
          </a:stretch>
        </p:blipFill>
        <p:spPr>
          <a:xfrm>
            <a:off x="4220634" y="2150534"/>
            <a:ext cx="4631266" cy="3042926"/>
          </a:xfrm>
          <a:prstGeom prst="rect">
            <a:avLst/>
          </a:prstGeom>
        </p:spPr>
      </p:pic>
      <p:sp>
        <p:nvSpPr>
          <p:cNvPr id="5" name="TextBox 4"/>
          <p:cNvSpPr txBox="1"/>
          <p:nvPr/>
        </p:nvSpPr>
        <p:spPr>
          <a:xfrm>
            <a:off x="4437061" y="5193459"/>
            <a:ext cx="4049714" cy="1200329"/>
          </a:xfrm>
          <a:prstGeom prst="rect">
            <a:avLst/>
          </a:prstGeom>
          <a:noFill/>
        </p:spPr>
        <p:txBody>
          <a:bodyPr wrap="square" rtlCol="0">
            <a:spAutoFit/>
          </a:bodyPr>
          <a:lstStyle/>
          <a:p>
            <a:pPr algn="ctr"/>
            <a:r>
              <a:rPr lang="en-US" sz="2400" b="1" dirty="0"/>
              <a:t>Pacific </a:t>
            </a:r>
            <a:r>
              <a:rPr lang="en-US" sz="2400" b="1" dirty="0">
                <a:solidFill>
                  <a:srgbClr val="FF0000"/>
                </a:solidFill>
              </a:rPr>
              <a:t>Ring of Fire</a:t>
            </a:r>
            <a:r>
              <a:rPr lang="en-US" sz="2400" b="1" dirty="0"/>
              <a:t>: </a:t>
            </a:r>
          </a:p>
          <a:p>
            <a:pPr algn="ctr"/>
            <a:r>
              <a:rPr lang="en-US" sz="2400" dirty="0"/>
              <a:t>Belt of volcanoes that encircles the Pacific Ocean.</a:t>
            </a:r>
          </a:p>
        </p:txBody>
      </p:sp>
      <p:cxnSp>
        <p:nvCxnSpPr>
          <p:cNvPr id="8" name="Straight Arrow Connector 7"/>
          <p:cNvCxnSpPr/>
          <p:nvPr/>
        </p:nvCxnSpPr>
        <p:spPr>
          <a:xfrm flipV="1">
            <a:off x="6416842" y="4010526"/>
            <a:ext cx="320842" cy="118293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465258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fade">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xEl>
                                              <p:pRg st="0" end="0"/>
                                            </p:txEl>
                                          </p:spTgt>
                                        </p:tgtEl>
                                        <p:attrNameLst>
                                          <p:attrName>style.visibility</p:attrName>
                                        </p:attrNameLst>
                                      </p:cBhvr>
                                      <p:to>
                                        <p:strVal val="visible"/>
                                      </p:to>
                                    </p:set>
                                    <p:animEffect transition="in" filter="fade">
                                      <p:cBhvr>
                                        <p:cTn id="32" dur="500"/>
                                        <p:tgtEl>
                                          <p:spTgt spid="5">
                                            <p:txEl>
                                              <p:pRg st="0" end="0"/>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5">
                                            <p:txEl>
                                              <p:pRg st="1" end="1"/>
                                            </p:txEl>
                                          </p:spTgt>
                                        </p:tgtEl>
                                        <p:attrNameLst>
                                          <p:attrName>style.visibility</p:attrName>
                                        </p:attrNameLst>
                                      </p:cBhvr>
                                      <p:to>
                                        <p:strVal val="visible"/>
                                      </p:to>
                                    </p:set>
                                    <p:animEffect transition="in" filter="fade">
                                      <p:cBhvr>
                                        <p:cTn id="35"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7029" y="295833"/>
            <a:ext cx="8244114" cy="1143000"/>
          </a:xfrm>
        </p:spPr>
        <p:txBody>
          <a:bodyPr>
            <a:noAutofit/>
          </a:bodyPr>
          <a:lstStyle/>
          <a:p>
            <a:r>
              <a:rPr lang="en-US" sz="4400" b="1" dirty="0"/>
              <a:t>WHERE DO VOLCANOES FORM?</a:t>
            </a:r>
            <a:endParaRPr lang="en-US" sz="4000" dirty="0"/>
          </a:p>
        </p:txBody>
      </p:sp>
      <p:pic>
        <p:nvPicPr>
          <p:cNvPr id="6" name="Picture 5"/>
          <p:cNvPicPr>
            <a:picLocks noChangeAspect="1"/>
          </p:cNvPicPr>
          <p:nvPr/>
        </p:nvPicPr>
        <p:blipFill>
          <a:blip r:embed="rId2"/>
          <a:stretch>
            <a:fillRect/>
          </a:stretch>
        </p:blipFill>
        <p:spPr>
          <a:xfrm>
            <a:off x="923925" y="2200275"/>
            <a:ext cx="7143750" cy="4000500"/>
          </a:xfrm>
          <a:prstGeom prst="rect">
            <a:avLst/>
          </a:prstGeom>
        </p:spPr>
      </p:pic>
    </p:spTree>
    <p:extLst>
      <p:ext uri="{BB962C8B-B14F-4D97-AF65-F5344CB8AC3E}">
        <p14:creationId xmlns:p14="http://schemas.microsoft.com/office/powerpoint/2010/main" val="303160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HOT SPOTS</a:t>
            </a:r>
          </a:p>
        </p:txBody>
      </p:sp>
      <p:sp>
        <p:nvSpPr>
          <p:cNvPr id="3" name="Content Placeholder 2"/>
          <p:cNvSpPr>
            <a:spLocks noGrp="1"/>
          </p:cNvSpPr>
          <p:nvPr>
            <p:ph sz="half" idx="1"/>
          </p:nvPr>
        </p:nvSpPr>
        <p:spPr>
          <a:xfrm>
            <a:off x="779461" y="1981201"/>
            <a:ext cx="3925890" cy="3975100"/>
          </a:xfrm>
        </p:spPr>
        <p:txBody>
          <a:bodyPr>
            <a:noAutofit/>
          </a:bodyPr>
          <a:lstStyle/>
          <a:p>
            <a:pPr>
              <a:spcBef>
                <a:spcPts val="600"/>
              </a:spcBef>
            </a:pPr>
            <a:r>
              <a:rPr lang="en-US" sz="2400" dirty="0">
                <a:solidFill>
                  <a:schemeClr val="tx1"/>
                </a:solidFill>
              </a:rPr>
              <a:t>Areas of volcanism </a:t>
            </a:r>
            <a:r>
              <a:rPr lang="en-US" sz="2400" b="1" dirty="0">
                <a:solidFill>
                  <a:srgbClr val="FF0000"/>
                </a:solidFill>
              </a:rPr>
              <a:t>within</a:t>
            </a:r>
            <a:r>
              <a:rPr lang="en-US" sz="2400" dirty="0">
                <a:solidFill>
                  <a:schemeClr val="tx1"/>
                </a:solidFill>
              </a:rPr>
              <a:t> tectonic plates.</a:t>
            </a:r>
          </a:p>
          <a:p>
            <a:pPr>
              <a:spcBef>
                <a:spcPts val="600"/>
              </a:spcBef>
            </a:pPr>
            <a:r>
              <a:rPr lang="en-US" sz="2400" dirty="0">
                <a:solidFill>
                  <a:schemeClr val="tx1"/>
                </a:solidFill>
              </a:rPr>
              <a:t>Mantle </a:t>
            </a:r>
            <a:r>
              <a:rPr lang="en-US" sz="2400" b="1" dirty="0">
                <a:solidFill>
                  <a:srgbClr val="FF0000"/>
                </a:solidFill>
              </a:rPr>
              <a:t>plumes</a:t>
            </a:r>
            <a:r>
              <a:rPr lang="en-US" sz="2400" dirty="0">
                <a:solidFill>
                  <a:schemeClr val="tx1"/>
                </a:solidFill>
              </a:rPr>
              <a:t> develop.</a:t>
            </a:r>
          </a:p>
          <a:p>
            <a:pPr>
              <a:spcBef>
                <a:spcPts val="600"/>
              </a:spcBef>
            </a:pPr>
            <a:r>
              <a:rPr lang="en-US" sz="2400" dirty="0">
                <a:solidFill>
                  <a:schemeClr val="tx1"/>
                </a:solidFill>
              </a:rPr>
              <a:t>Hot spots form </a:t>
            </a:r>
            <a:r>
              <a:rPr lang="en-US" sz="2400" b="1" dirty="0">
                <a:solidFill>
                  <a:srgbClr val="FF0000"/>
                </a:solidFill>
              </a:rPr>
              <a:t>above</a:t>
            </a:r>
            <a:r>
              <a:rPr lang="en-US" sz="2400" dirty="0">
                <a:solidFill>
                  <a:schemeClr val="tx1"/>
                </a:solidFill>
              </a:rPr>
              <a:t> plumes.</a:t>
            </a:r>
          </a:p>
          <a:p>
            <a:pPr>
              <a:spcBef>
                <a:spcPts val="600"/>
              </a:spcBef>
            </a:pPr>
            <a:r>
              <a:rPr lang="en-US" sz="2400" dirty="0">
                <a:solidFill>
                  <a:schemeClr val="tx1"/>
                </a:solidFill>
              </a:rPr>
              <a:t>Rock </a:t>
            </a:r>
            <a:r>
              <a:rPr lang="en-US" sz="2400" b="1" dirty="0">
                <a:solidFill>
                  <a:srgbClr val="FF0000"/>
                </a:solidFill>
              </a:rPr>
              <a:t>melts</a:t>
            </a:r>
            <a:r>
              <a:rPr lang="en-US" sz="2400" dirty="0">
                <a:solidFill>
                  <a:schemeClr val="tx1"/>
                </a:solidFill>
              </a:rPr>
              <a:t>, lava </a:t>
            </a:r>
            <a:r>
              <a:rPr lang="en-US" sz="2400" b="1" dirty="0">
                <a:solidFill>
                  <a:srgbClr val="FF0000"/>
                </a:solidFill>
              </a:rPr>
              <a:t>forms</a:t>
            </a:r>
            <a:r>
              <a:rPr lang="en-US" sz="2400" dirty="0">
                <a:solidFill>
                  <a:schemeClr val="tx1"/>
                </a:solidFill>
              </a:rPr>
              <a:t>.</a:t>
            </a:r>
          </a:p>
          <a:p>
            <a:pPr>
              <a:spcBef>
                <a:spcPts val="600"/>
              </a:spcBef>
            </a:pPr>
            <a:r>
              <a:rPr lang="en-US" sz="2400" dirty="0">
                <a:solidFill>
                  <a:schemeClr val="tx1"/>
                </a:solidFill>
              </a:rPr>
              <a:t>Some not associated with plate boundaries.</a:t>
            </a:r>
          </a:p>
          <a:p>
            <a:pPr>
              <a:spcBef>
                <a:spcPts val="600"/>
              </a:spcBef>
            </a:pPr>
            <a:r>
              <a:rPr lang="en-US" sz="2400" dirty="0">
                <a:solidFill>
                  <a:schemeClr val="tx1"/>
                </a:solidFill>
              </a:rPr>
              <a:t>Plates </a:t>
            </a:r>
            <a:r>
              <a:rPr lang="en-US" sz="2400" b="1" dirty="0">
                <a:solidFill>
                  <a:srgbClr val="FF0000"/>
                </a:solidFill>
              </a:rPr>
              <a:t>move</a:t>
            </a:r>
            <a:r>
              <a:rPr lang="en-US" sz="2400" dirty="0">
                <a:solidFill>
                  <a:schemeClr val="tx1"/>
                </a:solidFill>
              </a:rPr>
              <a:t>, carrying cooled volcanoes.</a:t>
            </a:r>
          </a:p>
        </p:txBody>
      </p:sp>
      <p:pic>
        <p:nvPicPr>
          <p:cNvPr id="5" name="Content Placeholder 4"/>
          <p:cNvPicPr>
            <a:picLocks noGrp="1" noChangeAspect="1"/>
          </p:cNvPicPr>
          <p:nvPr>
            <p:ph sz="half" idx="2"/>
          </p:nvPr>
        </p:nvPicPr>
        <p:blipFill>
          <a:blip r:embed="rId2" cstate="print"/>
          <a:srcRect t="5579" b="5579"/>
          <a:stretch>
            <a:fillRect/>
          </a:stretch>
        </p:blipFill>
        <p:spPr/>
      </p:pic>
      <p:pic>
        <p:nvPicPr>
          <p:cNvPr id="6" name="Picture 5"/>
          <p:cNvPicPr>
            <a:picLocks noChangeAspect="1"/>
          </p:cNvPicPr>
          <p:nvPr/>
        </p:nvPicPr>
        <p:blipFill>
          <a:blip r:embed="rId3" cstate="print"/>
          <a:stretch>
            <a:fillRect/>
          </a:stretch>
        </p:blipFill>
        <p:spPr>
          <a:xfrm>
            <a:off x="4893733" y="4423834"/>
            <a:ext cx="3469217" cy="1532467"/>
          </a:xfrm>
          <a:prstGeom prst="rect">
            <a:avLst/>
          </a:prstGeom>
        </p:spPr>
      </p:pic>
    </p:spTree>
    <p:extLst>
      <p:ext uri="{BB962C8B-B14F-4D97-AF65-F5344CB8AC3E}">
        <p14:creationId xmlns:p14="http://schemas.microsoft.com/office/powerpoint/2010/main" val="1337877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HOT SPOTS</a:t>
            </a:r>
          </a:p>
        </p:txBody>
      </p:sp>
      <p:sp>
        <p:nvSpPr>
          <p:cNvPr id="3" name="Content Placeholder 2"/>
          <p:cNvSpPr>
            <a:spLocks noGrp="1"/>
          </p:cNvSpPr>
          <p:nvPr>
            <p:ph sz="half" idx="1"/>
          </p:nvPr>
        </p:nvSpPr>
        <p:spPr>
          <a:xfrm>
            <a:off x="1047749" y="1885949"/>
            <a:ext cx="7419975" cy="1066801"/>
          </a:xfrm>
        </p:spPr>
        <p:txBody>
          <a:bodyPr>
            <a:noAutofit/>
          </a:bodyPr>
          <a:lstStyle/>
          <a:p>
            <a:r>
              <a:rPr lang="en-US" sz="2800" dirty="0"/>
              <a:t>Some of the hot spots around the world.</a:t>
            </a:r>
          </a:p>
          <a:p>
            <a:r>
              <a:rPr lang="en-US" sz="2800" dirty="0"/>
              <a:t>Many are </a:t>
            </a:r>
            <a:r>
              <a:rPr lang="en-US" sz="2800" b="1" dirty="0">
                <a:solidFill>
                  <a:srgbClr val="FF0000"/>
                </a:solidFill>
              </a:rPr>
              <a:t>not</a:t>
            </a:r>
            <a:r>
              <a:rPr lang="en-US" sz="2800" dirty="0"/>
              <a:t> at plate boundaries.</a:t>
            </a:r>
          </a:p>
        </p:txBody>
      </p:sp>
      <p:pic>
        <p:nvPicPr>
          <p:cNvPr id="5" name="Content Placeholder 4"/>
          <p:cNvPicPr>
            <a:picLocks noGrp="1" noChangeAspect="1"/>
          </p:cNvPicPr>
          <p:nvPr>
            <p:ph sz="half" idx="2"/>
          </p:nvPr>
        </p:nvPicPr>
        <p:blipFill>
          <a:blip r:embed="rId2"/>
          <a:stretch>
            <a:fillRect/>
          </a:stretch>
        </p:blipFill>
        <p:spPr>
          <a:xfrm>
            <a:off x="1371599" y="3228975"/>
            <a:ext cx="6071101" cy="3253289"/>
          </a:xfrm>
          <a:prstGeom prst="rect">
            <a:avLst/>
          </a:prstGeom>
        </p:spPr>
      </p:pic>
    </p:spTree>
    <p:extLst>
      <p:ext uri="{BB962C8B-B14F-4D97-AF65-F5344CB8AC3E}">
        <p14:creationId xmlns:p14="http://schemas.microsoft.com/office/powerpoint/2010/main" val="3870559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HOT SPOTS</a:t>
            </a:r>
          </a:p>
        </p:txBody>
      </p:sp>
      <p:pic>
        <p:nvPicPr>
          <p:cNvPr id="5" name="Picture 4"/>
          <p:cNvPicPr>
            <a:picLocks noChangeAspect="1"/>
          </p:cNvPicPr>
          <p:nvPr/>
        </p:nvPicPr>
        <p:blipFill>
          <a:blip r:embed="rId2"/>
          <a:stretch>
            <a:fillRect/>
          </a:stretch>
        </p:blipFill>
        <p:spPr>
          <a:xfrm>
            <a:off x="1323976" y="1797168"/>
            <a:ext cx="6619874" cy="4960819"/>
          </a:xfrm>
          <a:prstGeom prst="rect">
            <a:avLst/>
          </a:prstGeom>
        </p:spPr>
      </p:pic>
    </p:spTree>
    <p:extLst>
      <p:ext uri="{BB962C8B-B14F-4D97-AF65-F5344CB8AC3E}">
        <p14:creationId xmlns:p14="http://schemas.microsoft.com/office/powerpoint/2010/main" val="3051334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a:t>TYPES OF VOLCANOES</a:t>
            </a:r>
            <a:r>
              <a:rPr lang="en-US" dirty="0"/>
              <a:t>	</a:t>
            </a:r>
          </a:p>
        </p:txBody>
      </p:sp>
      <p:sp>
        <p:nvSpPr>
          <p:cNvPr id="3" name="Content Placeholder 2"/>
          <p:cNvSpPr>
            <a:spLocks noGrp="1"/>
          </p:cNvSpPr>
          <p:nvPr>
            <p:ph sz="half" idx="1"/>
          </p:nvPr>
        </p:nvSpPr>
        <p:spPr>
          <a:xfrm>
            <a:off x="558800" y="1790700"/>
            <a:ext cx="7947025" cy="4368799"/>
          </a:xfrm>
        </p:spPr>
        <p:txBody>
          <a:bodyPr>
            <a:normAutofit/>
          </a:bodyPr>
          <a:lstStyle/>
          <a:p>
            <a:pPr marL="0" indent="0">
              <a:spcBef>
                <a:spcPts val="0"/>
              </a:spcBef>
              <a:buNone/>
            </a:pPr>
            <a:r>
              <a:rPr lang="en-US" sz="2800" b="1" dirty="0">
                <a:solidFill>
                  <a:schemeClr val="tx1"/>
                </a:solidFill>
              </a:rPr>
              <a:t>Composite</a:t>
            </a:r>
          </a:p>
          <a:p>
            <a:pPr>
              <a:spcBef>
                <a:spcPts val="0"/>
              </a:spcBef>
            </a:pPr>
            <a:r>
              <a:rPr lang="en-US" sz="2800" dirty="0">
                <a:solidFill>
                  <a:schemeClr val="tx1"/>
                </a:solidFill>
              </a:rPr>
              <a:t>Built with </a:t>
            </a:r>
            <a:r>
              <a:rPr lang="en-US" sz="2800" b="1" dirty="0">
                <a:solidFill>
                  <a:srgbClr val="FF0000"/>
                </a:solidFill>
              </a:rPr>
              <a:t>layers</a:t>
            </a:r>
            <a:r>
              <a:rPr lang="en-US" sz="2800" dirty="0">
                <a:solidFill>
                  <a:schemeClr val="tx1"/>
                </a:solidFill>
              </a:rPr>
              <a:t> of lava flows.</a:t>
            </a:r>
          </a:p>
          <a:p>
            <a:pPr>
              <a:spcBef>
                <a:spcPts val="0"/>
              </a:spcBef>
            </a:pPr>
            <a:r>
              <a:rPr lang="en-US" sz="2800" b="1" dirty="0">
                <a:solidFill>
                  <a:srgbClr val="FF0000"/>
                </a:solidFill>
              </a:rPr>
              <a:t>Steep-sided</a:t>
            </a:r>
            <a:r>
              <a:rPr lang="en-US" sz="2800" dirty="0">
                <a:solidFill>
                  <a:schemeClr val="tx1"/>
                </a:solidFill>
              </a:rPr>
              <a:t> and </a:t>
            </a:r>
            <a:r>
              <a:rPr lang="en-US" sz="2800" b="1" dirty="0">
                <a:solidFill>
                  <a:srgbClr val="FF0000"/>
                </a:solidFill>
              </a:rPr>
              <a:t>symmetrical</a:t>
            </a:r>
            <a:r>
              <a:rPr lang="en-US" sz="2800" dirty="0">
                <a:solidFill>
                  <a:schemeClr val="tx1"/>
                </a:solidFill>
              </a:rPr>
              <a:t> cones</a:t>
            </a:r>
          </a:p>
          <a:p>
            <a:pPr>
              <a:spcBef>
                <a:spcPts val="0"/>
              </a:spcBef>
            </a:pPr>
            <a:r>
              <a:rPr lang="en-US" sz="2800" b="1" dirty="0">
                <a:solidFill>
                  <a:srgbClr val="FF0000"/>
                </a:solidFill>
              </a:rPr>
              <a:t>Alternates</a:t>
            </a:r>
            <a:r>
              <a:rPr lang="en-US" sz="2800" dirty="0">
                <a:solidFill>
                  <a:schemeClr val="tx1"/>
                </a:solidFill>
              </a:rPr>
              <a:t> eruptive explosions and quieter lava flows.</a:t>
            </a:r>
          </a:p>
          <a:p>
            <a:pPr>
              <a:spcBef>
                <a:spcPts val="0"/>
              </a:spcBef>
            </a:pPr>
            <a:r>
              <a:rPr lang="en-US" sz="2800" dirty="0">
                <a:solidFill>
                  <a:schemeClr val="tx1"/>
                </a:solidFill>
              </a:rPr>
              <a:t>Also called a </a:t>
            </a:r>
            <a:r>
              <a:rPr lang="en-US" sz="2800" b="1" dirty="0">
                <a:solidFill>
                  <a:srgbClr val="FF0000"/>
                </a:solidFill>
              </a:rPr>
              <a:t>stratovolcano</a:t>
            </a:r>
            <a:r>
              <a:rPr lang="en-US" sz="2800" dirty="0">
                <a:solidFill>
                  <a:schemeClr val="tx1"/>
                </a:solidFill>
              </a:rPr>
              <a:t>.</a:t>
            </a:r>
          </a:p>
          <a:p>
            <a:pPr>
              <a:spcBef>
                <a:spcPts val="0"/>
              </a:spcBef>
            </a:pPr>
            <a:r>
              <a:rPr lang="en-US" sz="2800" dirty="0">
                <a:solidFill>
                  <a:schemeClr val="tx1"/>
                </a:solidFill>
              </a:rPr>
              <a:t>Example: Mount St. Helens</a:t>
            </a:r>
          </a:p>
          <a:p>
            <a:pPr>
              <a:spcBef>
                <a:spcPts val="0"/>
              </a:spcBef>
            </a:pPr>
            <a:endParaRPr lang="en-US" dirty="0"/>
          </a:p>
        </p:txBody>
      </p:sp>
      <p:pic>
        <p:nvPicPr>
          <p:cNvPr id="5" name="Picture 4"/>
          <p:cNvPicPr>
            <a:picLocks noChangeAspect="1"/>
          </p:cNvPicPr>
          <p:nvPr/>
        </p:nvPicPr>
        <p:blipFill>
          <a:blip r:embed="rId2"/>
          <a:stretch>
            <a:fillRect/>
          </a:stretch>
        </p:blipFill>
        <p:spPr>
          <a:xfrm>
            <a:off x="723107" y="4986337"/>
            <a:ext cx="7696200" cy="1743075"/>
          </a:xfrm>
          <a:prstGeom prst="rect">
            <a:avLst/>
          </a:prstGeom>
        </p:spPr>
      </p:pic>
    </p:spTree>
    <p:extLst>
      <p:ext uri="{BB962C8B-B14F-4D97-AF65-F5344CB8AC3E}">
        <p14:creationId xmlns:p14="http://schemas.microsoft.com/office/powerpoint/2010/main" val="2925426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arn(inVertic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arn(inVertical)">
                                      <p:cBhvr>
                                        <p:cTn id="22" dur="500"/>
                                        <p:tgtEl>
                                          <p:spTgt spid="3">
                                            <p:txEl>
                                              <p:pRg st="4" end="4"/>
                                            </p:txEl>
                                          </p:spTgt>
                                        </p:tgtEl>
                                      </p:cBhvr>
                                    </p:animEffect>
                                  </p:childTnLst>
                                </p:cTn>
                              </p:par>
                              <p:par>
                                <p:cTn id="23" presetID="16" presetClass="entr" presetSubtype="21"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barn(inVertical)">
                                      <p:cBhvr>
                                        <p:cTn id="25"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COMPOSITE VOLCANO</a:t>
            </a:r>
          </a:p>
        </p:txBody>
      </p:sp>
      <p:pic>
        <p:nvPicPr>
          <p:cNvPr id="1026" name="Picture 2"/>
          <p:cNvPicPr>
            <a:picLocks noChangeAspect="1" noChangeArrowheads="1"/>
          </p:cNvPicPr>
          <p:nvPr/>
        </p:nvPicPr>
        <p:blipFill>
          <a:blip r:embed="rId2" cstate="print"/>
          <a:srcRect/>
          <a:stretch>
            <a:fillRect/>
          </a:stretch>
        </p:blipFill>
        <p:spPr bwMode="auto">
          <a:xfrm>
            <a:off x="1300163" y="1708985"/>
            <a:ext cx="6543675" cy="4819650"/>
          </a:xfrm>
          <a:prstGeom prst="rect">
            <a:avLst/>
          </a:prstGeom>
          <a:noFill/>
          <a:ln w="9525">
            <a:noFill/>
            <a:miter lim="800000"/>
            <a:headEnd/>
            <a:tailEnd/>
          </a:ln>
        </p:spPr>
      </p:pic>
      <p:sp>
        <p:nvSpPr>
          <p:cNvPr id="3" name="Rectangle 2"/>
          <p:cNvSpPr/>
          <p:nvPr/>
        </p:nvSpPr>
        <p:spPr>
          <a:xfrm>
            <a:off x="2162175" y="2543175"/>
            <a:ext cx="962025" cy="371475"/>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5495925" y="2724150"/>
            <a:ext cx="790575" cy="528637"/>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3429000" y="2724150"/>
            <a:ext cx="790575" cy="338137"/>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3648075" y="5999998"/>
            <a:ext cx="1657350" cy="528637"/>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4838700" y="2250937"/>
            <a:ext cx="790575" cy="338137"/>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3343275" y="4306832"/>
            <a:ext cx="790575" cy="528637"/>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910238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COMPOSITE VOLCANO</a:t>
            </a:r>
          </a:p>
        </p:txBody>
      </p:sp>
      <p:sp>
        <p:nvSpPr>
          <p:cNvPr id="4" name="Content Placeholder 3"/>
          <p:cNvSpPr>
            <a:spLocks noGrp="1"/>
          </p:cNvSpPr>
          <p:nvPr>
            <p:ph idx="1"/>
          </p:nvPr>
        </p:nvSpPr>
        <p:spPr>
          <a:xfrm>
            <a:off x="779463" y="1949823"/>
            <a:ext cx="7583488" cy="4689101"/>
          </a:xfrm>
        </p:spPr>
        <p:txBody>
          <a:bodyPr>
            <a:normAutofit fontScale="85000" lnSpcReduction="20000"/>
          </a:bodyPr>
          <a:lstStyle/>
          <a:p>
            <a:r>
              <a:rPr lang="en-US" sz="2800" b="1" dirty="0">
                <a:solidFill>
                  <a:srgbClr val="FF0000"/>
                </a:solidFill>
              </a:rPr>
              <a:t>Vent</a:t>
            </a:r>
            <a:r>
              <a:rPr lang="en-US" sz="2800" b="1" dirty="0"/>
              <a:t> </a:t>
            </a:r>
            <a:r>
              <a:rPr lang="en-US" sz="2800" dirty="0"/>
              <a:t>– an opening in a volcano connecting the magma to the surface.</a:t>
            </a:r>
          </a:p>
          <a:p>
            <a:r>
              <a:rPr lang="en-US" sz="2800" b="1" dirty="0">
                <a:solidFill>
                  <a:srgbClr val="FF0000"/>
                </a:solidFill>
              </a:rPr>
              <a:t>Side Vent </a:t>
            </a:r>
            <a:r>
              <a:rPr lang="en-US" sz="2800" dirty="0"/>
              <a:t>- magma reaching the surface through another opening.</a:t>
            </a:r>
          </a:p>
          <a:p>
            <a:r>
              <a:rPr lang="en-US" sz="2800" b="1" dirty="0">
                <a:solidFill>
                  <a:srgbClr val="FF0000"/>
                </a:solidFill>
              </a:rPr>
              <a:t>Magma</a:t>
            </a:r>
            <a:r>
              <a:rPr lang="en-US" sz="2800" b="1" dirty="0"/>
              <a:t> </a:t>
            </a:r>
            <a:r>
              <a:rPr lang="en-US" sz="2800" b="1" dirty="0">
                <a:solidFill>
                  <a:srgbClr val="FF0000"/>
                </a:solidFill>
              </a:rPr>
              <a:t>Plume</a:t>
            </a:r>
            <a:r>
              <a:rPr lang="en-US" sz="2800" b="1" dirty="0"/>
              <a:t> or Chamber </a:t>
            </a:r>
            <a:r>
              <a:rPr lang="en-US" sz="2800" dirty="0"/>
              <a:t>- large underground pool of molten rock sitting underneath the Earth’s crust.</a:t>
            </a:r>
          </a:p>
          <a:p>
            <a:r>
              <a:rPr lang="en-US" sz="2800" b="1" dirty="0">
                <a:solidFill>
                  <a:srgbClr val="FF0000"/>
                </a:solidFill>
              </a:rPr>
              <a:t>Crater</a:t>
            </a:r>
            <a:r>
              <a:rPr lang="en-US" sz="2800" b="1" dirty="0"/>
              <a:t> – </a:t>
            </a:r>
            <a:r>
              <a:rPr lang="en-US" sz="2800" dirty="0"/>
              <a:t>a bowl shaped area that forms around a volcano’s central opening.</a:t>
            </a:r>
          </a:p>
          <a:p>
            <a:r>
              <a:rPr lang="en-US" sz="2800" b="1" dirty="0">
                <a:solidFill>
                  <a:srgbClr val="FF0000"/>
                </a:solidFill>
              </a:rPr>
              <a:t>Lava flow </a:t>
            </a:r>
            <a:r>
              <a:rPr lang="en-US" sz="2800" dirty="0"/>
              <a:t>– magma that flows onto Earth’s surfaces.</a:t>
            </a:r>
          </a:p>
          <a:p>
            <a:r>
              <a:rPr lang="en-US" sz="2800" b="1" dirty="0">
                <a:solidFill>
                  <a:srgbClr val="FF0000"/>
                </a:solidFill>
              </a:rPr>
              <a:t>Conduit or </a:t>
            </a:r>
            <a:r>
              <a:rPr lang="en-US" sz="2800" dirty="0">
                <a:solidFill>
                  <a:schemeClr val="tx1"/>
                </a:solidFill>
              </a:rPr>
              <a:t>Pipe – the channel from the magma chamber </a:t>
            </a:r>
            <a:r>
              <a:rPr lang="en-US" sz="2800" dirty="0"/>
              <a:t>to the vent to bring the magma to the surface.</a:t>
            </a:r>
          </a:p>
          <a:p>
            <a:endParaRPr lang="en-US" dirty="0"/>
          </a:p>
          <a:p>
            <a:endParaRPr lang="en-US" dirty="0"/>
          </a:p>
        </p:txBody>
      </p:sp>
    </p:spTree>
    <p:extLst>
      <p:ext uri="{BB962C8B-B14F-4D97-AF65-F5344CB8AC3E}">
        <p14:creationId xmlns:p14="http://schemas.microsoft.com/office/powerpoint/2010/main" val="2301907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arn(inVertical)">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barn(inVertical)">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wipe(down)">
                                      <p:cBhvr>
                                        <p:cTn id="3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a:t>TYPES OF VOLCANOES</a:t>
            </a:r>
            <a:r>
              <a:rPr lang="en-US" dirty="0"/>
              <a:t>	</a:t>
            </a:r>
          </a:p>
        </p:txBody>
      </p:sp>
      <p:sp>
        <p:nvSpPr>
          <p:cNvPr id="3" name="Content Placeholder 2"/>
          <p:cNvSpPr>
            <a:spLocks noGrp="1"/>
          </p:cNvSpPr>
          <p:nvPr>
            <p:ph sz="half" idx="1"/>
          </p:nvPr>
        </p:nvSpPr>
        <p:spPr>
          <a:xfrm>
            <a:off x="558800" y="1981200"/>
            <a:ext cx="7985125" cy="2352675"/>
          </a:xfrm>
        </p:spPr>
        <p:txBody>
          <a:bodyPr>
            <a:normAutofit fontScale="92500" lnSpcReduction="10000"/>
          </a:bodyPr>
          <a:lstStyle/>
          <a:p>
            <a:pPr marL="0" indent="0">
              <a:spcBef>
                <a:spcPts val="0"/>
              </a:spcBef>
              <a:buNone/>
            </a:pPr>
            <a:r>
              <a:rPr lang="en-US" sz="2800" b="1" dirty="0"/>
              <a:t>Cinder Cone</a:t>
            </a:r>
          </a:p>
          <a:p>
            <a:pPr>
              <a:spcBef>
                <a:spcPts val="0"/>
              </a:spcBef>
            </a:pPr>
            <a:r>
              <a:rPr lang="en-US" sz="2800" dirty="0"/>
              <a:t>From </a:t>
            </a:r>
            <a:r>
              <a:rPr lang="en-US" sz="2800" b="1" dirty="0">
                <a:solidFill>
                  <a:srgbClr val="FF0000"/>
                </a:solidFill>
              </a:rPr>
              <a:t>explosive</a:t>
            </a:r>
            <a:r>
              <a:rPr lang="en-US" sz="2800" dirty="0"/>
              <a:t> eruptions.</a:t>
            </a:r>
          </a:p>
          <a:p>
            <a:pPr>
              <a:spcBef>
                <a:spcPts val="0"/>
              </a:spcBef>
            </a:pPr>
            <a:r>
              <a:rPr lang="en-US" sz="2800" dirty="0"/>
              <a:t>Made of </a:t>
            </a:r>
            <a:r>
              <a:rPr lang="en-US" sz="2800" b="1" dirty="0">
                <a:solidFill>
                  <a:srgbClr val="FF0000"/>
                </a:solidFill>
              </a:rPr>
              <a:t>pyroclastic</a:t>
            </a:r>
            <a:r>
              <a:rPr lang="en-US" sz="2800" dirty="0"/>
              <a:t> materials.</a:t>
            </a:r>
          </a:p>
          <a:p>
            <a:pPr>
              <a:spcBef>
                <a:spcPts val="0"/>
              </a:spcBef>
            </a:pPr>
            <a:r>
              <a:rPr lang="en-US" sz="2800" b="1" dirty="0">
                <a:solidFill>
                  <a:srgbClr val="FF0000"/>
                </a:solidFill>
              </a:rPr>
              <a:t>Steep</a:t>
            </a:r>
            <a:r>
              <a:rPr lang="en-US" sz="2800" dirty="0"/>
              <a:t> sides and a bowl-shaped crater.</a:t>
            </a:r>
          </a:p>
          <a:p>
            <a:pPr>
              <a:spcBef>
                <a:spcPts val="0"/>
              </a:spcBef>
            </a:pPr>
            <a:r>
              <a:rPr lang="en-US" sz="2800" dirty="0"/>
              <a:t>Most </a:t>
            </a:r>
            <a:r>
              <a:rPr lang="en-US" sz="2800" b="1" dirty="0">
                <a:solidFill>
                  <a:srgbClr val="FF0000"/>
                </a:solidFill>
              </a:rPr>
              <a:t>common</a:t>
            </a:r>
            <a:r>
              <a:rPr lang="en-US" sz="2800" dirty="0"/>
              <a:t> type of volcano.</a:t>
            </a:r>
          </a:p>
          <a:p>
            <a:pPr>
              <a:spcBef>
                <a:spcPts val="0"/>
              </a:spcBef>
            </a:pPr>
            <a:r>
              <a:rPr lang="en-US" sz="2800" dirty="0"/>
              <a:t>Example: </a:t>
            </a:r>
            <a:r>
              <a:rPr lang="en-US" sz="2800" dirty="0" err="1"/>
              <a:t>Par</a:t>
            </a:r>
            <a:r>
              <a:rPr lang="en-US" sz="2800" dirty="0" err="1">
                <a:latin typeface="Times New Roman" panose="02020603050405020304" pitchFamily="18" charset="0"/>
                <a:cs typeface="Times New Roman" panose="02020603050405020304" pitchFamily="18" charset="0"/>
              </a:rPr>
              <a:t>í</a:t>
            </a:r>
            <a:r>
              <a:rPr lang="en-US" sz="2800" dirty="0" err="1"/>
              <a:t>cutin</a:t>
            </a:r>
            <a:r>
              <a:rPr lang="en-US" sz="2800" dirty="0"/>
              <a:t> in Mexico.</a:t>
            </a:r>
          </a:p>
          <a:p>
            <a:pPr>
              <a:spcBef>
                <a:spcPts val="0"/>
              </a:spcBef>
            </a:pPr>
            <a:endParaRPr lang="en-US" dirty="0"/>
          </a:p>
        </p:txBody>
      </p:sp>
      <p:pic>
        <p:nvPicPr>
          <p:cNvPr id="4" name="Picture 3"/>
          <p:cNvPicPr>
            <a:picLocks noChangeAspect="1"/>
          </p:cNvPicPr>
          <p:nvPr/>
        </p:nvPicPr>
        <p:blipFill>
          <a:blip r:embed="rId2"/>
          <a:stretch>
            <a:fillRect/>
          </a:stretch>
        </p:blipFill>
        <p:spPr>
          <a:xfrm>
            <a:off x="1019176" y="4578349"/>
            <a:ext cx="7343775" cy="1771650"/>
          </a:xfrm>
          <a:prstGeom prst="rect">
            <a:avLst/>
          </a:prstGeom>
        </p:spPr>
      </p:pic>
    </p:spTree>
    <p:extLst>
      <p:ext uri="{BB962C8B-B14F-4D97-AF65-F5344CB8AC3E}">
        <p14:creationId xmlns:p14="http://schemas.microsoft.com/office/powerpoint/2010/main" val="1387918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arn(inVertic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arn(inVertical)">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arn(inVertical)">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CINDER CONE VOLCANO</a:t>
            </a:r>
          </a:p>
        </p:txBody>
      </p:sp>
      <p:sp>
        <p:nvSpPr>
          <p:cNvPr id="3" name="Content Placeholder 2"/>
          <p:cNvSpPr>
            <a:spLocks noGrp="1"/>
          </p:cNvSpPr>
          <p:nvPr>
            <p:ph sz="half" idx="1"/>
          </p:nvPr>
        </p:nvSpPr>
        <p:spPr>
          <a:xfrm>
            <a:off x="779460" y="1981201"/>
            <a:ext cx="3983039" cy="4638674"/>
          </a:xfrm>
        </p:spPr>
        <p:txBody>
          <a:bodyPr>
            <a:normAutofit fontScale="85000" lnSpcReduction="20000"/>
          </a:bodyPr>
          <a:lstStyle/>
          <a:p>
            <a:pPr marL="0" indent="0">
              <a:buNone/>
            </a:pPr>
            <a:r>
              <a:rPr lang="en-US" b="1" dirty="0" err="1">
                <a:solidFill>
                  <a:schemeClr val="tx1"/>
                </a:solidFill>
              </a:rPr>
              <a:t>Parícutin</a:t>
            </a:r>
            <a:r>
              <a:rPr lang="en-US" b="1" dirty="0">
                <a:solidFill>
                  <a:schemeClr val="tx1"/>
                </a:solidFill>
              </a:rPr>
              <a:t>: The Birth of a Volcano</a:t>
            </a:r>
          </a:p>
          <a:p>
            <a:pPr marL="0" indent="0">
              <a:buNone/>
            </a:pPr>
            <a:r>
              <a:rPr lang="en-US" dirty="0">
                <a:solidFill>
                  <a:schemeClr val="tx1"/>
                </a:solidFill>
              </a:rPr>
              <a:t>On February 20, 1943, out of a cornfield owned by a Tarascan farmer named </a:t>
            </a:r>
            <a:r>
              <a:rPr lang="en-US" dirty="0" err="1">
                <a:solidFill>
                  <a:schemeClr val="tx1"/>
                </a:solidFill>
              </a:rPr>
              <a:t>Dionisio</a:t>
            </a:r>
            <a:r>
              <a:rPr lang="en-US" dirty="0">
                <a:solidFill>
                  <a:schemeClr val="tx1"/>
                </a:solidFill>
              </a:rPr>
              <a:t> Pulido, a great volcano began to emerge. For weeks the inhabitants of this village near Uruapan, about 200 miles west of Mexico City, had been experiencing tremors and deep rumblings from the earth. Pulido, his wife and child, and a farmhand were all working in the field nearby when the earth rose up some two meters (more than six feet), emitting ash and strong sulfurous vapors amidst loud hissing and explosions. By midnight a cone had developed and the eruption had begun in earnest.</a:t>
            </a:r>
          </a:p>
        </p:txBody>
      </p:sp>
      <p:pic>
        <p:nvPicPr>
          <p:cNvPr id="5" name="Picture 4"/>
          <p:cNvPicPr>
            <a:picLocks noChangeAspect="1"/>
          </p:cNvPicPr>
          <p:nvPr/>
        </p:nvPicPr>
        <p:blipFill>
          <a:blip r:embed="rId2"/>
          <a:stretch>
            <a:fillRect/>
          </a:stretch>
        </p:blipFill>
        <p:spPr>
          <a:xfrm>
            <a:off x="5084334" y="1981201"/>
            <a:ext cx="3716767" cy="3057524"/>
          </a:xfrm>
          <a:prstGeom prst="rect">
            <a:avLst/>
          </a:prstGeom>
        </p:spPr>
      </p:pic>
    </p:spTree>
    <p:extLst>
      <p:ext uri="{BB962C8B-B14F-4D97-AF65-F5344CB8AC3E}">
        <p14:creationId xmlns:p14="http://schemas.microsoft.com/office/powerpoint/2010/main" val="20333108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a:t>TYPES OF VOLCANOES</a:t>
            </a:r>
            <a:r>
              <a:rPr lang="en-US" dirty="0"/>
              <a:t>	</a:t>
            </a:r>
          </a:p>
        </p:txBody>
      </p:sp>
      <p:sp>
        <p:nvSpPr>
          <p:cNvPr id="3" name="Content Placeholder 2"/>
          <p:cNvSpPr>
            <a:spLocks noGrp="1"/>
          </p:cNvSpPr>
          <p:nvPr>
            <p:ph sz="half" idx="1"/>
          </p:nvPr>
        </p:nvSpPr>
        <p:spPr>
          <a:xfrm>
            <a:off x="558800" y="1981200"/>
            <a:ext cx="7804151" cy="4368799"/>
          </a:xfrm>
        </p:spPr>
        <p:txBody>
          <a:bodyPr>
            <a:normAutofit/>
          </a:bodyPr>
          <a:lstStyle/>
          <a:p>
            <a:pPr marL="0" indent="0">
              <a:spcBef>
                <a:spcPts val="0"/>
              </a:spcBef>
              <a:buNone/>
            </a:pPr>
            <a:r>
              <a:rPr lang="en-US" sz="2800" b="1" dirty="0"/>
              <a:t>Shield </a:t>
            </a:r>
          </a:p>
          <a:p>
            <a:pPr>
              <a:spcBef>
                <a:spcPts val="0"/>
              </a:spcBef>
            </a:pPr>
            <a:r>
              <a:rPr lang="en-US" sz="2800" dirty="0"/>
              <a:t>Built from </a:t>
            </a:r>
            <a:r>
              <a:rPr lang="en-US" sz="2800" b="1" dirty="0">
                <a:solidFill>
                  <a:srgbClr val="FF0000"/>
                </a:solidFill>
              </a:rPr>
              <a:t>fluid</a:t>
            </a:r>
            <a:r>
              <a:rPr lang="en-US" sz="2800" dirty="0"/>
              <a:t> lava flows.</a:t>
            </a:r>
          </a:p>
          <a:p>
            <a:pPr>
              <a:spcBef>
                <a:spcPts val="0"/>
              </a:spcBef>
            </a:pPr>
            <a:r>
              <a:rPr lang="en-US" sz="2800" dirty="0"/>
              <a:t>Gently </a:t>
            </a:r>
            <a:r>
              <a:rPr lang="en-US" sz="2800" b="1" dirty="0">
                <a:solidFill>
                  <a:srgbClr val="FF0000"/>
                </a:solidFill>
              </a:rPr>
              <a:t>sloping</a:t>
            </a:r>
            <a:r>
              <a:rPr lang="en-US" sz="2800" dirty="0"/>
              <a:t> sides.</a:t>
            </a:r>
          </a:p>
          <a:p>
            <a:pPr>
              <a:spcBef>
                <a:spcPts val="0"/>
              </a:spcBef>
            </a:pPr>
            <a:r>
              <a:rPr lang="en-US" sz="2800" b="1" dirty="0">
                <a:solidFill>
                  <a:srgbClr val="FF0000"/>
                </a:solidFill>
              </a:rPr>
              <a:t>Broad</a:t>
            </a:r>
            <a:r>
              <a:rPr lang="en-US" sz="2800" dirty="0"/>
              <a:t> base.</a:t>
            </a:r>
          </a:p>
          <a:p>
            <a:pPr>
              <a:spcBef>
                <a:spcPts val="0"/>
              </a:spcBef>
            </a:pPr>
            <a:r>
              <a:rPr lang="en-US" sz="2800" dirty="0"/>
              <a:t>Example:  Hawaiian Islands</a:t>
            </a:r>
          </a:p>
          <a:p>
            <a:pPr>
              <a:spcBef>
                <a:spcPts val="0"/>
              </a:spcBef>
            </a:pPr>
            <a:endParaRPr lang="en-US" dirty="0"/>
          </a:p>
        </p:txBody>
      </p:sp>
      <p:pic>
        <p:nvPicPr>
          <p:cNvPr id="4" name="Picture 3"/>
          <p:cNvPicPr>
            <a:picLocks noChangeAspect="1"/>
          </p:cNvPicPr>
          <p:nvPr/>
        </p:nvPicPr>
        <p:blipFill>
          <a:blip r:embed="rId2"/>
          <a:stretch>
            <a:fillRect/>
          </a:stretch>
        </p:blipFill>
        <p:spPr>
          <a:xfrm>
            <a:off x="3557587" y="4902199"/>
            <a:ext cx="5095875" cy="1447800"/>
          </a:xfrm>
          <a:prstGeom prst="rect">
            <a:avLst/>
          </a:prstGeom>
        </p:spPr>
      </p:pic>
      <p:pic>
        <p:nvPicPr>
          <p:cNvPr id="5" name="Picture 4"/>
          <p:cNvPicPr>
            <a:picLocks noChangeAspect="1"/>
          </p:cNvPicPr>
          <p:nvPr/>
        </p:nvPicPr>
        <p:blipFill>
          <a:blip r:embed="rId3"/>
          <a:stretch>
            <a:fillRect/>
          </a:stretch>
        </p:blipFill>
        <p:spPr>
          <a:xfrm>
            <a:off x="433387" y="4902199"/>
            <a:ext cx="2867025" cy="1571625"/>
          </a:xfrm>
          <a:prstGeom prst="rect">
            <a:avLst/>
          </a:prstGeom>
        </p:spPr>
      </p:pic>
    </p:spTree>
    <p:extLst>
      <p:ext uri="{BB962C8B-B14F-4D97-AF65-F5344CB8AC3E}">
        <p14:creationId xmlns:p14="http://schemas.microsoft.com/office/powerpoint/2010/main" val="347191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down)">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down)">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SHIELD VOLCANO</a:t>
            </a:r>
          </a:p>
        </p:txBody>
      </p:sp>
      <p:pic>
        <p:nvPicPr>
          <p:cNvPr id="5" name="Picture 4"/>
          <p:cNvPicPr>
            <a:picLocks noChangeAspect="1"/>
          </p:cNvPicPr>
          <p:nvPr/>
        </p:nvPicPr>
        <p:blipFill>
          <a:blip r:embed="rId2"/>
          <a:stretch>
            <a:fillRect/>
          </a:stretch>
        </p:blipFill>
        <p:spPr>
          <a:xfrm>
            <a:off x="1237457" y="1933575"/>
            <a:ext cx="6667500" cy="2476500"/>
          </a:xfrm>
          <a:prstGeom prst="rect">
            <a:avLst/>
          </a:prstGeom>
        </p:spPr>
      </p:pic>
      <p:pic>
        <p:nvPicPr>
          <p:cNvPr id="6" name="Picture 5"/>
          <p:cNvPicPr>
            <a:picLocks noChangeAspect="1"/>
          </p:cNvPicPr>
          <p:nvPr/>
        </p:nvPicPr>
        <p:blipFill>
          <a:blip r:embed="rId3"/>
          <a:stretch>
            <a:fillRect/>
          </a:stretch>
        </p:blipFill>
        <p:spPr>
          <a:xfrm>
            <a:off x="1162050" y="4572000"/>
            <a:ext cx="7067550" cy="1657350"/>
          </a:xfrm>
          <a:prstGeom prst="rect">
            <a:avLst/>
          </a:prstGeom>
        </p:spPr>
      </p:pic>
    </p:spTree>
    <p:extLst>
      <p:ext uri="{BB962C8B-B14F-4D97-AF65-F5344CB8AC3E}">
        <p14:creationId xmlns:p14="http://schemas.microsoft.com/office/powerpoint/2010/main" val="12617154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stretch>
            <a:fillRect/>
          </a:stretch>
        </p:blipFill>
        <p:spPr>
          <a:xfrm>
            <a:off x="5453105" y="1784351"/>
            <a:ext cx="2971800" cy="2184400"/>
          </a:xfrm>
          <a:prstGeom prst="rect">
            <a:avLst/>
          </a:prstGeom>
        </p:spPr>
      </p:pic>
      <p:sp>
        <p:nvSpPr>
          <p:cNvPr id="2" name="Title 1"/>
          <p:cNvSpPr>
            <a:spLocks noGrp="1"/>
          </p:cNvSpPr>
          <p:nvPr>
            <p:ph type="title"/>
          </p:nvPr>
        </p:nvSpPr>
        <p:spPr/>
        <p:txBody>
          <a:bodyPr>
            <a:normAutofit/>
          </a:bodyPr>
          <a:lstStyle/>
          <a:p>
            <a:r>
              <a:rPr lang="en-US" sz="5400" b="1" dirty="0"/>
              <a:t>CALDERAS</a:t>
            </a:r>
          </a:p>
        </p:txBody>
      </p:sp>
      <p:sp>
        <p:nvSpPr>
          <p:cNvPr id="3" name="Content Placeholder 2"/>
          <p:cNvSpPr>
            <a:spLocks noGrp="1"/>
          </p:cNvSpPr>
          <p:nvPr>
            <p:ph sz="half" idx="1"/>
          </p:nvPr>
        </p:nvSpPr>
        <p:spPr>
          <a:xfrm>
            <a:off x="504826" y="1981201"/>
            <a:ext cx="4867274" cy="3975100"/>
          </a:xfrm>
        </p:spPr>
        <p:txBody>
          <a:bodyPr/>
          <a:lstStyle/>
          <a:p>
            <a:pPr>
              <a:spcBef>
                <a:spcPts val="0"/>
              </a:spcBef>
            </a:pPr>
            <a:r>
              <a:rPr lang="en-US" sz="2800" dirty="0">
                <a:solidFill>
                  <a:schemeClr val="tx1"/>
                </a:solidFill>
              </a:rPr>
              <a:t>Large, basin-shaped </a:t>
            </a:r>
            <a:r>
              <a:rPr lang="en-US" sz="2800" b="1" dirty="0">
                <a:solidFill>
                  <a:srgbClr val="FF0000"/>
                </a:solidFill>
              </a:rPr>
              <a:t>depression</a:t>
            </a:r>
            <a:r>
              <a:rPr lang="en-US" sz="2800" dirty="0">
                <a:solidFill>
                  <a:schemeClr val="tx1"/>
                </a:solidFill>
              </a:rPr>
              <a:t>.</a:t>
            </a:r>
          </a:p>
          <a:p>
            <a:pPr>
              <a:spcBef>
                <a:spcPts val="0"/>
              </a:spcBef>
            </a:pPr>
            <a:r>
              <a:rPr lang="en-US" sz="2800" dirty="0">
                <a:solidFill>
                  <a:schemeClr val="tx1"/>
                </a:solidFill>
              </a:rPr>
              <a:t>Formed by the </a:t>
            </a:r>
            <a:r>
              <a:rPr lang="en-US" sz="2800" b="1" dirty="0">
                <a:solidFill>
                  <a:srgbClr val="FF0000"/>
                </a:solidFill>
              </a:rPr>
              <a:t>collapse</a:t>
            </a:r>
            <a:r>
              <a:rPr lang="en-US" sz="2800" dirty="0">
                <a:solidFill>
                  <a:schemeClr val="tx1"/>
                </a:solidFill>
              </a:rPr>
              <a:t> of a volcanic cone.</a:t>
            </a:r>
          </a:p>
          <a:p>
            <a:pPr>
              <a:spcBef>
                <a:spcPts val="0"/>
              </a:spcBef>
            </a:pPr>
            <a:r>
              <a:rPr lang="en-US" sz="2800" dirty="0">
                <a:solidFill>
                  <a:schemeClr val="tx1"/>
                </a:solidFill>
              </a:rPr>
              <a:t>Can fill with </a:t>
            </a:r>
            <a:r>
              <a:rPr lang="en-US" sz="2800" b="1" dirty="0">
                <a:solidFill>
                  <a:srgbClr val="FF0000"/>
                </a:solidFill>
              </a:rPr>
              <a:t>water</a:t>
            </a:r>
            <a:r>
              <a:rPr lang="en-US" sz="2800" dirty="0">
                <a:solidFill>
                  <a:schemeClr val="tx1"/>
                </a:solidFill>
              </a:rPr>
              <a:t>.</a:t>
            </a:r>
          </a:p>
          <a:p>
            <a:endParaRPr lang="en-US" dirty="0"/>
          </a:p>
        </p:txBody>
      </p:sp>
      <p:pic>
        <p:nvPicPr>
          <p:cNvPr id="6" name="Picture 5"/>
          <p:cNvPicPr>
            <a:picLocks noChangeAspect="1"/>
          </p:cNvPicPr>
          <p:nvPr/>
        </p:nvPicPr>
        <p:blipFill>
          <a:blip r:embed="rId3" cstate="print"/>
          <a:stretch>
            <a:fillRect/>
          </a:stretch>
        </p:blipFill>
        <p:spPr>
          <a:xfrm>
            <a:off x="5097339" y="4232146"/>
            <a:ext cx="3517900" cy="2311400"/>
          </a:xfrm>
          <a:prstGeom prst="rect">
            <a:avLst/>
          </a:prstGeom>
        </p:spPr>
      </p:pic>
      <p:pic>
        <p:nvPicPr>
          <p:cNvPr id="8" name="Picture 7"/>
          <p:cNvPicPr>
            <a:picLocks noChangeAspect="1"/>
          </p:cNvPicPr>
          <p:nvPr/>
        </p:nvPicPr>
        <p:blipFill>
          <a:blip r:embed="rId4" cstate="print"/>
          <a:stretch>
            <a:fillRect/>
          </a:stretch>
        </p:blipFill>
        <p:spPr>
          <a:xfrm>
            <a:off x="781706" y="4232146"/>
            <a:ext cx="3703546" cy="2266523"/>
          </a:xfrm>
          <a:prstGeom prst="rect">
            <a:avLst/>
          </a:prstGeom>
        </p:spPr>
      </p:pic>
    </p:spTree>
    <p:extLst>
      <p:ext uri="{BB962C8B-B14F-4D97-AF65-F5344CB8AC3E}">
        <p14:creationId xmlns:p14="http://schemas.microsoft.com/office/powerpoint/2010/main" val="3696779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5400" b="1" dirty="0"/>
              <a:t>CALDERA</a:t>
            </a:r>
          </a:p>
        </p:txBody>
      </p:sp>
      <p:pic>
        <p:nvPicPr>
          <p:cNvPr id="6" name="Picture 5"/>
          <p:cNvPicPr>
            <a:picLocks noChangeAspect="1"/>
          </p:cNvPicPr>
          <p:nvPr/>
        </p:nvPicPr>
        <p:blipFill>
          <a:blip r:embed="rId2"/>
          <a:stretch>
            <a:fillRect/>
          </a:stretch>
        </p:blipFill>
        <p:spPr>
          <a:xfrm>
            <a:off x="1724025" y="1881187"/>
            <a:ext cx="5924550" cy="3990975"/>
          </a:xfrm>
          <a:prstGeom prst="rect">
            <a:avLst/>
          </a:prstGeom>
        </p:spPr>
      </p:pic>
      <p:sp>
        <p:nvSpPr>
          <p:cNvPr id="7" name="TextBox 6"/>
          <p:cNvSpPr txBox="1"/>
          <p:nvPr/>
        </p:nvSpPr>
        <p:spPr>
          <a:xfrm>
            <a:off x="1724025" y="6076950"/>
            <a:ext cx="5924550" cy="400110"/>
          </a:xfrm>
          <a:prstGeom prst="rect">
            <a:avLst/>
          </a:prstGeom>
          <a:noFill/>
        </p:spPr>
        <p:txBody>
          <a:bodyPr wrap="square" rtlCol="0">
            <a:spAutoFit/>
          </a:bodyPr>
          <a:lstStyle/>
          <a:p>
            <a:pPr algn="ctr"/>
            <a:r>
              <a:rPr lang="en-US" sz="2000" dirty="0"/>
              <a:t>Crater Lake, Oregon</a:t>
            </a:r>
          </a:p>
        </p:txBody>
      </p:sp>
    </p:spTree>
    <p:extLst>
      <p:ext uri="{BB962C8B-B14F-4D97-AF65-F5344CB8AC3E}">
        <p14:creationId xmlns:p14="http://schemas.microsoft.com/office/powerpoint/2010/main" val="9082444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b="1" dirty="0"/>
              <a:t>FORMATION OF MAGMA</a:t>
            </a:r>
          </a:p>
        </p:txBody>
      </p:sp>
      <p:sp>
        <p:nvSpPr>
          <p:cNvPr id="3" name="Content Placeholder 2"/>
          <p:cNvSpPr>
            <a:spLocks noGrp="1"/>
          </p:cNvSpPr>
          <p:nvPr>
            <p:ph sz="half" idx="1"/>
          </p:nvPr>
        </p:nvSpPr>
        <p:spPr>
          <a:xfrm>
            <a:off x="779461" y="1981200"/>
            <a:ext cx="3925890" cy="4355431"/>
          </a:xfrm>
        </p:spPr>
        <p:txBody>
          <a:bodyPr>
            <a:noAutofit/>
          </a:bodyPr>
          <a:lstStyle/>
          <a:p>
            <a:pPr marL="0" indent="0">
              <a:spcBef>
                <a:spcPts val="600"/>
              </a:spcBef>
              <a:buNone/>
            </a:pPr>
            <a:r>
              <a:rPr lang="en-US" sz="2400" dirty="0">
                <a:solidFill>
                  <a:schemeClr val="tx1"/>
                </a:solidFill>
              </a:rPr>
              <a:t>Produced by partial </a:t>
            </a:r>
            <a:r>
              <a:rPr lang="en-US" sz="2400" b="1" dirty="0">
                <a:solidFill>
                  <a:srgbClr val="FF0000"/>
                </a:solidFill>
              </a:rPr>
              <a:t>melting</a:t>
            </a:r>
            <a:r>
              <a:rPr lang="en-US" sz="2400" dirty="0">
                <a:solidFill>
                  <a:schemeClr val="tx1"/>
                </a:solidFill>
              </a:rPr>
              <a:t> of Earth’s mantle and crust.</a:t>
            </a:r>
          </a:p>
          <a:p>
            <a:pPr marL="0" indent="0">
              <a:spcBef>
                <a:spcPts val="600"/>
              </a:spcBef>
              <a:buNone/>
            </a:pPr>
            <a:r>
              <a:rPr lang="en-US" sz="2400" b="1" dirty="0">
                <a:solidFill>
                  <a:schemeClr val="tx1"/>
                </a:solidFill>
              </a:rPr>
              <a:t>Three conditions:</a:t>
            </a:r>
          </a:p>
          <a:p>
            <a:pPr marL="457200" indent="-457200">
              <a:spcBef>
                <a:spcPts val="600"/>
              </a:spcBef>
              <a:buAutoNum type="arabicPeriod"/>
            </a:pPr>
            <a:r>
              <a:rPr lang="en-US" sz="2400" b="1" dirty="0">
                <a:solidFill>
                  <a:srgbClr val="FF0000"/>
                </a:solidFill>
              </a:rPr>
              <a:t>Temperature</a:t>
            </a:r>
            <a:r>
              <a:rPr lang="en-US" sz="2400" dirty="0">
                <a:solidFill>
                  <a:schemeClr val="tx1"/>
                </a:solidFill>
              </a:rPr>
              <a:t> of rock </a:t>
            </a:r>
            <a:r>
              <a:rPr lang="en-US" sz="2400" b="1" dirty="0">
                <a:solidFill>
                  <a:srgbClr val="FF0000"/>
                </a:solidFill>
              </a:rPr>
              <a:t>rises</a:t>
            </a:r>
            <a:r>
              <a:rPr lang="en-US" sz="2400" dirty="0">
                <a:solidFill>
                  <a:schemeClr val="tx1"/>
                </a:solidFill>
              </a:rPr>
              <a:t> above melting point.</a:t>
            </a:r>
          </a:p>
          <a:p>
            <a:pPr marL="457200" indent="-457200">
              <a:spcBef>
                <a:spcPts val="600"/>
              </a:spcBef>
              <a:buAutoNum type="arabicPeriod"/>
            </a:pPr>
            <a:r>
              <a:rPr lang="en-US" sz="2400" b="1" dirty="0">
                <a:solidFill>
                  <a:srgbClr val="FF0000"/>
                </a:solidFill>
              </a:rPr>
              <a:t>Pressure</a:t>
            </a:r>
            <a:r>
              <a:rPr lang="en-US" sz="2400" dirty="0">
                <a:solidFill>
                  <a:schemeClr val="tx1"/>
                </a:solidFill>
              </a:rPr>
              <a:t> removed, melting point decreases.</a:t>
            </a:r>
          </a:p>
          <a:p>
            <a:pPr marL="457200" indent="-457200">
              <a:spcBef>
                <a:spcPts val="600"/>
              </a:spcBef>
              <a:buAutoNum type="arabicPeriod"/>
            </a:pPr>
            <a:r>
              <a:rPr lang="en-US" sz="2400" b="1" dirty="0">
                <a:solidFill>
                  <a:srgbClr val="FF0000"/>
                </a:solidFill>
              </a:rPr>
              <a:t>Addition of fluids </a:t>
            </a:r>
            <a:r>
              <a:rPr lang="en-US" sz="2400" dirty="0">
                <a:solidFill>
                  <a:schemeClr val="tx1"/>
                </a:solidFill>
              </a:rPr>
              <a:t>(water) can decrease melting point.</a:t>
            </a:r>
          </a:p>
        </p:txBody>
      </p:sp>
      <p:pic>
        <p:nvPicPr>
          <p:cNvPr id="5" name="Content Placeholder 4"/>
          <p:cNvPicPr>
            <a:picLocks noGrp="1" noChangeAspect="1"/>
          </p:cNvPicPr>
          <p:nvPr>
            <p:ph sz="half" idx="2"/>
          </p:nvPr>
        </p:nvPicPr>
        <p:blipFill>
          <a:blip r:embed="rId2" cstate="print"/>
          <a:srcRect t="13839" b="13839"/>
          <a:stretch>
            <a:fillRect/>
          </a:stretch>
        </p:blipFill>
        <p:spPr>
          <a:xfrm>
            <a:off x="5076826" y="1981201"/>
            <a:ext cx="3657600" cy="3975100"/>
          </a:xfrm>
        </p:spPr>
      </p:pic>
    </p:spTree>
    <p:extLst>
      <p:ext uri="{BB962C8B-B14F-4D97-AF65-F5344CB8AC3E}">
        <p14:creationId xmlns:p14="http://schemas.microsoft.com/office/powerpoint/2010/main" val="2621151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down)">
                                      <p:cBhvr>
                                        <p:cTn id="2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b="1" dirty="0"/>
              <a:t>FORMATION OF MAGMA</a:t>
            </a:r>
          </a:p>
        </p:txBody>
      </p:sp>
      <p:sp>
        <p:nvSpPr>
          <p:cNvPr id="3" name="Content Placeholder 2"/>
          <p:cNvSpPr>
            <a:spLocks noGrp="1"/>
          </p:cNvSpPr>
          <p:nvPr>
            <p:ph sz="half" idx="1"/>
          </p:nvPr>
        </p:nvSpPr>
        <p:spPr>
          <a:xfrm>
            <a:off x="779461" y="1981200"/>
            <a:ext cx="3657600" cy="4355431"/>
          </a:xfrm>
        </p:spPr>
        <p:txBody>
          <a:bodyPr>
            <a:normAutofit/>
          </a:bodyPr>
          <a:lstStyle/>
          <a:p>
            <a:pPr>
              <a:spcBef>
                <a:spcPts val="600"/>
              </a:spcBef>
              <a:buNone/>
            </a:pPr>
            <a:r>
              <a:rPr lang="en-US" sz="2800" b="1" dirty="0"/>
              <a:t>Gases in Lava:</a:t>
            </a:r>
          </a:p>
          <a:p>
            <a:pPr>
              <a:spcBef>
                <a:spcPts val="600"/>
              </a:spcBef>
            </a:pPr>
            <a:r>
              <a:rPr lang="en-US" sz="2800" b="1" dirty="0">
                <a:solidFill>
                  <a:srgbClr val="FF0000"/>
                </a:solidFill>
              </a:rPr>
              <a:t>Water</a:t>
            </a:r>
            <a:r>
              <a:rPr lang="en-US" sz="2800" dirty="0"/>
              <a:t> vapor and </a:t>
            </a:r>
            <a:r>
              <a:rPr lang="en-US" sz="2800" b="1" dirty="0">
                <a:solidFill>
                  <a:srgbClr val="FF0000"/>
                </a:solidFill>
              </a:rPr>
              <a:t>Carbon Dioxide </a:t>
            </a:r>
            <a:r>
              <a:rPr lang="en-US" sz="2800" dirty="0"/>
              <a:t>are the most common.</a:t>
            </a:r>
          </a:p>
        </p:txBody>
      </p:sp>
      <p:pic>
        <p:nvPicPr>
          <p:cNvPr id="5" name="Content Placeholder 4"/>
          <p:cNvPicPr>
            <a:picLocks noGrp="1" noChangeAspect="1"/>
          </p:cNvPicPr>
          <p:nvPr>
            <p:ph sz="half" idx="2"/>
          </p:nvPr>
        </p:nvPicPr>
        <p:blipFill>
          <a:blip r:embed="rId2" cstate="print"/>
          <a:srcRect t="13839" b="13839"/>
          <a:stretch>
            <a:fillRect/>
          </a:stretch>
        </p:blipFill>
        <p:spPr/>
      </p:pic>
    </p:spTree>
    <p:extLst>
      <p:ext uri="{BB962C8B-B14F-4D97-AF65-F5344CB8AC3E}">
        <p14:creationId xmlns:p14="http://schemas.microsoft.com/office/powerpoint/2010/main" val="2784474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VOLCANO GASES</a:t>
            </a:r>
          </a:p>
        </p:txBody>
      </p:sp>
      <p:sp>
        <p:nvSpPr>
          <p:cNvPr id="6" name="TextBox 5"/>
          <p:cNvSpPr txBox="1"/>
          <p:nvPr/>
        </p:nvSpPr>
        <p:spPr>
          <a:xfrm>
            <a:off x="514351" y="5648926"/>
            <a:ext cx="7620000" cy="646331"/>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n-US" b="1" i="1" dirty="0"/>
              <a:t>Compare the gases from different types of volcanoes.</a:t>
            </a:r>
          </a:p>
          <a:p>
            <a:pPr algn="ctr"/>
            <a:r>
              <a:rPr lang="en-US" b="1" i="1" dirty="0"/>
              <a:t>What gases are most common for all types?</a:t>
            </a:r>
          </a:p>
        </p:txBody>
      </p:sp>
      <p:graphicFrame>
        <p:nvGraphicFramePr>
          <p:cNvPr id="9" name="Table 8"/>
          <p:cNvGraphicFramePr>
            <a:graphicFrameLocks noGrp="1"/>
          </p:cNvGraphicFramePr>
          <p:nvPr/>
        </p:nvGraphicFramePr>
        <p:xfrm>
          <a:off x="514351" y="1800662"/>
          <a:ext cx="7848600" cy="3848264"/>
        </p:xfrm>
        <a:graphic>
          <a:graphicData uri="http://schemas.openxmlformats.org/drawingml/2006/table">
            <a:tbl>
              <a:tblPr firstRow="1" bandRow="1">
                <a:tableStyleId>{5C22544A-7EE6-4342-B048-85BDC9FD1C3A}</a:tableStyleId>
              </a:tblPr>
              <a:tblGrid>
                <a:gridCol w="1569720">
                  <a:extLst>
                    <a:ext uri="{9D8B030D-6E8A-4147-A177-3AD203B41FA5}">
                      <a16:colId xmlns:a16="http://schemas.microsoft.com/office/drawing/2014/main" val="20000"/>
                    </a:ext>
                  </a:extLst>
                </a:gridCol>
                <a:gridCol w="1569720">
                  <a:extLst>
                    <a:ext uri="{9D8B030D-6E8A-4147-A177-3AD203B41FA5}">
                      <a16:colId xmlns:a16="http://schemas.microsoft.com/office/drawing/2014/main" val="20001"/>
                    </a:ext>
                  </a:extLst>
                </a:gridCol>
                <a:gridCol w="1569720">
                  <a:extLst>
                    <a:ext uri="{9D8B030D-6E8A-4147-A177-3AD203B41FA5}">
                      <a16:colId xmlns:a16="http://schemas.microsoft.com/office/drawing/2014/main" val="20002"/>
                    </a:ext>
                  </a:extLst>
                </a:gridCol>
                <a:gridCol w="1569720">
                  <a:extLst>
                    <a:ext uri="{9D8B030D-6E8A-4147-A177-3AD203B41FA5}">
                      <a16:colId xmlns:a16="http://schemas.microsoft.com/office/drawing/2014/main" val="20003"/>
                    </a:ext>
                  </a:extLst>
                </a:gridCol>
                <a:gridCol w="1569720">
                  <a:extLst>
                    <a:ext uri="{9D8B030D-6E8A-4147-A177-3AD203B41FA5}">
                      <a16:colId xmlns:a16="http://schemas.microsoft.com/office/drawing/2014/main" val="20004"/>
                    </a:ext>
                  </a:extLst>
                </a:gridCol>
              </a:tblGrid>
              <a:tr h="904273">
                <a:tc>
                  <a:txBody>
                    <a:bodyPr/>
                    <a:lstStyle/>
                    <a:p>
                      <a:pPr algn="ctr"/>
                      <a:r>
                        <a:rPr lang="en-US" dirty="0"/>
                        <a:t>Volcano</a:t>
                      </a:r>
                    </a:p>
                    <a:p>
                      <a:pPr algn="ctr"/>
                      <a:r>
                        <a:rPr lang="en-US" dirty="0"/>
                        <a:t>Tectonic</a:t>
                      </a:r>
                      <a:r>
                        <a:rPr lang="en-US" baseline="0" dirty="0"/>
                        <a:t>s</a:t>
                      </a:r>
                    </a:p>
                    <a:p>
                      <a:pPr algn="ctr"/>
                      <a:r>
                        <a:rPr lang="en-US" baseline="0" dirty="0"/>
                        <a:t>Temperature</a:t>
                      </a:r>
                      <a:endParaRPr lang="en-US" dirty="0"/>
                    </a:p>
                  </a:txBody>
                  <a:tcPr anchor="ctr"/>
                </a:tc>
                <a:tc>
                  <a:txBody>
                    <a:bodyPr/>
                    <a:lstStyle/>
                    <a:p>
                      <a:pPr algn="ctr"/>
                      <a:r>
                        <a:rPr lang="en-US" dirty="0"/>
                        <a:t>Kilauea</a:t>
                      </a:r>
                    </a:p>
                    <a:p>
                      <a:pPr algn="ctr"/>
                      <a:r>
                        <a:rPr lang="en-US" dirty="0"/>
                        <a:t>Hot</a:t>
                      </a:r>
                      <a:r>
                        <a:rPr lang="en-US" baseline="0" dirty="0"/>
                        <a:t> Spot</a:t>
                      </a:r>
                    </a:p>
                    <a:p>
                      <a:pPr algn="ctr"/>
                      <a:r>
                        <a:rPr lang="en-US" dirty="0"/>
                        <a:t>1170</a:t>
                      </a:r>
                      <a:r>
                        <a:rPr lang="en-US" dirty="0">
                          <a:latin typeface="Arial"/>
                          <a:cs typeface="Arial"/>
                        </a:rPr>
                        <a:t>º</a:t>
                      </a:r>
                      <a:r>
                        <a:rPr lang="en-US" dirty="0"/>
                        <a:t>C</a:t>
                      </a:r>
                    </a:p>
                  </a:txBody>
                  <a:tcPr anchor="ctr"/>
                </a:tc>
                <a:tc>
                  <a:txBody>
                    <a:bodyPr/>
                    <a:lstStyle/>
                    <a:p>
                      <a:pPr algn="ctr"/>
                      <a:r>
                        <a:rPr lang="en-US" dirty="0" err="1"/>
                        <a:t>Erta</a:t>
                      </a:r>
                      <a:r>
                        <a:rPr lang="en-US" dirty="0"/>
                        <a:t> Ale</a:t>
                      </a:r>
                    </a:p>
                    <a:p>
                      <a:pPr algn="ctr"/>
                      <a:r>
                        <a:rPr lang="en-US" dirty="0"/>
                        <a:t>Divergent</a:t>
                      </a:r>
                    </a:p>
                    <a:p>
                      <a:pPr algn="ctr"/>
                      <a:r>
                        <a:rPr lang="en-US" dirty="0"/>
                        <a:t>1130</a:t>
                      </a:r>
                      <a:r>
                        <a:rPr lang="en-US" dirty="0">
                          <a:latin typeface="Arial"/>
                          <a:cs typeface="Arial"/>
                        </a:rPr>
                        <a:t>º</a:t>
                      </a:r>
                      <a:r>
                        <a:rPr lang="en-US" dirty="0"/>
                        <a:t>C</a:t>
                      </a:r>
                    </a:p>
                  </a:txBody>
                  <a:tcPr anchor="ctr"/>
                </a:tc>
                <a:tc>
                  <a:txBody>
                    <a:bodyPr/>
                    <a:lstStyle/>
                    <a:p>
                      <a:pPr algn="ctr"/>
                      <a:r>
                        <a:rPr lang="en-US" dirty="0" err="1"/>
                        <a:t>Momotombo</a:t>
                      </a:r>
                      <a:endParaRPr lang="en-US" dirty="0"/>
                    </a:p>
                    <a:p>
                      <a:pPr algn="ctr"/>
                      <a:r>
                        <a:rPr lang="en-US" dirty="0"/>
                        <a:t>Convergent</a:t>
                      </a:r>
                    </a:p>
                    <a:p>
                      <a:pPr algn="ctr"/>
                      <a:r>
                        <a:rPr lang="en-US" dirty="0"/>
                        <a:t>820</a:t>
                      </a:r>
                      <a:r>
                        <a:rPr lang="en-US" dirty="0">
                          <a:latin typeface="Arial"/>
                          <a:cs typeface="Arial"/>
                        </a:rPr>
                        <a:t>º</a:t>
                      </a:r>
                      <a:r>
                        <a:rPr lang="en-US" dirty="0"/>
                        <a:t>C</a:t>
                      </a:r>
                    </a:p>
                  </a:txBody>
                  <a:tcPr anchor="ctr"/>
                </a:tc>
                <a:tc>
                  <a:txBody>
                    <a:bodyPr/>
                    <a:lstStyle/>
                    <a:p>
                      <a:pPr algn="ctr"/>
                      <a:r>
                        <a:rPr lang="en-US" dirty="0"/>
                        <a:t>Average</a:t>
                      </a:r>
                    </a:p>
                  </a:txBody>
                  <a:tcPr anchor="ctr"/>
                </a:tc>
                <a:extLst>
                  <a:ext uri="{0D108BD9-81ED-4DB2-BD59-A6C34878D82A}">
                    <a16:rowId xmlns:a16="http://schemas.microsoft.com/office/drawing/2014/main" val="10000"/>
                  </a:ext>
                </a:extLst>
              </a:tr>
              <a:tr h="366733">
                <a:tc>
                  <a:txBody>
                    <a:bodyPr/>
                    <a:lstStyle/>
                    <a:p>
                      <a:pPr algn="ctr"/>
                      <a:r>
                        <a:rPr lang="en-US" dirty="0"/>
                        <a:t>H</a:t>
                      </a:r>
                      <a:r>
                        <a:rPr lang="en-US" sz="1200" dirty="0"/>
                        <a:t>2</a:t>
                      </a:r>
                      <a:r>
                        <a:rPr lang="en-US" dirty="0"/>
                        <a:t>O</a:t>
                      </a:r>
                    </a:p>
                  </a:txBody>
                  <a:tcPr anchor="ctr"/>
                </a:tc>
                <a:tc>
                  <a:txBody>
                    <a:bodyPr/>
                    <a:lstStyle/>
                    <a:p>
                      <a:pPr algn="ctr"/>
                      <a:r>
                        <a:rPr lang="en-US" dirty="0"/>
                        <a:t>37.1%</a:t>
                      </a:r>
                    </a:p>
                  </a:txBody>
                  <a:tcPr anchor="ctr"/>
                </a:tc>
                <a:tc>
                  <a:txBody>
                    <a:bodyPr/>
                    <a:lstStyle/>
                    <a:p>
                      <a:pPr algn="ctr"/>
                      <a:r>
                        <a:rPr lang="en-US" dirty="0"/>
                        <a:t>77.2%</a:t>
                      </a:r>
                    </a:p>
                  </a:txBody>
                  <a:tcPr anchor="ctr"/>
                </a:tc>
                <a:tc>
                  <a:txBody>
                    <a:bodyPr/>
                    <a:lstStyle/>
                    <a:p>
                      <a:pPr algn="ctr"/>
                      <a:r>
                        <a:rPr lang="en-US" dirty="0"/>
                        <a:t>97.1%</a:t>
                      </a:r>
                    </a:p>
                  </a:txBody>
                  <a:tcPr anchor="ctr"/>
                </a:tc>
                <a:tc>
                  <a:txBody>
                    <a:bodyPr/>
                    <a:lstStyle/>
                    <a:p>
                      <a:pPr algn="ctr"/>
                      <a:r>
                        <a:rPr lang="en-US" dirty="0"/>
                        <a:t>78%</a:t>
                      </a:r>
                    </a:p>
                  </a:txBody>
                  <a:tcPr anchor="ctr"/>
                </a:tc>
                <a:extLst>
                  <a:ext uri="{0D108BD9-81ED-4DB2-BD59-A6C34878D82A}">
                    <a16:rowId xmlns:a16="http://schemas.microsoft.com/office/drawing/2014/main" val="10001"/>
                  </a:ext>
                </a:extLst>
              </a:tr>
              <a:tr h="366733">
                <a:tc>
                  <a:txBody>
                    <a:bodyPr/>
                    <a:lstStyle/>
                    <a:p>
                      <a:pPr algn="ctr"/>
                      <a:r>
                        <a:rPr lang="en-US" dirty="0"/>
                        <a:t>CO</a:t>
                      </a:r>
                      <a:r>
                        <a:rPr lang="en-US" sz="1200" dirty="0"/>
                        <a:t>2</a:t>
                      </a:r>
                      <a:endParaRPr lang="en-US" dirty="0"/>
                    </a:p>
                  </a:txBody>
                  <a:tcPr anchor="ctr"/>
                </a:tc>
                <a:tc>
                  <a:txBody>
                    <a:bodyPr/>
                    <a:lstStyle/>
                    <a:p>
                      <a:pPr algn="ctr"/>
                      <a:r>
                        <a:rPr lang="en-US" dirty="0"/>
                        <a:t>48.95</a:t>
                      </a:r>
                    </a:p>
                  </a:txBody>
                  <a:tcPr anchor="ctr"/>
                </a:tc>
                <a:tc>
                  <a:txBody>
                    <a:bodyPr/>
                    <a:lstStyle/>
                    <a:p>
                      <a:pPr algn="ctr"/>
                      <a:r>
                        <a:rPr lang="en-US" dirty="0"/>
                        <a:t>11.3%</a:t>
                      </a:r>
                    </a:p>
                  </a:txBody>
                  <a:tcPr anchor="ctr"/>
                </a:tc>
                <a:tc>
                  <a:txBody>
                    <a:bodyPr/>
                    <a:lstStyle/>
                    <a:p>
                      <a:pPr algn="ctr"/>
                      <a:r>
                        <a:rPr lang="en-US" dirty="0"/>
                        <a:t>1.44%</a:t>
                      </a:r>
                    </a:p>
                  </a:txBody>
                  <a:tcPr anchor="ctr"/>
                </a:tc>
                <a:tc>
                  <a:txBody>
                    <a:bodyPr/>
                    <a:lstStyle/>
                    <a:p>
                      <a:pPr algn="ctr"/>
                      <a:r>
                        <a:rPr lang="en-US" dirty="0"/>
                        <a:t>12%</a:t>
                      </a:r>
                    </a:p>
                  </a:txBody>
                  <a:tcPr anchor="ctr"/>
                </a:tc>
                <a:extLst>
                  <a:ext uri="{0D108BD9-81ED-4DB2-BD59-A6C34878D82A}">
                    <a16:rowId xmlns:a16="http://schemas.microsoft.com/office/drawing/2014/main" val="10002"/>
                  </a:ext>
                </a:extLst>
              </a:tr>
              <a:tr h="366733">
                <a:tc>
                  <a:txBody>
                    <a:bodyPr/>
                    <a:lstStyle/>
                    <a:p>
                      <a:pPr algn="ctr"/>
                      <a:r>
                        <a:rPr lang="en-US" dirty="0"/>
                        <a:t>SO</a:t>
                      </a:r>
                      <a:r>
                        <a:rPr lang="en-US" sz="1200" dirty="0"/>
                        <a:t>2</a:t>
                      </a:r>
                      <a:endParaRPr lang="en-US" dirty="0"/>
                    </a:p>
                  </a:txBody>
                  <a:tcPr anchor="ctr"/>
                </a:tc>
                <a:tc>
                  <a:txBody>
                    <a:bodyPr/>
                    <a:lstStyle/>
                    <a:p>
                      <a:pPr algn="ctr"/>
                      <a:r>
                        <a:rPr lang="en-US" dirty="0"/>
                        <a:t>11.8%</a:t>
                      </a:r>
                    </a:p>
                  </a:txBody>
                  <a:tcPr anchor="ctr"/>
                </a:tc>
                <a:tc>
                  <a:txBody>
                    <a:bodyPr/>
                    <a:lstStyle/>
                    <a:p>
                      <a:pPr algn="ctr"/>
                      <a:r>
                        <a:rPr lang="en-US" dirty="0"/>
                        <a:t>8.34%</a:t>
                      </a:r>
                    </a:p>
                  </a:txBody>
                  <a:tcPr anchor="ctr"/>
                </a:tc>
                <a:tc>
                  <a:txBody>
                    <a:bodyPr/>
                    <a:lstStyle/>
                    <a:p>
                      <a:pPr algn="ctr"/>
                      <a:r>
                        <a:rPr lang="en-US" dirty="0"/>
                        <a:t>0.50%</a:t>
                      </a:r>
                    </a:p>
                  </a:txBody>
                  <a:tcPr anchor="ctr"/>
                </a:tc>
                <a:tc>
                  <a:txBody>
                    <a:bodyPr/>
                    <a:lstStyle/>
                    <a:p>
                      <a:pPr algn="ctr"/>
                      <a:r>
                        <a:rPr lang="en-US" dirty="0"/>
                        <a:t>7%</a:t>
                      </a:r>
                    </a:p>
                  </a:txBody>
                  <a:tcPr anchor="ctr"/>
                </a:tc>
                <a:extLst>
                  <a:ext uri="{0D108BD9-81ED-4DB2-BD59-A6C34878D82A}">
                    <a16:rowId xmlns:a16="http://schemas.microsoft.com/office/drawing/2014/main" val="10003"/>
                  </a:ext>
                </a:extLst>
              </a:tr>
              <a:tr h="366733">
                <a:tc>
                  <a:txBody>
                    <a:bodyPr/>
                    <a:lstStyle/>
                    <a:p>
                      <a:pPr algn="ctr"/>
                      <a:r>
                        <a:rPr lang="en-US" dirty="0"/>
                        <a:t>H</a:t>
                      </a:r>
                      <a:r>
                        <a:rPr lang="en-US" sz="1200" dirty="0"/>
                        <a:t>2</a:t>
                      </a:r>
                      <a:endParaRPr lang="en-US" dirty="0"/>
                    </a:p>
                  </a:txBody>
                  <a:tcPr anchor="ctr"/>
                </a:tc>
                <a:tc>
                  <a:txBody>
                    <a:bodyPr/>
                    <a:lstStyle/>
                    <a:p>
                      <a:pPr algn="ctr"/>
                      <a:r>
                        <a:rPr lang="en-US" dirty="0"/>
                        <a:t>0.49%</a:t>
                      </a:r>
                    </a:p>
                  </a:txBody>
                  <a:tcPr anchor="ctr"/>
                </a:tc>
                <a:tc>
                  <a:txBody>
                    <a:bodyPr/>
                    <a:lstStyle/>
                    <a:p>
                      <a:pPr algn="ctr"/>
                      <a:r>
                        <a:rPr lang="en-US" dirty="0"/>
                        <a:t>1.39%</a:t>
                      </a:r>
                    </a:p>
                  </a:txBody>
                  <a:tcPr anchor="ctr"/>
                </a:tc>
                <a:tc>
                  <a:txBody>
                    <a:bodyPr/>
                    <a:lstStyle/>
                    <a:p>
                      <a:pPr algn="ctr"/>
                      <a:r>
                        <a:rPr lang="en-US" dirty="0"/>
                        <a:t>0.70%</a:t>
                      </a:r>
                    </a:p>
                  </a:txBody>
                  <a:tcPr anchor="ctr"/>
                </a:tc>
                <a:tc rowSpan="5">
                  <a:txBody>
                    <a:bodyPr/>
                    <a:lstStyle/>
                    <a:p>
                      <a:pPr algn="ctr"/>
                      <a:r>
                        <a:rPr lang="en-US" dirty="0"/>
                        <a:t>3%</a:t>
                      </a:r>
                    </a:p>
                  </a:txBody>
                  <a:tcPr anchor="ctr"/>
                </a:tc>
                <a:extLst>
                  <a:ext uri="{0D108BD9-81ED-4DB2-BD59-A6C34878D82A}">
                    <a16:rowId xmlns:a16="http://schemas.microsoft.com/office/drawing/2014/main" val="10004"/>
                  </a:ext>
                </a:extLst>
              </a:tr>
              <a:tr h="366733">
                <a:tc>
                  <a:txBody>
                    <a:bodyPr/>
                    <a:lstStyle/>
                    <a:p>
                      <a:pPr algn="ctr"/>
                      <a:r>
                        <a:rPr lang="en-US" dirty="0"/>
                        <a:t>CO</a:t>
                      </a:r>
                    </a:p>
                  </a:txBody>
                  <a:tcPr anchor="ctr"/>
                </a:tc>
                <a:tc>
                  <a:txBody>
                    <a:bodyPr/>
                    <a:lstStyle/>
                    <a:p>
                      <a:pPr algn="ctr"/>
                      <a:r>
                        <a:rPr lang="en-US" dirty="0"/>
                        <a:t>1.51%</a:t>
                      </a:r>
                    </a:p>
                  </a:txBody>
                  <a:tcPr anchor="ctr"/>
                </a:tc>
                <a:tc>
                  <a:txBody>
                    <a:bodyPr/>
                    <a:lstStyle/>
                    <a:p>
                      <a:pPr algn="ctr"/>
                      <a:r>
                        <a:rPr lang="en-US" dirty="0"/>
                        <a:t>0.44%</a:t>
                      </a:r>
                    </a:p>
                  </a:txBody>
                  <a:tcPr anchor="ctr"/>
                </a:tc>
                <a:tc>
                  <a:txBody>
                    <a:bodyPr/>
                    <a:lstStyle/>
                    <a:p>
                      <a:pPr algn="ctr"/>
                      <a:r>
                        <a:rPr lang="en-US" dirty="0"/>
                        <a:t>0.01%</a:t>
                      </a:r>
                    </a:p>
                  </a:txBody>
                  <a:tcPr anchor="ctr"/>
                </a:tc>
                <a:tc vMerge="1">
                  <a:txBody>
                    <a:bodyPr/>
                    <a:lstStyle/>
                    <a:p>
                      <a:endParaRPr lang="en-US" dirty="0"/>
                    </a:p>
                  </a:txBody>
                  <a:tcPr/>
                </a:tc>
                <a:extLst>
                  <a:ext uri="{0D108BD9-81ED-4DB2-BD59-A6C34878D82A}">
                    <a16:rowId xmlns:a16="http://schemas.microsoft.com/office/drawing/2014/main" val="10005"/>
                  </a:ext>
                </a:extLst>
              </a:tr>
              <a:tr h="366733">
                <a:tc>
                  <a:txBody>
                    <a:bodyPr/>
                    <a:lstStyle/>
                    <a:p>
                      <a:pPr algn="ctr"/>
                      <a:r>
                        <a:rPr lang="en-US" dirty="0"/>
                        <a:t>H</a:t>
                      </a:r>
                      <a:r>
                        <a:rPr lang="en-US" sz="1200" dirty="0"/>
                        <a:t>2</a:t>
                      </a:r>
                      <a:r>
                        <a:rPr lang="en-US" dirty="0"/>
                        <a:t>S</a:t>
                      </a:r>
                    </a:p>
                  </a:txBody>
                  <a:tcPr anchor="ctr"/>
                </a:tc>
                <a:tc>
                  <a:txBody>
                    <a:bodyPr/>
                    <a:lstStyle/>
                    <a:p>
                      <a:pPr algn="ctr"/>
                      <a:r>
                        <a:rPr lang="en-US" dirty="0"/>
                        <a:t>0.04%</a:t>
                      </a:r>
                    </a:p>
                  </a:txBody>
                  <a:tcPr anchor="ctr"/>
                </a:tc>
                <a:tc>
                  <a:txBody>
                    <a:bodyPr/>
                    <a:lstStyle/>
                    <a:p>
                      <a:pPr algn="ctr"/>
                      <a:r>
                        <a:rPr lang="en-US" dirty="0"/>
                        <a:t>0.68%</a:t>
                      </a:r>
                    </a:p>
                  </a:txBody>
                  <a:tcPr anchor="ctr"/>
                </a:tc>
                <a:tc>
                  <a:txBody>
                    <a:bodyPr/>
                    <a:lstStyle/>
                    <a:p>
                      <a:pPr algn="ctr"/>
                      <a:r>
                        <a:rPr lang="en-US" dirty="0"/>
                        <a:t>0.23%</a:t>
                      </a:r>
                    </a:p>
                  </a:txBody>
                  <a:tcPr anchor="ctr"/>
                </a:tc>
                <a:tc vMerge="1">
                  <a:txBody>
                    <a:bodyPr/>
                    <a:lstStyle/>
                    <a:p>
                      <a:endParaRPr lang="en-US" dirty="0"/>
                    </a:p>
                  </a:txBody>
                  <a:tcPr/>
                </a:tc>
                <a:extLst>
                  <a:ext uri="{0D108BD9-81ED-4DB2-BD59-A6C34878D82A}">
                    <a16:rowId xmlns:a16="http://schemas.microsoft.com/office/drawing/2014/main" val="10006"/>
                  </a:ext>
                </a:extLst>
              </a:tr>
              <a:tr h="366733">
                <a:tc>
                  <a:txBody>
                    <a:bodyPr/>
                    <a:lstStyle/>
                    <a:p>
                      <a:pPr algn="ctr"/>
                      <a:r>
                        <a:rPr lang="en-US" dirty="0" err="1"/>
                        <a:t>HCl</a:t>
                      </a:r>
                      <a:endParaRPr lang="en-US" dirty="0"/>
                    </a:p>
                  </a:txBody>
                  <a:tcPr anchor="ctr"/>
                </a:tc>
                <a:tc>
                  <a:txBody>
                    <a:bodyPr/>
                    <a:lstStyle/>
                    <a:p>
                      <a:pPr algn="ctr"/>
                      <a:r>
                        <a:rPr lang="en-US" dirty="0"/>
                        <a:t>0.08%</a:t>
                      </a:r>
                    </a:p>
                  </a:txBody>
                  <a:tcPr anchor="ctr"/>
                </a:tc>
                <a:tc>
                  <a:txBody>
                    <a:bodyPr/>
                    <a:lstStyle/>
                    <a:p>
                      <a:pPr algn="ctr"/>
                      <a:r>
                        <a:rPr lang="en-US" dirty="0"/>
                        <a:t>0.42%</a:t>
                      </a:r>
                    </a:p>
                  </a:txBody>
                  <a:tcPr anchor="ctr"/>
                </a:tc>
                <a:tc>
                  <a:txBody>
                    <a:bodyPr/>
                    <a:lstStyle/>
                    <a:p>
                      <a:pPr algn="ctr"/>
                      <a:r>
                        <a:rPr lang="en-US" dirty="0"/>
                        <a:t>2.89%</a:t>
                      </a:r>
                    </a:p>
                  </a:txBody>
                  <a:tcPr anchor="ctr"/>
                </a:tc>
                <a:tc vMerge="1">
                  <a:txBody>
                    <a:bodyPr/>
                    <a:lstStyle/>
                    <a:p>
                      <a:endParaRPr lang="en-US" dirty="0"/>
                    </a:p>
                  </a:txBody>
                  <a:tcPr/>
                </a:tc>
                <a:extLst>
                  <a:ext uri="{0D108BD9-81ED-4DB2-BD59-A6C34878D82A}">
                    <a16:rowId xmlns:a16="http://schemas.microsoft.com/office/drawing/2014/main" val="10007"/>
                  </a:ext>
                </a:extLst>
              </a:tr>
              <a:tr h="366733">
                <a:tc>
                  <a:txBody>
                    <a:bodyPr/>
                    <a:lstStyle/>
                    <a:p>
                      <a:pPr algn="ctr"/>
                      <a:r>
                        <a:rPr lang="en-US" dirty="0"/>
                        <a:t>HF</a:t>
                      </a:r>
                    </a:p>
                  </a:txBody>
                  <a:tcPr anchor="ctr"/>
                </a:tc>
                <a:tc>
                  <a:txBody>
                    <a:bodyPr/>
                    <a:lstStyle/>
                    <a:p>
                      <a:pPr algn="ctr"/>
                      <a:r>
                        <a:rPr lang="en-US" dirty="0"/>
                        <a:t>0.0%</a:t>
                      </a:r>
                    </a:p>
                  </a:txBody>
                  <a:tcPr anchor="ctr"/>
                </a:tc>
                <a:tc>
                  <a:txBody>
                    <a:bodyPr/>
                    <a:lstStyle/>
                    <a:p>
                      <a:pPr algn="ctr"/>
                      <a:r>
                        <a:rPr lang="en-US" dirty="0"/>
                        <a:t>0.0%</a:t>
                      </a:r>
                    </a:p>
                  </a:txBody>
                  <a:tcPr anchor="ctr"/>
                </a:tc>
                <a:tc>
                  <a:txBody>
                    <a:bodyPr/>
                    <a:lstStyle/>
                    <a:p>
                      <a:pPr algn="ctr"/>
                      <a:r>
                        <a:rPr lang="en-US" dirty="0"/>
                        <a:t>0.26%</a:t>
                      </a:r>
                    </a:p>
                  </a:txBody>
                  <a:tcPr anchor="ctr"/>
                </a:tc>
                <a:tc vMerge="1">
                  <a:txBody>
                    <a:bodyPr/>
                    <a:lstStyle/>
                    <a:p>
                      <a:endParaRPr lang="en-US" dirty="0"/>
                    </a:p>
                  </a:txBody>
                  <a:tcPr/>
                </a:tc>
                <a:extLst>
                  <a:ext uri="{0D108BD9-81ED-4DB2-BD59-A6C34878D82A}">
                    <a16:rowId xmlns:a16="http://schemas.microsoft.com/office/drawing/2014/main" val="10008"/>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COMPOSITION OF MAGMA</a:t>
            </a:r>
          </a:p>
        </p:txBody>
      </p:sp>
      <p:sp>
        <p:nvSpPr>
          <p:cNvPr id="3" name="Content Placeholder 2"/>
          <p:cNvSpPr>
            <a:spLocks noGrp="1"/>
          </p:cNvSpPr>
          <p:nvPr>
            <p:ph sz="half" idx="1"/>
          </p:nvPr>
        </p:nvSpPr>
        <p:spPr>
          <a:xfrm>
            <a:off x="304007" y="1824066"/>
            <a:ext cx="4267200" cy="3369732"/>
          </a:xfrm>
        </p:spPr>
        <p:txBody>
          <a:bodyPr>
            <a:normAutofit/>
          </a:bodyPr>
          <a:lstStyle/>
          <a:p>
            <a:pPr lvl="0"/>
            <a:r>
              <a:rPr lang="en-US" sz="2800" b="1" dirty="0">
                <a:solidFill>
                  <a:srgbClr val="FF0000"/>
                </a:solidFill>
              </a:rPr>
              <a:t>Mafic magma</a:t>
            </a:r>
            <a:r>
              <a:rPr lang="en-US" sz="2800" dirty="0">
                <a:solidFill>
                  <a:srgbClr val="FF0000"/>
                </a:solidFill>
              </a:rPr>
              <a:t> </a:t>
            </a:r>
            <a:r>
              <a:rPr lang="en-US" sz="2800" dirty="0"/>
              <a:t>is rich in magnesium and iron and generally dark in color - most common.</a:t>
            </a:r>
          </a:p>
          <a:p>
            <a:pPr lvl="0"/>
            <a:r>
              <a:rPr lang="en-US" sz="2800" dirty="0"/>
              <a:t> </a:t>
            </a:r>
            <a:r>
              <a:rPr lang="en-US" sz="2800" b="1" dirty="0">
                <a:solidFill>
                  <a:srgbClr val="FF0000"/>
                </a:solidFill>
              </a:rPr>
              <a:t>Felsic magma</a:t>
            </a:r>
            <a:r>
              <a:rPr lang="en-US" sz="2800" dirty="0">
                <a:solidFill>
                  <a:srgbClr val="FF0000"/>
                </a:solidFill>
              </a:rPr>
              <a:t> </a:t>
            </a:r>
            <a:r>
              <a:rPr lang="en-US" sz="2800" dirty="0"/>
              <a:t>is rich in feldspar and silica.</a:t>
            </a:r>
          </a:p>
        </p:txBody>
      </p:sp>
      <p:pic>
        <p:nvPicPr>
          <p:cNvPr id="8" name="Picture 7"/>
          <p:cNvPicPr>
            <a:picLocks noChangeAspect="1"/>
          </p:cNvPicPr>
          <p:nvPr/>
        </p:nvPicPr>
        <p:blipFill>
          <a:blip r:embed="rId2" cstate="print"/>
          <a:stretch>
            <a:fillRect/>
          </a:stretch>
        </p:blipFill>
        <p:spPr>
          <a:xfrm>
            <a:off x="982133" y="4790016"/>
            <a:ext cx="7380817" cy="1657801"/>
          </a:xfrm>
          <a:prstGeom prst="rect">
            <a:avLst/>
          </a:prstGeom>
        </p:spPr>
      </p:pic>
      <p:pic>
        <p:nvPicPr>
          <p:cNvPr id="10" name="Picture 9"/>
          <p:cNvPicPr>
            <a:picLocks noChangeAspect="1"/>
          </p:cNvPicPr>
          <p:nvPr/>
        </p:nvPicPr>
        <p:blipFill>
          <a:blip r:embed="rId3" cstate="print"/>
          <a:stretch>
            <a:fillRect/>
          </a:stretch>
        </p:blipFill>
        <p:spPr>
          <a:xfrm>
            <a:off x="5029200" y="2116668"/>
            <a:ext cx="3630505" cy="2269066"/>
          </a:xfrm>
          <a:prstGeom prst="rect">
            <a:avLst/>
          </a:prstGeom>
        </p:spPr>
      </p:pic>
    </p:spTree>
    <p:extLst>
      <p:ext uri="{BB962C8B-B14F-4D97-AF65-F5344CB8AC3E}">
        <p14:creationId xmlns:p14="http://schemas.microsoft.com/office/powerpoint/2010/main" val="2896701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TYPES OF LAVA FLOWS</a:t>
            </a:r>
          </a:p>
        </p:txBody>
      </p:sp>
      <p:sp>
        <p:nvSpPr>
          <p:cNvPr id="3" name="Content Placeholder 2"/>
          <p:cNvSpPr>
            <a:spLocks noGrp="1"/>
          </p:cNvSpPr>
          <p:nvPr>
            <p:ph sz="half" idx="1"/>
          </p:nvPr>
        </p:nvSpPr>
        <p:spPr>
          <a:xfrm>
            <a:off x="779461" y="1981200"/>
            <a:ext cx="3657600" cy="4438649"/>
          </a:xfrm>
        </p:spPr>
        <p:txBody>
          <a:bodyPr>
            <a:normAutofit/>
          </a:bodyPr>
          <a:lstStyle/>
          <a:p>
            <a:r>
              <a:rPr lang="en-US" sz="2800" b="1" dirty="0">
                <a:solidFill>
                  <a:srgbClr val="FF0000"/>
                </a:solidFill>
              </a:rPr>
              <a:t>Pillow Lava </a:t>
            </a:r>
            <a:r>
              <a:rPr lang="en-US" sz="2800" b="1" dirty="0"/>
              <a:t>- </a:t>
            </a:r>
            <a:r>
              <a:rPr lang="en-US" sz="2800" dirty="0"/>
              <a:t>rapidly cooled and forms underwater at mid-ocean ridge.</a:t>
            </a:r>
          </a:p>
          <a:p>
            <a:r>
              <a:rPr lang="en-US" sz="2800" b="1" dirty="0">
                <a:solidFill>
                  <a:srgbClr val="FF0000"/>
                </a:solidFill>
              </a:rPr>
              <a:t>Pahoehoe</a:t>
            </a:r>
            <a:r>
              <a:rPr lang="en-US" sz="2800" b="1" dirty="0"/>
              <a:t> - </a:t>
            </a:r>
            <a:r>
              <a:rPr lang="en-US" sz="2800" dirty="0"/>
              <a:t>smooth, billowy, or ropy surface, relatively thin – cools and moves quickly.</a:t>
            </a:r>
          </a:p>
          <a:p>
            <a:endParaRPr lang="en-US" dirty="0"/>
          </a:p>
        </p:txBody>
      </p:sp>
      <p:pic>
        <p:nvPicPr>
          <p:cNvPr id="5" name="Picture 4"/>
          <p:cNvPicPr>
            <a:picLocks noChangeAspect="1"/>
          </p:cNvPicPr>
          <p:nvPr/>
        </p:nvPicPr>
        <p:blipFill>
          <a:blip r:embed="rId2" cstate="print"/>
          <a:stretch>
            <a:fillRect/>
          </a:stretch>
        </p:blipFill>
        <p:spPr>
          <a:xfrm>
            <a:off x="5016500" y="2020302"/>
            <a:ext cx="3234110" cy="1953941"/>
          </a:xfrm>
          <a:prstGeom prst="rect">
            <a:avLst/>
          </a:prstGeom>
        </p:spPr>
      </p:pic>
      <p:pic>
        <p:nvPicPr>
          <p:cNvPr id="6" name="Picture 5"/>
          <p:cNvPicPr>
            <a:picLocks noChangeAspect="1"/>
          </p:cNvPicPr>
          <p:nvPr/>
        </p:nvPicPr>
        <p:blipFill>
          <a:blip r:embed="rId3" cstate="print"/>
          <a:stretch>
            <a:fillRect/>
          </a:stretch>
        </p:blipFill>
        <p:spPr>
          <a:xfrm>
            <a:off x="5016500" y="4200524"/>
            <a:ext cx="3234110" cy="2073724"/>
          </a:xfrm>
          <a:prstGeom prst="rect">
            <a:avLst/>
          </a:prstGeom>
        </p:spPr>
      </p:pic>
    </p:spTree>
    <p:extLst>
      <p:ext uri="{BB962C8B-B14F-4D97-AF65-F5344CB8AC3E}">
        <p14:creationId xmlns:p14="http://schemas.microsoft.com/office/powerpoint/2010/main" val="2202510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stretch>
            <a:fillRect/>
          </a:stretch>
        </p:blipFill>
        <p:spPr>
          <a:xfrm>
            <a:off x="5355142" y="4829351"/>
            <a:ext cx="2434216" cy="1931918"/>
          </a:xfrm>
          <a:prstGeom prst="rect">
            <a:avLst/>
          </a:prstGeom>
        </p:spPr>
      </p:pic>
      <p:sp>
        <p:nvSpPr>
          <p:cNvPr id="2" name="Title 1"/>
          <p:cNvSpPr>
            <a:spLocks noGrp="1"/>
          </p:cNvSpPr>
          <p:nvPr>
            <p:ph type="title"/>
          </p:nvPr>
        </p:nvSpPr>
        <p:spPr/>
        <p:txBody>
          <a:bodyPr>
            <a:normAutofit/>
          </a:bodyPr>
          <a:lstStyle/>
          <a:p>
            <a:r>
              <a:rPr lang="en-US" sz="4800" b="1" dirty="0"/>
              <a:t>TYPES OF LAVA FLOWS</a:t>
            </a:r>
          </a:p>
        </p:txBody>
      </p:sp>
      <p:sp>
        <p:nvSpPr>
          <p:cNvPr id="3" name="Content Placeholder 2"/>
          <p:cNvSpPr>
            <a:spLocks noGrp="1"/>
          </p:cNvSpPr>
          <p:nvPr>
            <p:ph sz="half" idx="1"/>
          </p:nvPr>
        </p:nvSpPr>
        <p:spPr>
          <a:xfrm>
            <a:off x="779461" y="1981201"/>
            <a:ext cx="3657600" cy="4467224"/>
          </a:xfrm>
        </p:spPr>
        <p:txBody>
          <a:bodyPr>
            <a:normAutofit/>
          </a:bodyPr>
          <a:lstStyle/>
          <a:p>
            <a:r>
              <a:rPr lang="fr-FR" sz="2800" b="1" dirty="0" err="1">
                <a:solidFill>
                  <a:srgbClr val="FF0000"/>
                </a:solidFill>
              </a:rPr>
              <a:t>A’a</a:t>
            </a:r>
            <a:r>
              <a:rPr lang="fr-FR" sz="2800" b="1" dirty="0"/>
              <a:t> - </a:t>
            </a:r>
            <a:r>
              <a:rPr lang="fr-FR" sz="2800" dirty="0"/>
              <a:t>rough, jagged </a:t>
            </a:r>
            <a:r>
              <a:rPr lang="en-US" sz="2800" dirty="0"/>
              <a:t>surface, thicker – cools and moves slowly.</a:t>
            </a:r>
          </a:p>
          <a:p>
            <a:pPr marL="0" indent="0">
              <a:buNone/>
            </a:pPr>
            <a:endParaRPr lang="en-US" sz="2800" dirty="0"/>
          </a:p>
          <a:p>
            <a:r>
              <a:rPr lang="en-US" sz="2800" b="1" dirty="0">
                <a:solidFill>
                  <a:srgbClr val="FF0000"/>
                </a:solidFill>
              </a:rPr>
              <a:t>Block</a:t>
            </a:r>
            <a:r>
              <a:rPr lang="en-US" sz="2800" b="1" dirty="0"/>
              <a:t> - </a:t>
            </a:r>
            <a:r>
              <a:rPr lang="en-US" sz="2800" dirty="0"/>
              <a:t>surface of large angular blocks, higher silica content.</a:t>
            </a:r>
            <a:endParaRPr lang="en-US" sz="2800" b="1" dirty="0"/>
          </a:p>
          <a:p>
            <a:endParaRPr lang="en-US" dirty="0"/>
          </a:p>
        </p:txBody>
      </p:sp>
      <p:pic>
        <p:nvPicPr>
          <p:cNvPr id="7" name="Picture 6"/>
          <p:cNvPicPr>
            <a:picLocks noChangeAspect="1"/>
          </p:cNvPicPr>
          <p:nvPr/>
        </p:nvPicPr>
        <p:blipFill>
          <a:blip r:embed="rId3" cstate="print"/>
          <a:stretch>
            <a:fillRect/>
          </a:stretch>
        </p:blipFill>
        <p:spPr>
          <a:xfrm>
            <a:off x="5600147" y="1795421"/>
            <a:ext cx="1944206" cy="2986129"/>
          </a:xfrm>
          <a:prstGeom prst="rect">
            <a:avLst/>
          </a:prstGeom>
        </p:spPr>
      </p:pic>
    </p:spTree>
    <p:extLst>
      <p:ext uri="{BB962C8B-B14F-4D97-AF65-F5344CB8AC3E}">
        <p14:creationId xmlns:p14="http://schemas.microsoft.com/office/powerpoint/2010/main" val="3799655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317" y="295833"/>
            <a:ext cx="7583488" cy="1143000"/>
          </a:xfrm>
        </p:spPr>
        <p:txBody>
          <a:bodyPr>
            <a:normAutofit/>
          </a:bodyPr>
          <a:lstStyle/>
          <a:p>
            <a:r>
              <a:rPr lang="en-US" sz="4800" b="1" dirty="0"/>
              <a:t>PYROCLASTIC MATERIALS </a:t>
            </a:r>
          </a:p>
        </p:txBody>
      </p:sp>
      <p:sp>
        <p:nvSpPr>
          <p:cNvPr id="3" name="Content Placeholder 2"/>
          <p:cNvSpPr>
            <a:spLocks noGrp="1"/>
          </p:cNvSpPr>
          <p:nvPr>
            <p:ph sz="half" idx="1"/>
          </p:nvPr>
        </p:nvSpPr>
        <p:spPr>
          <a:xfrm>
            <a:off x="6776006" y="4130675"/>
            <a:ext cx="2063193" cy="2654301"/>
          </a:xfrm>
        </p:spPr>
        <p:txBody>
          <a:bodyPr>
            <a:normAutofit/>
          </a:bodyPr>
          <a:lstStyle/>
          <a:p>
            <a:pPr marL="0" indent="0">
              <a:spcBef>
                <a:spcPts val="0"/>
              </a:spcBef>
              <a:buNone/>
            </a:pPr>
            <a:r>
              <a:rPr lang="en-US" dirty="0"/>
              <a:t>Cloud of ash, lava fragments and vapor </a:t>
            </a:r>
          </a:p>
          <a:p>
            <a:pPr marL="0" indent="0">
              <a:spcBef>
                <a:spcPts val="0"/>
              </a:spcBef>
              <a:buNone/>
            </a:pPr>
            <a:r>
              <a:rPr lang="en-US" dirty="0"/>
              <a:t>from a volcanic  explosion.</a:t>
            </a:r>
          </a:p>
          <a:p>
            <a:pPr marL="0" indent="0">
              <a:buNone/>
            </a:pPr>
            <a:endParaRPr lang="en-US" dirty="0"/>
          </a:p>
        </p:txBody>
      </p:sp>
      <p:pic>
        <p:nvPicPr>
          <p:cNvPr id="5" name="Content Placeholder 4"/>
          <p:cNvPicPr>
            <a:picLocks noGrp="1" noChangeAspect="1"/>
          </p:cNvPicPr>
          <p:nvPr>
            <p:ph sz="half" idx="2"/>
          </p:nvPr>
        </p:nvPicPr>
        <p:blipFill>
          <a:blip r:embed="rId2" cstate="print"/>
          <a:srcRect t="13411" b="13411"/>
          <a:stretch>
            <a:fillRect/>
          </a:stretch>
        </p:blipFill>
        <p:spPr>
          <a:xfrm>
            <a:off x="6655720" y="1852560"/>
            <a:ext cx="2028965" cy="2205090"/>
          </a:xfrm>
        </p:spPr>
      </p:pic>
      <p:graphicFrame>
        <p:nvGraphicFramePr>
          <p:cNvPr id="6" name="Diagram 5"/>
          <p:cNvGraphicFramePr/>
          <p:nvPr>
            <p:extLst>
              <p:ext uri="{D42A27DB-BD31-4B8C-83A1-F6EECF244321}">
                <p14:modId xmlns:p14="http://schemas.microsoft.com/office/powerpoint/2010/main" val="4198508340"/>
              </p:ext>
            </p:extLst>
          </p:nvPr>
        </p:nvGraphicFramePr>
        <p:xfrm>
          <a:off x="220133" y="2098675"/>
          <a:ext cx="6352674"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p:cNvSpPr/>
          <p:nvPr/>
        </p:nvSpPr>
        <p:spPr>
          <a:xfrm>
            <a:off x="400579" y="3728130"/>
            <a:ext cx="1343025" cy="248602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1935806" y="3743327"/>
            <a:ext cx="1343025" cy="248602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3490766" y="3743327"/>
            <a:ext cx="1343025" cy="248602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4974760" y="3743327"/>
            <a:ext cx="1343025" cy="248602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00015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xit" presetSubtype="10" fill="hold" grpId="0" nodeType="clickEffect">
                                  <p:stCondLst>
                                    <p:cond delay="0"/>
                                  </p:stCondLst>
                                  <p:childTnLst>
                                    <p:animEffect transition="out" filter="randombar(horizontal)">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4" presetClass="exit" presetSubtype="10" fill="hold" grpId="0" nodeType="clickEffect">
                                  <p:stCondLst>
                                    <p:cond delay="0"/>
                                  </p:stCondLst>
                                  <p:childTnLst>
                                    <p:animEffect transition="out" filter="randombar(horizontal)">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4" presetClass="exit" presetSubtype="10" fill="hold" grpId="0" nodeType="clickEffect">
                                  <p:stCondLst>
                                    <p:cond delay="0"/>
                                  </p:stCondLst>
                                  <p:childTnLst>
                                    <p:animEffect transition="out" filter="randombar(horizontal)">
                                      <p:cBhvr>
                                        <p:cTn id="16" dur="500"/>
                                        <p:tgtEl>
                                          <p:spTgt spid="8"/>
                                        </p:tgtEl>
                                      </p:cBhvr>
                                    </p:animEffect>
                                    <p:set>
                                      <p:cBhvr>
                                        <p:cTn id="17" dur="1" fill="hold">
                                          <p:stCondLst>
                                            <p:cond delay="499"/>
                                          </p:stCondLst>
                                        </p:cTn>
                                        <p:tgtEl>
                                          <p:spTgt spid="8"/>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4" presetClass="exit" presetSubtype="10" fill="hold" grpId="0" nodeType="clickEffect">
                                  <p:stCondLst>
                                    <p:cond delay="0"/>
                                  </p:stCondLst>
                                  <p:childTnLst>
                                    <p:animEffect transition="out" filter="randombar(horizontal)">
                                      <p:cBhvr>
                                        <p:cTn id="21" dur="500"/>
                                        <p:tgtEl>
                                          <p:spTgt spid="9"/>
                                        </p:tgtEl>
                                      </p:cBhvr>
                                    </p:animEffect>
                                    <p:set>
                                      <p:cBhvr>
                                        <p:cTn id="22"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6856" y="283150"/>
            <a:ext cx="8307257" cy="1143000"/>
          </a:xfrm>
        </p:spPr>
        <p:txBody>
          <a:bodyPr>
            <a:noAutofit/>
          </a:bodyPr>
          <a:lstStyle/>
          <a:p>
            <a:r>
              <a:rPr lang="en-US" sz="4000" b="1" dirty="0"/>
              <a:t>MOUNT ST. HELEN’S  - WASHINGTON STATE </a:t>
            </a:r>
          </a:p>
        </p:txBody>
      </p:sp>
      <p:sp>
        <p:nvSpPr>
          <p:cNvPr id="3" name="Content Placeholder 2"/>
          <p:cNvSpPr>
            <a:spLocks noGrp="1"/>
          </p:cNvSpPr>
          <p:nvPr>
            <p:ph sz="half" idx="1"/>
          </p:nvPr>
        </p:nvSpPr>
        <p:spPr>
          <a:xfrm>
            <a:off x="521054" y="4558146"/>
            <a:ext cx="1564344" cy="428337"/>
          </a:xfrm>
        </p:spPr>
        <p:txBody>
          <a:bodyPr/>
          <a:lstStyle/>
          <a:p>
            <a:pPr>
              <a:buNone/>
            </a:pPr>
            <a:r>
              <a:rPr lang="en-US" b="1" dirty="0"/>
              <a:t>Before</a:t>
            </a:r>
          </a:p>
        </p:txBody>
      </p:sp>
      <p:sp>
        <p:nvSpPr>
          <p:cNvPr id="4" name="Content Placeholder 3"/>
          <p:cNvSpPr>
            <a:spLocks noGrp="1"/>
          </p:cNvSpPr>
          <p:nvPr>
            <p:ph sz="half" idx="2"/>
          </p:nvPr>
        </p:nvSpPr>
        <p:spPr>
          <a:xfrm>
            <a:off x="6899564" y="6145068"/>
            <a:ext cx="1945908" cy="428338"/>
          </a:xfrm>
        </p:spPr>
        <p:txBody>
          <a:bodyPr/>
          <a:lstStyle/>
          <a:p>
            <a:pPr algn="ctr">
              <a:buNone/>
            </a:pPr>
            <a:r>
              <a:rPr lang="en-US" b="1" dirty="0"/>
              <a:t>After</a:t>
            </a:r>
          </a:p>
        </p:txBody>
      </p:sp>
      <p:pic>
        <p:nvPicPr>
          <p:cNvPr id="1030" name="Picture 6" descr="Mount St. Helens Before"/>
          <p:cNvPicPr>
            <a:picLocks noChangeAspect="1" noChangeArrowheads="1"/>
          </p:cNvPicPr>
          <p:nvPr/>
        </p:nvPicPr>
        <p:blipFill>
          <a:blip r:embed="rId2" cstate="print"/>
          <a:srcRect/>
          <a:stretch>
            <a:fillRect/>
          </a:stretch>
        </p:blipFill>
        <p:spPr bwMode="auto">
          <a:xfrm>
            <a:off x="416856" y="1736870"/>
            <a:ext cx="3590715" cy="2821276"/>
          </a:xfrm>
          <a:prstGeom prst="rect">
            <a:avLst/>
          </a:prstGeom>
          <a:noFill/>
        </p:spPr>
      </p:pic>
      <p:pic>
        <p:nvPicPr>
          <p:cNvPr id="1032" name="Picture 8" descr="Mount St. Helens After"/>
          <p:cNvPicPr>
            <a:picLocks noChangeAspect="1" noChangeArrowheads="1"/>
          </p:cNvPicPr>
          <p:nvPr/>
        </p:nvPicPr>
        <p:blipFill>
          <a:blip r:embed="rId3" cstate="print"/>
          <a:srcRect/>
          <a:stretch>
            <a:fillRect/>
          </a:stretch>
        </p:blipFill>
        <p:spPr bwMode="auto">
          <a:xfrm>
            <a:off x="5133398" y="3323792"/>
            <a:ext cx="3590715" cy="2821276"/>
          </a:xfrm>
          <a:prstGeom prst="rect">
            <a:avLst/>
          </a:prstGeom>
          <a:noFill/>
        </p:spPr>
      </p:pic>
      <p:pic>
        <p:nvPicPr>
          <p:cNvPr id="1034" name="Picture 10" descr="http://2.bp.blogspot.com/-ZinOoYekOBs/TcYPjBH1KfI/AAAAAAAADcw/Ud0kM47HLPI/s320/JLM-NatGeo-Mount-St-Helens-1980-May-18.jpg">
            <a:hlinkClick r:id="rId4"/>
          </p:cNvPr>
          <p:cNvPicPr>
            <a:picLocks noChangeAspect="1" noChangeArrowheads="1"/>
          </p:cNvPicPr>
          <p:nvPr/>
        </p:nvPicPr>
        <p:blipFill>
          <a:blip r:embed="rId5" cstate="print"/>
          <a:srcRect/>
          <a:stretch>
            <a:fillRect/>
          </a:stretch>
        </p:blipFill>
        <p:spPr bwMode="auto">
          <a:xfrm>
            <a:off x="2085398" y="4073235"/>
            <a:ext cx="3048000" cy="2286001"/>
          </a:xfrm>
          <a:prstGeom prst="rect">
            <a:avLst/>
          </a:prstGeom>
          <a:noFill/>
        </p:spPr>
      </p:pic>
      <p:sp>
        <p:nvSpPr>
          <p:cNvPr id="11" name="Content Placeholder 2"/>
          <p:cNvSpPr txBox="1">
            <a:spLocks/>
          </p:cNvSpPr>
          <p:nvPr/>
        </p:nvSpPr>
        <p:spPr>
          <a:xfrm>
            <a:off x="779463" y="5930899"/>
            <a:ext cx="1305935" cy="428337"/>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ts val="2000"/>
              </a:spcBef>
              <a:spcAft>
                <a:spcPts val="0"/>
              </a:spcAft>
              <a:buClr>
                <a:schemeClr val="accent1"/>
              </a:buClr>
              <a:buSzPct val="90000"/>
              <a:buFont typeface="Wingdings 2" pitchFamily="18" charset="2"/>
              <a:buNone/>
              <a:tabLst/>
              <a:defRPr/>
            </a:pPr>
            <a:r>
              <a:rPr kumimoji="0" lang="en-US" sz="2200" b="1" i="0" u="none" strike="noStrike" kern="1200" cap="none" spc="0" normalizeH="0" baseline="0" noProof="0" dirty="0">
                <a:ln>
                  <a:noFill/>
                </a:ln>
                <a:solidFill>
                  <a:schemeClr val="tx1">
                    <a:lumMod val="90000"/>
                    <a:lumOff val="10000"/>
                  </a:schemeClr>
                </a:solidFill>
                <a:effectLst/>
                <a:uLnTx/>
                <a:uFillTx/>
                <a:latin typeface="+mn-lt"/>
                <a:ea typeface="+mn-ea"/>
                <a:cs typeface="+mn-cs"/>
              </a:rPr>
              <a:t>During</a:t>
            </a:r>
          </a:p>
        </p:txBody>
      </p:sp>
      <p:pic>
        <p:nvPicPr>
          <p:cNvPr id="1038" name="Picture 14" descr="http://academic.brooklyn.cuny.edu/geology/leveson/core/topics/mt_st_helens/graphics/10%5b1%5d.jpg"/>
          <p:cNvPicPr>
            <a:picLocks noChangeAspect="1" noChangeArrowheads="1"/>
          </p:cNvPicPr>
          <p:nvPr/>
        </p:nvPicPr>
        <p:blipFill>
          <a:blip r:embed="rId6" cstate="print"/>
          <a:srcRect/>
          <a:stretch>
            <a:fillRect/>
          </a:stretch>
        </p:blipFill>
        <p:spPr bwMode="auto">
          <a:xfrm>
            <a:off x="6589394" y="1883063"/>
            <a:ext cx="2134719" cy="1387764"/>
          </a:xfrm>
          <a:prstGeom prst="rect">
            <a:avLst/>
          </a:prstGeom>
          <a:noFill/>
        </p:spPr>
      </p:pic>
      <p:pic>
        <p:nvPicPr>
          <p:cNvPr id="1040" name="Picture 16" descr="http://amazingdata.com/mediadata23/Image/amazing_odd_interesting_funny_MSH80_eruption_mount_st_helens_plume_07-22-80_200907231754361743.jpg"/>
          <p:cNvPicPr>
            <a:picLocks noChangeAspect="1" noChangeArrowheads="1"/>
          </p:cNvPicPr>
          <p:nvPr/>
        </p:nvPicPr>
        <p:blipFill>
          <a:blip r:embed="rId7" cstate="print"/>
          <a:srcRect/>
          <a:stretch>
            <a:fillRect/>
          </a:stretch>
        </p:blipFill>
        <p:spPr bwMode="auto">
          <a:xfrm>
            <a:off x="521054" y="4986483"/>
            <a:ext cx="1489653" cy="993102"/>
          </a:xfrm>
          <a:prstGeom prst="rect">
            <a:avLst/>
          </a:prstGeom>
          <a:noFill/>
        </p:spPr>
      </p:pic>
      <p:pic>
        <p:nvPicPr>
          <p:cNvPr id="1042" name="Picture 18" descr="http://ts1.mm.bing.net/th?id=H.5000966611797272&amp;w=214&amp;h=164&amp;c=7&amp;rs=1&amp;pid=1.7"/>
          <p:cNvPicPr>
            <a:picLocks noChangeAspect="1" noChangeArrowheads="1"/>
          </p:cNvPicPr>
          <p:nvPr/>
        </p:nvPicPr>
        <p:blipFill>
          <a:blip r:embed="rId8" cstate="print"/>
          <a:srcRect/>
          <a:stretch>
            <a:fillRect/>
          </a:stretch>
        </p:blipFill>
        <p:spPr bwMode="auto">
          <a:xfrm>
            <a:off x="4278814" y="1883063"/>
            <a:ext cx="2134719" cy="1387765"/>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ERUPTIONS</a:t>
            </a:r>
          </a:p>
        </p:txBody>
      </p:sp>
      <p:sp>
        <p:nvSpPr>
          <p:cNvPr id="7" name="Content Placeholder 6"/>
          <p:cNvSpPr>
            <a:spLocks noGrp="1"/>
          </p:cNvSpPr>
          <p:nvPr>
            <p:ph sz="half" idx="1"/>
          </p:nvPr>
        </p:nvSpPr>
        <p:spPr>
          <a:xfrm>
            <a:off x="489177" y="2313086"/>
            <a:ext cx="2700961" cy="3826457"/>
          </a:xfrm>
        </p:spPr>
        <p:txBody>
          <a:bodyPr>
            <a:normAutofit/>
          </a:bodyPr>
          <a:lstStyle/>
          <a:p>
            <a:pPr marL="0" indent="0">
              <a:buNone/>
            </a:pPr>
            <a:r>
              <a:rPr lang="en-US" sz="2400" b="1" dirty="0"/>
              <a:t>The amount of </a:t>
            </a:r>
            <a:r>
              <a:rPr lang="en-US" sz="2400" b="1" dirty="0">
                <a:solidFill>
                  <a:srgbClr val="FF0000"/>
                </a:solidFill>
              </a:rPr>
              <a:t>dissolved gas </a:t>
            </a:r>
            <a:r>
              <a:rPr lang="en-US" sz="2400" b="1" dirty="0"/>
              <a:t>in magma provides the driving force for explosive eruption.</a:t>
            </a:r>
          </a:p>
          <a:p>
            <a:pPr marL="0" indent="0">
              <a:buNone/>
            </a:pPr>
            <a:r>
              <a:rPr lang="en-US" sz="2400" b="1" dirty="0"/>
              <a:t>More gas = more explosive eruption</a:t>
            </a:r>
            <a:r>
              <a:rPr lang="en-US" b="1" dirty="0"/>
              <a:t>.</a:t>
            </a:r>
          </a:p>
        </p:txBody>
      </p:sp>
      <p:pic>
        <p:nvPicPr>
          <p:cNvPr id="6" name="Picture 5"/>
          <p:cNvPicPr>
            <a:picLocks noChangeAspect="1"/>
          </p:cNvPicPr>
          <p:nvPr/>
        </p:nvPicPr>
        <p:blipFill>
          <a:blip r:embed="rId2" cstate="print"/>
          <a:stretch>
            <a:fillRect/>
          </a:stretch>
        </p:blipFill>
        <p:spPr>
          <a:xfrm>
            <a:off x="3190138" y="2720900"/>
            <a:ext cx="5604701" cy="3800202"/>
          </a:xfrm>
          <a:prstGeom prst="rect">
            <a:avLst/>
          </a:prstGeom>
        </p:spPr>
      </p:pic>
    </p:spTree>
    <p:extLst>
      <p:ext uri="{BB962C8B-B14F-4D97-AF65-F5344CB8AC3E}">
        <p14:creationId xmlns:p14="http://schemas.microsoft.com/office/powerpoint/2010/main" val="4168055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50" y="295833"/>
            <a:ext cx="8463058" cy="1143000"/>
          </a:xfrm>
        </p:spPr>
        <p:txBody>
          <a:bodyPr>
            <a:noAutofit/>
          </a:bodyPr>
          <a:lstStyle/>
          <a:p>
            <a:r>
              <a:rPr lang="en-US" sz="4000" b="1" dirty="0"/>
              <a:t>LASTING EFFECTS OF VOLCANOES</a:t>
            </a:r>
          </a:p>
        </p:txBody>
      </p:sp>
      <p:sp>
        <p:nvSpPr>
          <p:cNvPr id="3" name="Content Placeholder 2"/>
          <p:cNvSpPr>
            <a:spLocks noGrp="1"/>
          </p:cNvSpPr>
          <p:nvPr>
            <p:ph sz="half" idx="1"/>
          </p:nvPr>
        </p:nvSpPr>
        <p:spPr>
          <a:xfrm>
            <a:off x="406441" y="2428875"/>
            <a:ext cx="4684767" cy="3527426"/>
          </a:xfrm>
        </p:spPr>
        <p:txBody>
          <a:bodyPr>
            <a:normAutofit/>
          </a:bodyPr>
          <a:lstStyle/>
          <a:p>
            <a:pPr marL="0" indent="0">
              <a:spcBef>
                <a:spcPts val="0"/>
              </a:spcBef>
              <a:buNone/>
            </a:pPr>
            <a:r>
              <a:rPr lang="en-US" sz="2800" dirty="0"/>
              <a:t>Volcanic eruptions can </a:t>
            </a:r>
            <a:r>
              <a:rPr lang="en-US" sz="2800" b="1" dirty="0">
                <a:solidFill>
                  <a:srgbClr val="FF0000"/>
                </a:solidFill>
              </a:rPr>
              <a:t>alter</a:t>
            </a:r>
            <a:r>
              <a:rPr lang="en-US" sz="2800" dirty="0"/>
              <a:t> the climate of the Earth.</a:t>
            </a:r>
          </a:p>
          <a:p>
            <a:pPr>
              <a:spcBef>
                <a:spcPts val="0"/>
              </a:spcBef>
            </a:pPr>
            <a:r>
              <a:rPr lang="en-US" sz="2800" dirty="0"/>
              <a:t>Particles </a:t>
            </a:r>
            <a:r>
              <a:rPr lang="en-US" sz="2800" b="1" dirty="0">
                <a:solidFill>
                  <a:srgbClr val="FF0000"/>
                </a:solidFill>
              </a:rPr>
              <a:t>block</a:t>
            </a:r>
            <a:r>
              <a:rPr lang="en-US" sz="2800" dirty="0"/>
              <a:t> sunlight.</a:t>
            </a:r>
          </a:p>
          <a:p>
            <a:pPr>
              <a:spcBef>
                <a:spcPts val="0"/>
              </a:spcBef>
            </a:pPr>
            <a:r>
              <a:rPr lang="en-US" sz="2800" dirty="0"/>
              <a:t>Cause</a:t>
            </a:r>
            <a:r>
              <a:rPr lang="en-US" sz="2800" dirty="0">
                <a:solidFill>
                  <a:schemeClr val="tx1"/>
                </a:solidFill>
              </a:rPr>
              <a:t> </a:t>
            </a:r>
            <a:r>
              <a:rPr lang="en-US" sz="2800" b="1" dirty="0">
                <a:solidFill>
                  <a:srgbClr val="FF0000"/>
                </a:solidFill>
              </a:rPr>
              <a:t>cooling</a:t>
            </a:r>
            <a:r>
              <a:rPr lang="en-US" sz="2800" dirty="0">
                <a:solidFill>
                  <a:schemeClr val="tx1"/>
                </a:solidFill>
              </a:rPr>
              <a:t> as cloud circles planet.</a:t>
            </a:r>
          </a:p>
        </p:txBody>
      </p:sp>
      <p:sp>
        <p:nvSpPr>
          <p:cNvPr id="6" name="TextBox 5"/>
          <p:cNvSpPr txBox="1"/>
          <p:nvPr/>
        </p:nvSpPr>
        <p:spPr>
          <a:xfrm>
            <a:off x="406441" y="5956301"/>
            <a:ext cx="8513061" cy="461665"/>
          </a:xfrm>
          <a:prstGeom prst="rect">
            <a:avLst/>
          </a:prstGeom>
          <a:noFill/>
        </p:spPr>
        <p:txBody>
          <a:bodyPr wrap="none" rtlCol="0">
            <a:spAutoFit/>
          </a:bodyPr>
          <a:lstStyle/>
          <a:p>
            <a:r>
              <a:rPr lang="en-US" sz="2400" b="1" i="1" dirty="0"/>
              <a:t>How can volcanic eruptions in other parts of the world affect us?</a:t>
            </a:r>
          </a:p>
        </p:txBody>
      </p:sp>
      <p:pic>
        <p:nvPicPr>
          <p:cNvPr id="8" name="Content Placeholder 7"/>
          <p:cNvPicPr>
            <a:picLocks noGrp="1" noChangeAspect="1"/>
          </p:cNvPicPr>
          <p:nvPr>
            <p:ph sz="half" idx="2"/>
          </p:nvPr>
        </p:nvPicPr>
        <p:blipFill>
          <a:blip r:embed="rId2" cstate="print"/>
          <a:srcRect l="19176" r="19176"/>
          <a:stretch>
            <a:fillRect/>
          </a:stretch>
        </p:blipFill>
        <p:spPr>
          <a:xfrm>
            <a:off x="5091208" y="1981201"/>
            <a:ext cx="3657600" cy="3975100"/>
          </a:xfrm>
        </p:spPr>
      </p:pic>
    </p:spTree>
    <p:extLst>
      <p:ext uri="{BB962C8B-B14F-4D97-AF65-F5344CB8AC3E}">
        <p14:creationId xmlns:p14="http://schemas.microsoft.com/office/powerpoint/2010/main" val="3147388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440" y="295833"/>
            <a:ext cx="8413709" cy="1143000"/>
          </a:xfrm>
        </p:spPr>
        <p:txBody>
          <a:bodyPr>
            <a:noAutofit/>
          </a:bodyPr>
          <a:lstStyle/>
          <a:p>
            <a:r>
              <a:rPr lang="en-US" sz="4000" b="1" dirty="0"/>
              <a:t>LASTING EFFECTS OF VOLCANOES</a:t>
            </a:r>
            <a:endParaRPr lang="en-US" sz="4000" dirty="0"/>
          </a:p>
        </p:txBody>
      </p:sp>
      <p:sp>
        <p:nvSpPr>
          <p:cNvPr id="3" name="Content Placeholder 2"/>
          <p:cNvSpPr>
            <a:spLocks noGrp="1"/>
          </p:cNvSpPr>
          <p:nvPr>
            <p:ph sz="half" idx="1"/>
          </p:nvPr>
        </p:nvSpPr>
        <p:spPr>
          <a:xfrm>
            <a:off x="406441" y="1981201"/>
            <a:ext cx="4684767" cy="3975100"/>
          </a:xfrm>
        </p:spPr>
        <p:txBody>
          <a:bodyPr>
            <a:noAutofit/>
          </a:bodyPr>
          <a:lstStyle/>
          <a:p>
            <a:pPr marL="0" indent="0">
              <a:spcBef>
                <a:spcPts val="0"/>
              </a:spcBef>
              <a:buNone/>
            </a:pPr>
            <a:r>
              <a:rPr lang="en-US" sz="2800" dirty="0">
                <a:solidFill>
                  <a:schemeClr val="tx1"/>
                </a:solidFill>
              </a:rPr>
              <a:t>Examples: </a:t>
            </a:r>
          </a:p>
          <a:p>
            <a:pPr>
              <a:spcBef>
                <a:spcPts val="0"/>
              </a:spcBef>
            </a:pPr>
            <a:r>
              <a:rPr lang="en-US" sz="2800" b="1" dirty="0"/>
              <a:t>Pinatubo</a:t>
            </a:r>
            <a:r>
              <a:rPr lang="en-US" sz="2800" dirty="0"/>
              <a:t> eruption in 1991 cooled Earth by about 1°F for 1 - 2 years.</a:t>
            </a:r>
          </a:p>
          <a:p>
            <a:pPr>
              <a:spcBef>
                <a:spcPts val="0"/>
              </a:spcBef>
            </a:pPr>
            <a:r>
              <a:rPr lang="en-US" sz="2800" b="1" dirty="0" err="1"/>
              <a:t>Tambora</a:t>
            </a:r>
            <a:r>
              <a:rPr lang="en-US" sz="2800" dirty="0"/>
              <a:t> in Indonesia-  eruption in 1815 - global temperatures fell by about 2°F for 1 - 2 years caused crop failures in northeastern USA.</a:t>
            </a:r>
            <a:endParaRPr lang="en-US" sz="2800" dirty="0">
              <a:solidFill>
                <a:schemeClr val="tx1"/>
              </a:solidFill>
            </a:endParaRPr>
          </a:p>
        </p:txBody>
      </p:sp>
      <p:pic>
        <p:nvPicPr>
          <p:cNvPr id="8" name="Content Placeholder 7"/>
          <p:cNvPicPr>
            <a:picLocks noGrp="1" noChangeAspect="1"/>
          </p:cNvPicPr>
          <p:nvPr>
            <p:ph sz="half" idx="2"/>
          </p:nvPr>
        </p:nvPicPr>
        <p:blipFill>
          <a:blip r:embed="rId2" cstate="print"/>
          <a:srcRect l="19176" r="19176"/>
          <a:stretch>
            <a:fillRect/>
          </a:stretch>
        </p:blipFill>
        <p:spPr>
          <a:xfrm>
            <a:off x="5091208" y="1981201"/>
            <a:ext cx="3657600" cy="3975100"/>
          </a:xfrm>
        </p:spPr>
      </p:pic>
    </p:spTree>
    <p:extLst>
      <p:ext uri="{BB962C8B-B14F-4D97-AF65-F5344CB8AC3E}">
        <p14:creationId xmlns:p14="http://schemas.microsoft.com/office/powerpoint/2010/main" val="398342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VISCOSITY OF LAVA</a:t>
            </a:r>
          </a:p>
        </p:txBody>
      </p:sp>
      <p:sp>
        <p:nvSpPr>
          <p:cNvPr id="3" name="Content Placeholder 2"/>
          <p:cNvSpPr>
            <a:spLocks noGrp="1"/>
          </p:cNvSpPr>
          <p:nvPr>
            <p:ph sz="half" idx="1"/>
          </p:nvPr>
        </p:nvSpPr>
        <p:spPr>
          <a:xfrm>
            <a:off x="497306" y="1855040"/>
            <a:ext cx="8098790" cy="4658056"/>
          </a:xfrm>
        </p:spPr>
        <p:txBody>
          <a:bodyPr>
            <a:normAutofit/>
          </a:bodyPr>
          <a:lstStyle/>
          <a:p>
            <a:pPr marL="0" indent="0">
              <a:spcBef>
                <a:spcPts val="0"/>
              </a:spcBef>
              <a:buNone/>
            </a:pPr>
            <a:r>
              <a:rPr lang="en-US" sz="3200" b="1" dirty="0"/>
              <a:t>Property of fluids:</a:t>
            </a:r>
          </a:p>
          <a:p>
            <a:pPr>
              <a:spcBef>
                <a:spcPts val="0"/>
              </a:spcBef>
            </a:pPr>
            <a:r>
              <a:rPr lang="en-US" sz="3200" dirty="0"/>
              <a:t> </a:t>
            </a:r>
            <a:r>
              <a:rPr lang="en-US" sz="3200" b="1" dirty="0">
                <a:solidFill>
                  <a:srgbClr val="FF0000"/>
                </a:solidFill>
              </a:rPr>
              <a:t>Viscosity</a:t>
            </a:r>
            <a:r>
              <a:rPr lang="en-US" sz="3200" dirty="0"/>
              <a:t> = Resistance to flow</a:t>
            </a:r>
          </a:p>
          <a:p>
            <a:pPr>
              <a:spcBef>
                <a:spcPts val="0"/>
              </a:spcBef>
            </a:pPr>
            <a:r>
              <a:rPr lang="en-US" sz="3200" dirty="0"/>
              <a:t> Liquid </a:t>
            </a:r>
            <a:r>
              <a:rPr lang="en-US" sz="3200" b="1" dirty="0">
                <a:solidFill>
                  <a:srgbClr val="FF0000"/>
                </a:solidFill>
              </a:rPr>
              <a:t>friction</a:t>
            </a:r>
            <a:r>
              <a:rPr lang="en-US" sz="3200" dirty="0"/>
              <a:t> is another way to describe it.</a:t>
            </a:r>
          </a:p>
          <a:p>
            <a:pPr>
              <a:spcBef>
                <a:spcPts val="0"/>
              </a:spcBef>
              <a:buNone/>
            </a:pPr>
            <a:endParaRPr lang="en-US" dirty="0"/>
          </a:p>
          <a:p>
            <a:pPr>
              <a:spcBef>
                <a:spcPts val="0"/>
              </a:spcBef>
            </a:pPr>
            <a:endParaRPr lang="en-US" dirty="0"/>
          </a:p>
        </p:txBody>
      </p:sp>
      <p:pic>
        <p:nvPicPr>
          <p:cNvPr id="5" name="Picture 4"/>
          <p:cNvPicPr>
            <a:picLocks noChangeAspect="1"/>
          </p:cNvPicPr>
          <p:nvPr/>
        </p:nvPicPr>
        <p:blipFill>
          <a:blip r:embed="rId2" cstate="print"/>
          <a:stretch>
            <a:fillRect/>
          </a:stretch>
        </p:blipFill>
        <p:spPr>
          <a:xfrm>
            <a:off x="1160245" y="4029075"/>
            <a:ext cx="6528947" cy="2484021"/>
          </a:xfrm>
          <a:prstGeom prst="rect">
            <a:avLst/>
          </a:prstGeom>
        </p:spPr>
      </p:pic>
    </p:spTree>
    <p:extLst>
      <p:ext uri="{BB962C8B-B14F-4D97-AF65-F5344CB8AC3E}">
        <p14:creationId xmlns:p14="http://schemas.microsoft.com/office/powerpoint/2010/main" val="2361030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VISCOSITY OF LAVA</a:t>
            </a:r>
          </a:p>
        </p:txBody>
      </p:sp>
      <p:sp>
        <p:nvSpPr>
          <p:cNvPr id="3" name="Content Placeholder 2"/>
          <p:cNvSpPr>
            <a:spLocks noGrp="1"/>
          </p:cNvSpPr>
          <p:nvPr>
            <p:ph sz="half" idx="1"/>
          </p:nvPr>
        </p:nvSpPr>
        <p:spPr>
          <a:xfrm>
            <a:off x="497306" y="2130809"/>
            <a:ext cx="4103723" cy="4531246"/>
          </a:xfrm>
        </p:spPr>
        <p:txBody>
          <a:bodyPr>
            <a:normAutofit/>
          </a:bodyPr>
          <a:lstStyle/>
          <a:p>
            <a:pPr marL="0" indent="0">
              <a:spcBef>
                <a:spcPts val="0"/>
              </a:spcBef>
              <a:buNone/>
            </a:pPr>
            <a:r>
              <a:rPr lang="en-US" sz="2800" b="1" dirty="0"/>
              <a:t>More viscous lavas:</a:t>
            </a:r>
          </a:p>
          <a:p>
            <a:pPr>
              <a:spcBef>
                <a:spcPts val="0"/>
              </a:spcBef>
            </a:pPr>
            <a:r>
              <a:rPr lang="en-US" sz="2800" b="1" dirty="0"/>
              <a:t> </a:t>
            </a:r>
            <a:r>
              <a:rPr lang="en-US" sz="2800" b="1" dirty="0">
                <a:solidFill>
                  <a:srgbClr val="FF0000"/>
                </a:solidFill>
              </a:rPr>
              <a:t>Higher</a:t>
            </a:r>
            <a:r>
              <a:rPr lang="en-US" sz="2800" dirty="0"/>
              <a:t> </a:t>
            </a:r>
            <a:r>
              <a:rPr lang="en-US" sz="2800" dirty="0">
                <a:solidFill>
                  <a:schemeClr val="tx1"/>
                </a:solidFill>
              </a:rPr>
              <a:t>silica</a:t>
            </a:r>
            <a:r>
              <a:rPr lang="en-US" sz="2800" dirty="0"/>
              <a:t> content.</a:t>
            </a:r>
          </a:p>
          <a:p>
            <a:pPr>
              <a:spcBef>
                <a:spcPts val="0"/>
              </a:spcBef>
            </a:pPr>
            <a:r>
              <a:rPr lang="en-US" sz="2800" dirty="0"/>
              <a:t> More </a:t>
            </a:r>
            <a:r>
              <a:rPr lang="en-US" sz="2800" b="1" dirty="0">
                <a:solidFill>
                  <a:srgbClr val="FF0000"/>
                </a:solidFill>
              </a:rPr>
              <a:t>explosive</a:t>
            </a:r>
            <a:r>
              <a:rPr lang="en-US" sz="2800" dirty="0"/>
              <a:t> eruptions.</a:t>
            </a:r>
          </a:p>
          <a:p>
            <a:pPr>
              <a:spcBef>
                <a:spcPts val="0"/>
              </a:spcBef>
            </a:pPr>
            <a:r>
              <a:rPr lang="en-US" sz="2800" dirty="0"/>
              <a:t> Flow </a:t>
            </a:r>
            <a:r>
              <a:rPr lang="en-US" sz="2800" b="1" dirty="0">
                <a:solidFill>
                  <a:srgbClr val="FF0000"/>
                </a:solidFill>
              </a:rPr>
              <a:t>slower</a:t>
            </a:r>
            <a:r>
              <a:rPr lang="en-US" sz="2800" dirty="0"/>
              <a:t> and </a:t>
            </a:r>
            <a:r>
              <a:rPr lang="en-US" sz="2800" b="1" dirty="0">
                <a:solidFill>
                  <a:srgbClr val="FF0000"/>
                </a:solidFill>
              </a:rPr>
              <a:t>thicker.</a:t>
            </a:r>
          </a:p>
          <a:p>
            <a:pPr>
              <a:spcBef>
                <a:spcPts val="0"/>
              </a:spcBef>
            </a:pPr>
            <a:r>
              <a:rPr lang="en-US" sz="2800" dirty="0"/>
              <a:t> A’a lava</a:t>
            </a:r>
          </a:p>
          <a:p>
            <a:pPr>
              <a:spcBef>
                <a:spcPts val="0"/>
              </a:spcBef>
            </a:pPr>
            <a:r>
              <a:rPr lang="en-US" sz="2800" dirty="0"/>
              <a:t> Felsic composition</a:t>
            </a:r>
          </a:p>
          <a:p>
            <a:pPr marL="0" indent="0">
              <a:spcBef>
                <a:spcPts val="0"/>
              </a:spcBef>
              <a:buNone/>
            </a:pPr>
            <a:endParaRPr lang="en-US" sz="2800" dirty="0"/>
          </a:p>
          <a:p>
            <a:pPr>
              <a:spcBef>
                <a:spcPts val="0"/>
              </a:spcBef>
              <a:buNone/>
            </a:pPr>
            <a:endParaRPr lang="en-US" dirty="0"/>
          </a:p>
          <a:p>
            <a:pPr>
              <a:spcBef>
                <a:spcPts val="0"/>
              </a:spcBef>
            </a:pPr>
            <a:endParaRPr lang="en-US" dirty="0"/>
          </a:p>
        </p:txBody>
      </p:sp>
      <p:pic>
        <p:nvPicPr>
          <p:cNvPr id="5" name="Picture 4"/>
          <p:cNvPicPr>
            <a:picLocks noChangeAspect="1"/>
          </p:cNvPicPr>
          <p:nvPr/>
        </p:nvPicPr>
        <p:blipFill>
          <a:blip r:embed="rId2"/>
          <a:stretch>
            <a:fillRect/>
          </a:stretch>
        </p:blipFill>
        <p:spPr>
          <a:xfrm>
            <a:off x="4780086" y="2133598"/>
            <a:ext cx="4073628" cy="3458483"/>
          </a:xfrm>
          <a:prstGeom prst="rect">
            <a:avLst/>
          </a:prstGeom>
        </p:spPr>
      </p:pic>
    </p:spTree>
    <p:extLst>
      <p:ext uri="{BB962C8B-B14F-4D97-AF65-F5344CB8AC3E}">
        <p14:creationId xmlns:p14="http://schemas.microsoft.com/office/powerpoint/2010/main" val="740768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fade">
                                      <p:cBhvr>
                                        <p:cTn id="33" dur="1000"/>
                                        <p:tgtEl>
                                          <p:spTgt spid="3">
                                            <p:txEl>
                                              <p:pRg st="5" end="5"/>
                                            </p:txEl>
                                          </p:spTgt>
                                        </p:tgtEl>
                                      </p:cBhvr>
                                    </p:animEffect>
                                    <p:anim calcmode="lin" valueType="num">
                                      <p:cBhvr>
                                        <p:cTn id="34"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VISCOSITY OF LAVA</a:t>
            </a:r>
          </a:p>
        </p:txBody>
      </p:sp>
      <p:sp>
        <p:nvSpPr>
          <p:cNvPr id="3" name="Content Placeholder 2"/>
          <p:cNvSpPr>
            <a:spLocks noGrp="1"/>
          </p:cNvSpPr>
          <p:nvPr>
            <p:ph sz="half" idx="1"/>
          </p:nvPr>
        </p:nvSpPr>
        <p:spPr>
          <a:xfrm>
            <a:off x="497306" y="1855040"/>
            <a:ext cx="4582694" cy="4658056"/>
          </a:xfrm>
        </p:spPr>
        <p:txBody>
          <a:bodyPr>
            <a:normAutofit/>
          </a:bodyPr>
          <a:lstStyle/>
          <a:p>
            <a:pPr marL="0" indent="0">
              <a:spcBef>
                <a:spcPts val="0"/>
              </a:spcBef>
              <a:buNone/>
            </a:pPr>
            <a:r>
              <a:rPr lang="en-US" sz="2800" b="1" dirty="0"/>
              <a:t>Less viscous lavas:</a:t>
            </a:r>
          </a:p>
          <a:p>
            <a:pPr>
              <a:spcBef>
                <a:spcPts val="0"/>
              </a:spcBef>
            </a:pPr>
            <a:r>
              <a:rPr lang="en-US" sz="2800" b="1" dirty="0"/>
              <a:t> </a:t>
            </a:r>
            <a:r>
              <a:rPr lang="en-US" sz="2800" b="1" dirty="0">
                <a:solidFill>
                  <a:srgbClr val="FF0000"/>
                </a:solidFill>
              </a:rPr>
              <a:t>Low</a:t>
            </a:r>
            <a:r>
              <a:rPr lang="en-US" sz="2800" dirty="0"/>
              <a:t> silica content.</a:t>
            </a:r>
          </a:p>
          <a:p>
            <a:pPr>
              <a:spcBef>
                <a:spcPts val="0"/>
              </a:spcBef>
            </a:pPr>
            <a:r>
              <a:rPr lang="en-US" sz="2800" dirty="0"/>
              <a:t> Lava tends to </a:t>
            </a:r>
            <a:r>
              <a:rPr lang="en-US" sz="2800" b="1" dirty="0">
                <a:solidFill>
                  <a:srgbClr val="FF0000"/>
                </a:solidFill>
              </a:rPr>
              <a:t>ooze</a:t>
            </a:r>
            <a:r>
              <a:rPr lang="en-US" sz="2800" dirty="0"/>
              <a:t> out.</a:t>
            </a:r>
          </a:p>
          <a:p>
            <a:pPr>
              <a:spcBef>
                <a:spcPts val="0"/>
              </a:spcBef>
            </a:pPr>
            <a:r>
              <a:rPr lang="en-US" sz="2800" dirty="0"/>
              <a:t> Flow </a:t>
            </a:r>
            <a:r>
              <a:rPr lang="en-US" sz="2800" b="1" dirty="0">
                <a:solidFill>
                  <a:srgbClr val="FF0000"/>
                </a:solidFill>
              </a:rPr>
              <a:t>faster</a:t>
            </a:r>
            <a:r>
              <a:rPr lang="en-US" sz="2800" dirty="0"/>
              <a:t> and </a:t>
            </a:r>
            <a:r>
              <a:rPr lang="en-US" sz="2800" b="1" dirty="0">
                <a:solidFill>
                  <a:srgbClr val="FF0000"/>
                </a:solidFill>
              </a:rPr>
              <a:t>thinner.</a:t>
            </a:r>
          </a:p>
          <a:p>
            <a:pPr>
              <a:spcBef>
                <a:spcPts val="0"/>
              </a:spcBef>
            </a:pPr>
            <a:r>
              <a:rPr lang="en-US" sz="2800" dirty="0"/>
              <a:t> Pahoehoe lava</a:t>
            </a:r>
          </a:p>
          <a:p>
            <a:pPr>
              <a:spcBef>
                <a:spcPts val="0"/>
              </a:spcBef>
            </a:pPr>
            <a:r>
              <a:rPr lang="en-US" sz="2800" dirty="0"/>
              <a:t> Mafic composition</a:t>
            </a:r>
          </a:p>
          <a:p>
            <a:pPr marL="0" indent="0">
              <a:spcBef>
                <a:spcPts val="0"/>
              </a:spcBef>
              <a:buNone/>
            </a:pPr>
            <a:endParaRPr lang="en-US" sz="2800" dirty="0"/>
          </a:p>
          <a:p>
            <a:pPr>
              <a:spcBef>
                <a:spcPts val="0"/>
              </a:spcBef>
              <a:buNone/>
            </a:pPr>
            <a:endParaRPr lang="en-US" dirty="0"/>
          </a:p>
          <a:p>
            <a:pPr>
              <a:spcBef>
                <a:spcPts val="0"/>
              </a:spcBef>
            </a:pPr>
            <a:endParaRPr lang="en-US" dirty="0"/>
          </a:p>
        </p:txBody>
      </p:sp>
      <p:pic>
        <p:nvPicPr>
          <p:cNvPr id="4" name="Picture 3"/>
          <p:cNvPicPr>
            <a:picLocks noChangeAspect="1"/>
          </p:cNvPicPr>
          <p:nvPr/>
        </p:nvPicPr>
        <p:blipFill>
          <a:blip r:embed="rId2"/>
          <a:stretch>
            <a:fillRect/>
          </a:stretch>
        </p:blipFill>
        <p:spPr>
          <a:xfrm>
            <a:off x="676276" y="4808121"/>
            <a:ext cx="7686675" cy="1704975"/>
          </a:xfrm>
          <a:prstGeom prst="rect">
            <a:avLst/>
          </a:prstGeom>
        </p:spPr>
      </p:pic>
      <p:sp>
        <p:nvSpPr>
          <p:cNvPr id="5" name="TextBox 4"/>
          <p:cNvSpPr txBox="1"/>
          <p:nvPr/>
        </p:nvSpPr>
        <p:spPr>
          <a:xfrm>
            <a:off x="5239657" y="2191657"/>
            <a:ext cx="2757714" cy="2246769"/>
          </a:xfrm>
          <a:prstGeom prst="rect">
            <a:avLst/>
          </a:prstGeom>
          <a:solidFill>
            <a:schemeClr val="tx2">
              <a:lumMod val="20000"/>
              <a:lumOff val="80000"/>
            </a:schemeClr>
          </a:solidFill>
        </p:spPr>
        <p:txBody>
          <a:bodyPr wrap="square" rtlCol="0">
            <a:spAutoFit/>
          </a:bodyPr>
          <a:lstStyle/>
          <a:p>
            <a:pPr algn="ctr"/>
            <a:r>
              <a:rPr lang="en-US" sz="2800" b="1" dirty="0"/>
              <a:t>Lava viscosity determines the </a:t>
            </a:r>
            <a:r>
              <a:rPr lang="en-US" sz="2800" b="1" dirty="0">
                <a:solidFill>
                  <a:srgbClr val="FF0000"/>
                </a:solidFill>
              </a:rPr>
              <a:t>force</a:t>
            </a:r>
            <a:r>
              <a:rPr lang="en-US" sz="2800" b="1" dirty="0"/>
              <a:t> of a volcanic eruption!</a:t>
            </a:r>
          </a:p>
        </p:txBody>
      </p:sp>
    </p:spTree>
    <p:extLst>
      <p:ext uri="{BB962C8B-B14F-4D97-AF65-F5344CB8AC3E}">
        <p14:creationId xmlns:p14="http://schemas.microsoft.com/office/powerpoint/2010/main" val="1337795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1000"/>
                                        <p:tgtEl>
                                          <p:spTgt spid="3">
                                            <p:txEl>
                                              <p:pRg st="4" end="4"/>
                                            </p:txEl>
                                          </p:spTgt>
                                        </p:tgtEl>
                                      </p:cBhvr>
                                    </p:animEffect>
                                    <p:anim calcmode="lin" valueType="num">
                                      <p:cBhvr>
                                        <p:cTn id="3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fade">
                                      <p:cBhvr>
                                        <p:cTn id="38" dur="1000"/>
                                        <p:tgtEl>
                                          <p:spTgt spid="3">
                                            <p:txEl>
                                              <p:pRg st="5" end="5"/>
                                            </p:txEl>
                                          </p:spTgt>
                                        </p:tgtEl>
                                      </p:cBhvr>
                                    </p:animEffect>
                                    <p:anim calcmode="lin" valueType="num">
                                      <p:cBhvr>
                                        <p:cTn id="3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REVIEW</a:t>
            </a:r>
          </a:p>
        </p:txBody>
      </p:sp>
      <p:sp>
        <p:nvSpPr>
          <p:cNvPr id="3" name="Content Placeholder 2"/>
          <p:cNvSpPr>
            <a:spLocks noGrp="1"/>
          </p:cNvSpPr>
          <p:nvPr>
            <p:ph sz="half" idx="1"/>
          </p:nvPr>
        </p:nvSpPr>
        <p:spPr/>
        <p:txBody>
          <a:bodyPr>
            <a:normAutofit/>
          </a:bodyPr>
          <a:lstStyle/>
          <a:p>
            <a:pPr>
              <a:buNone/>
            </a:pPr>
            <a:r>
              <a:rPr lang="en-US" sz="2800" b="1" dirty="0"/>
              <a:t>Which is the:</a:t>
            </a:r>
          </a:p>
          <a:p>
            <a:pPr marL="457200" indent="-457200">
              <a:buAutoNum type="arabicPeriod"/>
            </a:pPr>
            <a:r>
              <a:rPr lang="en-US" sz="2800" dirty="0"/>
              <a:t>Side vent?</a:t>
            </a:r>
          </a:p>
          <a:p>
            <a:pPr marL="457200" indent="-457200">
              <a:buAutoNum type="arabicPeriod"/>
            </a:pPr>
            <a:r>
              <a:rPr lang="en-US" sz="2800" dirty="0"/>
              <a:t>Lava flow?</a:t>
            </a:r>
          </a:p>
          <a:p>
            <a:pPr marL="457200" indent="-457200">
              <a:buAutoNum type="arabicPeriod"/>
            </a:pPr>
            <a:r>
              <a:rPr lang="en-US" sz="2800" dirty="0"/>
              <a:t>Magma dome?</a:t>
            </a:r>
          </a:p>
          <a:p>
            <a:pPr marL="457200" indent="-457200">
              <a:buAutoNum type="arabicPeriod"/>
            </a:pPr>
            <a:r>
              <a:rPr lang="en-US" sz="2800" dirty="0"/>
              <a:t>Crater?</a:t>
            </a:r>
          </a:p>
        </p:txBody>
      </p:sp>
      <p:pic>
        <p:nvPicPr>
          <p:cNvPr id="3075" name="Picture 3"/>
          <p:cNvPicPr>
            <a:picLocks noChangeAspect="1" noChangeArrowheads="1"/>
          </p:cNvPicPr>
          <p:nvPr/>
        </p:nvPicPr>
        <p:blipFill>
          <a:blip r:embed="rId2" cstate="print"/>
          <a:srcRect/>
          <a:stretch>
            <a:fillRect/>
          </a:stretch>
        </p:blipFill>
        <p:spPr bwMode="auto">
          <a:xfrm>
            <a:off x="3890713" y="2066926"/>
            <a:ext cx="5091363" cy="4065297"/>
          </a:xfrm>
          <a:prstGeom prst="rect">
            <a:avLst/>
          </a:prstGeom>
          <a:noFill/>
          <a:ln w="9525">
            <a:noFill/>
            <a:miter lim="800000"/>
            <a:headEnd/>
            <a:tailEnd/>
          </a:ln>
        </p:spPr>
      </p:pic>
      <p:sp>
        <p:nvSpPr>
          <p:cNvPr id="4" name="TextBox 3"/>
          <p:cNvSpPr txBox="1"/>
          <p:nvPr/>
        </p:nvSpPr>
        <p:spPr>
          <a:xfrm>
            <a:off x="3009900" y="2676525"/>
            <a:ext cx="771525" cy="523220"/>
          </a:xfrm>
          <a:prstGeom prst="rect">
            <a:avLst/>
          </a:prstGeom>
          <a:noFill/>
        </p:spPr>
        <p:txBody>
          <a:bodyPr wrap="square" rtlCol="0">
            <a:spAutoFit/>
          </a:bodyPr>
          <a:lstStyle/>
          <a:p>
            <a:r>
              <a:rPr lang="en-US" sz="2800" b="1" dirty="0">
                <a:solidFill>
                  <a:srgbClr val="FF0000"/>
                </a:solidFill>
              </a:rPr>
              <a:t>D</a:t>
            </a:r>
          </a:p>
        </p:txBody>
      </p:sp>
      <p:sp>
        <p:nvSpPr>
          <p:cNvPr id="6" name="TextBox 5"/>
          <p:cNvSpPr txBox="1"/>
          <p:nvPr/>
        </p:nvSpPr>
        <p:spPr>
          <a:xfrm>
            <a:off x="3109663" y="3352145"/>
            <a:ext cx="771525" cy="523220"/>
          </a:xfrm>
          <a:prstGeom prst="rect">
            <a:avLst/>
          </a:prstGeom>
          <a:noFill/>
        </p:spPr>
        <p:txBody>
          <a:bodyPr wrap="square" rtlCol="0">
            <a:spAutoFit/>
          </a:bodyPr>
          <a:lstStyle/>
          <a:p>
            <a:r>
              <a:rPr lang="en-US" sz="2800" b="1" dirty="0">
                <a:solidFill>
                  <a:srgbClr val="FF0000"/>
                </a:solidFill>
              </a:rPr>
              <a:t>B</a:t>
            </a:r>
          </a:p>
        </p:txBody>
      </p:sp>
      <p:sp>
        <p:nvSpPr>
          <p:cNvPr id="7" name="TextBox 6"/>
          <p:cNvSpPr txBox="1"/>
          <p:nvPr/>
        </p:nvSpPr>
        <p:spPr>
          <a:xfrm>
            <a:off x="3647825" y="4027765"/>
            <a:ext cx="771525" cy="523220"/>
          </a:xfrm>
          <a:prstGeom prst="rect">
            <a:avLst/>
          </a:prstGeom>
          <a:noFill/>
        </p:spPr>
        <p:txBody>
          <a:bodyPr wrap="square" rtlCol="0">
            <a:spAutoFit/>
          </a:bodyPr>
          <a:lstStyle/>
          <a:p>
            <a:r>
              <a:rPr lang="en-US" sz="2800" b="1" dirty="0">
                <a:solidFill>
                  <a:srgbClr val="FF0000"/>
                </a:solidFill>
              </a:rPr>
              <a:t>A</a:t>
            </a:r>
          </a:p>
        </p:txBody>
      </p:sp>
      <p:sp>
        <p:nvSpPr>
          <p:cNvPr id="8" name="TextBox 7"/>
          <p:cNvSpPr txBox="1"/>
          <p:nvPr/>
        </p:nvSpPr>
        <p:spPr>
          <a:xfrm>
            <a:off x="2608011" y="4723089"/>
            <a:ext cx="771525" cy="523220"/>
          </a:xfrm>
          <a:prstGeom prst="rect">
            <a:avLst/>
          </a:prstGeom>
          <a:noFill/>
        </p:spPr>
        <p:txBody>
          <a:bodyPr wrap="square" rtlCol="0">
            <a:spAutoFit/>
          </a:bodyPr>
          <a:lstStyle/>
          <a:p>
            <a:r>
              <a:rPr lang="en-US" sz="2800" b="1" dirty="0">
                <a:solidFill>
                  <a:srgbClr val="FF0000"/>
                </a:solidFill>
              </a:rPr>
              <a:t>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295833"/>
            <a:ext cx="8267699" cy="1143000"/>
          </a:xfrm>
        </p:spPr>
        <p:txBody>
          <a:bodyPr>
            <a:normAutofit fontScale="90000"/>
          </a:bodyPr>
          <a:lstStyle/>
          <a:p>
            <a:r>
              <a:rPr lang="en-US" sz="4400" b="1" dirty="0"/>
              <a:t>ACTIVITY:  EXPLORING VISCOSITY</a:t>
            </a:r>
          </a:p>
        </p:txBody>
      </p:sp>
      <p:sp>
        <p:nvSpPr>
          <p:cNvPr id="3" name="Content Placeholder 2"/>
          <p:cNvSpPr>
            <a:spLocks noGrp="1"/>
          </p:cNvSpPr>
          <p:nvPr>
            <p:ph sz="half" idx="1"/>
          </p:nvPr>
        </p:nvSpPr>
        <p:spPr>
          <a:xfrm>
            <a:off x="779461" y="1981201"/>
            <a:ext cx="3657600" cy="3975100"/>
          </a:xfrm>
        </p:spPr>
        <p:txBody>
          <a:bodyPr>
            <a:normAutofit/>
          </a:bodyPr>
          <a:lstStyle/>
          <a:p>
            <a:r>
              <a:rPr lang="en-US" dirty="0"/>
              <a:t>Each student will get one test tube with a fluid and a ball bearing.</a:t>
            </a:r>
          </a:p>
          <a:p>
            <a:r>
              <a:rPr lang="en-US" dirty="0"/>
              <a:t>You will determine the time it takes for the ball to fall from the top to the bottom once you invert the tube.</a:t>
            </a:r>
          </a:p>
          <a:p>
            <a:r>
              <a:rPr lang="en-US" dirty="0"/>
              <a:t>You will enter the time in your data table.</a:t>
            </a:r>
          </a:p>
        </p:txBody>
      </p:sp>
      <p:pic>
        <p:nvPicPr>
          <p:cNvPr id="5" name="Content Placeholder 4"/>
          <p:cNvPicPr>
            <a:picLocks noGrp="1" noChangeAspect="1"/>
          </p:cNvPicPr>
          <p:nvPr>
            <p:ph sz="half" idx="2"/>
          </p:nvPr>
        </p:nvPicPr>
        <p:blipFill>
          <a:blip r:embed="rId2" cstate="print"/>
          <a:srcRect t="21019" b="21019"/>
          <a:stretch>
            <a:fillRect/>
          </a:stretch>
        </p:blipFill>
        <p:spPr/>
      </p:pic>
    </p:spTree>
    <p:extLst>
      <p:ext uri="{BB962C8B-B14F-4D97-AF65-F5344CB8AC3E}">
        <p14:creationId xmlns:p14="http://schemas.microsoft.com/office/powerpoint/2010/main" val="13700100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295833"/>
            <a:ext cx="8267699" cy="1143000"/>
          </a:xfrm>
        </p:spPr>
        <p:txBody>
          <a:bodyPr>
            <a:normAutofit fontScale="90000"/>
          </a:bodyPr>
          <a:lstStyle/>
          <a:p>
            <a:r>
              <a:rPr lang="en-US" sz="4400" b="1" dirty="0"/>
              <a:t>ACTIVITY:  EXPLORING VISCOSITY</a:t>
            </a:r>
          </a:p>
        </p:txBody>
      </p:sp>
      <p:graphicFrame>
        <p:nvGraphicFramePr>
          <p:cNvPr id="7" name="Content Placeholder 6"/>
          <p:cNvGraphicFramePr>
            <a:graphicFrameLocks noGrp="1"/>
          </p:cNvGraphicFramePr>
          <p:nvPr>
            <p:ph sz="half" idx="1"/>
            <p:extLst>
              <p:ext uri="{D42A27DB-BD31-4B8C-83A1-F6EECF244321}">
                <p14:modId xmlns:p14="http://schemas.microsoft.com/office/powerpoint/2010/main" val="2759487314"/>
              </p:ext>
            </p:extLst>
          </p:nvPr>
        </p:nvGraphicFramePr>
        <p:xfrm>
          <a:off x="779463" y="2324101"/>
          <a:ext cx="7764461" cy="3514725"/>
        </p:xfrm>
        <a:graphic>
          <a:graphicData uri="http://schemas.openxmlformats.org/drawingml/2006/table">
            <a:tbl>
              <a:tblPr firstRow="1" firstCol="1" bandRow="1">
                <a:tableStyleId>{5C22544A-7EE6-4342-B048-85BDC9FD1C3A}</a:tableStyleId>
              </a:tblPr>
              <a:tblGrid>
                <a:gridCol w="1552730">
                  <a:extLst>
                    <a:ext uri="{9D8B030D-6E8A-4147-A177-3AD203B41FA5}">
                      <a16:colId xmlns:a16="http://schemas.microsoft.com/office/drawing/2014/main" val="300344856"/>
                    </a:ext>
                  </a:extLst>
                </a:gridCol>
                <a:gridCol w="1552730">
                  <a:extLst>
                    <a:ext uri="{9D8B030D-6E8A-4147-A177-3AD203B41FA5}">
                      <a16:colId xmlns:a16="http://schemas.microsoft.com/office/drawing/2014/main" val="1804032556"/>
                    </a:ext>
                  </a:extLst>
                </a:gridCol>
                <a:gridCol w="1552730">
                  <a:extLst>
                    <a:ext uri="{9D8B030D-6E8A-4147-A177-3AD203B41FA5}">
                      <a16:colId xmlns:a16="http://schemas.microsoft.com/office/drawing/2014/main" val="1860236524"/>
                    </a:ext>
                  </a:extLst>
                </a:gridCol>
                <a:gridCol w="1552730">
                  <a:extLst>
                    <a:ext uri="{9D8B030D-6E8A-4147-A177-3AD203B41FA5}">
                      <a16:colId xmlns:a16="http://schemas.microsoft.com/office/drawing/2014/main" val="372727185"/>
                    </a:ext>
                  </a:extLst>
                </a:gridCol>
                <a:gridCol w="1553541">
                  <a:extLst>
                    <a:ext uri="{9D8B030D-6E8A-4147-A177-3AD203B41FA5}">
                      <a16:colId xmlns:a16="http://schemas.microsoft.com/office/drawing/2014/main" val="3370975536"/>
                    </a:ext>
                  </a:extLst>
                </a:gridCol>
              </a:tblGrid>
              <a:tr h="351471">
                <a:tc>
                  <a:txBody>
                    <a:bodyPr/>
                    <a:lstStyle/>
                    <a:p>
                      <a:pPr marL="0" marR="0">
                        <a:spcBef>
                          <a:spcPts val="0"/>
                        </a:spcBef>
                        <a:spcAft>
                          <a:spcPts val="0"/>
                        </a:spcAft>
                      </a:pPr>
                      <a:r>
                        <a:rPr lang="en-US" sz="1800" dirty="0">
                          <a:effectLst/>
                        </a:rPr>
                        <a:t> </a:t>
                      </a:r>
                      <a:endParaRPr lang="en-US" sz="1800" dirty="0">
                        <a:effectLst/>
                        <a:latin typeface="Arial" panose="020B0604020202020204" pitchFamily="34" charset="0"/>
                        <a:ea typeface="MS Mincho" panose="02020609040205080304" pitchFamily="49" charset="-128"/>
                        <a:cs typeface="Times New Roman" panose="02020603050405020304" pitchFamily="18" charset="0"/>
                      </a:endParaRPr>
                    </a:p>
                  </a:txBody>
                  <a:tcPr marL="41251" marR="41251" marT="0" marB="0"/>
                </a:tc>
                <a:tc>
                  <a:txBody>
                    <a:bodyPr/>
                    <a:lstStyle/>
                    <a:p>
                      <a:pPr marL="0" marR="0" algn="ctr">
                        <a:spcBef>
                          <a:spcPts val="0"/>
                        </a:spcBef>
                        <a:spcAft>
                          <a:spcPts val="0"/>
                        </a:spcAft>
                      </a:pPr>
                      <a:r>
                        <a:rPr lang="en-US" sz="1800" dirty="0">
                          <a:effectLst/>
                        </a:rPr>
                        <a:t>Green</a:t>
                      </a:r>
                      <a:endParaRPr lang="en-US" sz="1800" dirty="0">
                        <a:effectLst/>
                        <a:latin typeface="Arial" panose="020B0604020202020204" pitchFamily="34" charset="0"/>
                        <a:ea typeface="MS Mincho" panose="02020609040205080304" pitchFamily="49" charset="-128"/>
                        <a:cs typeface="Times New Roman" panose="02020603050405020304" pitchFamily="18" charset="0"/>
                      </a:endParaRPr>
                    </a:p>
                  </a:txBody>
                  <a:tcPr marL="41251" marR="41251" marT="0" marB="0"/>
                </a:tc>
                <a:tc>
                  <a:txBody>
                    <a:bodyPr/>
                    <a:lstStyle/>
                    <a:p>
                      <a:pPr marL="0" marR="0" algn="ctr">
                        <a:spcBef>
                          <a:spcPts val="0"/>
                        </a:spcBef>
                        <a:spcAft>
                          <a:spcPts val="0"/>
                        </a:spcAft>
                      </a:pPr>
                      <a:r>
                        <a:rPr lang="en-US" sz="1800" dirty="0">
                          <a:effectLst/>
                        </a:rPr>
                        <a:t>Blue</a:t>
                      </a:r>
                      <a:endParaRPr lang="en-US" sz="1800" dirty="0">
                        <a:effectLst/>
                        <a:latin typeface="Arial" panose="020B0604020202020204" pitchFamily="34" charset="0"/>
                        <a:ea typeface="MS Mincho" panose="02020609040205080304" pitchFamily="49" charset="-128"/>
                        <a:cs typeface="Times New Roman" panose="02020603050405020304" pitchFamily="18" charset="0"/>
                      </a:endParaRPr>
                    </a:p>
                  </a:txBody>
                  <a:tcPr marL="41251" marR="41251" marT="0" marB="0"/>
                </a:tc>
                <a:tc>
                  <a:txBody>
                    <a:bodyPr/>
                    <a:lstStyle/>
                    <a:p>
                      <a:pPr marL="0" marR="0" algn="ctr">
                        <a:spcBef>
                          <a:spcPts val="0"/>
                        </a:spcBef>
                        <a:spcAft>
                          <a:spcPts val="0"/>
                        </a:spcAft>
                      </a:pPr>
                      <a:r>
                        <a:rPr lang="en-US" sz="1800" dirty="0">
                          <a:effectLst/>
                        </a:rPr>
                        <a:t>Yellow</a:t>
                      </a:r>
                      <a:endParaRPr lang="en-US" sz="1800" dirty="0">
                        <a:effectLst/>
                        <a:latin typeface="Arial" panose="020B0604020202020204" pitchFamily="34" charset="0"/>
                        <a:ea typeface="MS Mincho" panose="02020609040205080304" pitchFamily="49" charset="-128"/>
                        <a:cs typeface="Times New Roman" panose="02020603050405020304" pitchFamily="18" charset="0"/>
                      </a:endParaRPr>
                    </a:p>
                  </a:txBody>
                  <a:tcPr marL="41251" marR="41251" marT="0" marB="0"/>
                </a:tc>
                <a:tc>
                  <a:txBody>
                    <a:bodyPr/>
                    <a:lstStyle/>
                    <a:p>
                      <a:pPr marL="0" marR="0" algn="ctr">
                        <a:spcBef>
                          <a:spcPts val="0"/>
                        </a:spcBef>
                        <a:spcAft>
                          <a:spcPts val="0"/>
                        </a:spcAft>
                      </a:pPr>
                      <a:r>
                        <a:rPr lang="en-US" sz="1800" dirty="0">
                          <a:effectLst/>
                        </a:rPr>
                        <a:t>Red</a:t>
                      </a:r>
                      <a:endParaRPr lang="en-US" sz="1800" dirty="0">
                        <a:effectLst/>
                        <a:latin typeface="Arial" panose="020B0604020202020204" pitchFamily="34" charset="0"/>
                        <a:ea typeface="MS Mincho" panose="02020609040205080304" pitchFamily="49" charset="-128"/>
                        <a:cs typeface="Times New Roman" panose="02020603050405020304" pitchFamily="18" charset="0"/>
                      </a:endParaRPr>
                    </a:p>
                  </a:txBody>
                  <a:tcPr marL="41251" marR="41251" marT="0" marB="0"/>
                </a:tc>
                <a:extLst>
                  <a:ext uri="{0D108BD9-81ED-4DB2-BD59-A6C34878D82A}">
                    <a16:rowId xmlns:a16="http://schemas.microsoft.com/office/drawing/2014/main" val="971575802"/>
                  </a:ext>
                </a:extLst>
              </a:tr>
              <a:tr h="527209">
                <a:tc>
                  <a:txBody>
                    <a:bodyPr/>
                    <a:lstStyle/>
                    <a:p>
                      <a:pPr marL="0" marR="0" algn="ctr">
                        <a:spcBef>
                          <a:spcPts val="0"/>
                        </a:spcBef>
                        <a:spcAft>
                          <a:spcPts val="0"/>
                        </a:spcAft>
                      </a:pPr>
                      <a:r>
                        <a:rPr lang="en-US" sz="1800">
                          <a:effectLst/>
                        </a:rPr>
                        <a:t>Trial 1</a:t>
                      </a:r>
                      <a:endParaRPr lang="en-US" sz="1800">
                        <a:effectLst/>
                        <a:latin typeface="Arial" panose="020B0604020202020204" pitchFamily="34" charset="0"/>
                        <a:ea typeface="MS Mincho" panose="02020609040205080304" pitchFamily="49" charset="-128"/>
                        <a:cs typeface="Times New Roman" panose="02020603050405020304" pitchFamily="18" charset="0"/>
                      </a:endParaRPr>
                    </a:p>
                  </a:txBody>
                  <a:tcPr marL="41251" marR="41251" marT="0" marB="0" anchor="ctr"/>
                </a:tc>
                <a:tc>
                  <a:txBody>
                    <a:bodyPr/>
                    <a:lstStyle/>
                    <a:p>
                      <a:pPr marL="0" marR="0" algn="ctr">
                        <a:spcBef>
                          <a:spcPts val="0"/>
                        </a:spcBef>
                        <a:spcAft>
                          <a:spcPts val="0"/>
                        </a:spcAft>
                      </a:pPr>
                      <a:r>
                        <a:rPr lang="en-US" sz="700" dirty="0">
                          <a:effectLst/>
                        </a:rPr>
                        <a:t> </a:t>
                      </a:r>
                      <a:endParaRPr lang="en-US" sz="700" dirty="0">
                        <a:effectLst/>
                        <a:latin typeface="Arial" panose="020B0604020202020204" pitchFamily="34" charset="0"/>
                        <a:ea typeface="MS Mincho" panose="02020609040205080304" pitchFamily="49" charset="-128"/>
                        <a:cs typeface="Times New Roman" panose="02020603050405020304" pitchFamily="18" charset="0"/>
                      </a:endParaRPr>
                    </a:p>
                  </a:txBody>
                  <a:tcPr marL="41251" marR="41251" marT="0" marB="0" anchor="ctr"/>
                </a:tc>
                <a:tc>
                  <a:txBody>
                    <a:bodyPr/>
                    <a:lstStyle/>
                    <a:p>
                      <a:pPr marL="0" marR="0" algn="ctr">
                        <a:spcBef>
                          <a:spcPts val="0"/>
                        </a:spcBef>
                        <a:spcAft>
                          <a:spcPts val="0"/>
                        </a:spcAft>
                      </a:pPr>
                      <a:r>
                        <a:rPr lang="en-US" sz="700">
                          <a:effectLst/>
                        </a:rPr>
                        <a:t> </a:t>
                      </a:r>
                      <a:endParaRPr lang="en-US" sz="700">
                        <a:effectLst/>
                        <a:latin typeface="Arial" panose="020B0604020202020204" pitchFamily="34" charset="0"/>
                        <a:ea typeface="MS Mincho" panose="02020609040205080304" pitchFamily="49" charset="-128"/>
                        <a:cs typeface="Times New Roman" panose="02020603050405020304" pitchFamily="18" charset="0"/>
                      </a:endParaRPr>
                    </a:p>
                  </a:txBody>
                  <a:tcPr marL="41251" marR="41251" marT="0" marB="0" anchor="ctr"/>
                </a:tc>
                <a:tc>
                  <a:txBody>
                    <a:bodyPr/>
                    <a:lstStyle/>
                    <a:p>
                      <a:pPr marL="0" marR="0" algn="ctr">
                        <a:spcBef>
                          <a:spcPts val="0"/>
                        </a:spcBef>
                        <a:spcAft>
                          <a:spcPts val="0"/>
                        </a:spcAft>
                      </a:pPr>
                      <a:r>
                        <a:rPr lang="en-US" sz="700">
                          <a:effectLst/>
                        </a:rPr>
                        <a:t> </a:t>
                      </a:r>
                      <a:endParaRPr lang="en-US" sz="700">
                        <a:effectLst/>
                        <a:latin typeface="Arial" panose="020B0604020202020204" pitchFamily="34" charset="0"/>
                        <a:ea typeface="MS Mincho" panose="02020609040205080304" pitchFamily="49" charset="-128"/>
                        <a:cs typeface="Times New Roman" panose="02020603050405020304" pitchFamily="18" charset="0"/>
                      </a:endParaRPr>
                    </a:p>
                  </a:txBody>
                  <a:tcPr marL="41251" marR="41251" marT="0" marB="0" anchor="ctr"/>
                </a:tc>
                <a:tc>
                  <a:txBody>
                    <a:bodyPr/>
                    <a:lstStyle/>
                    <a:p>
                      <a:pPr marL="0" marR="0" algn="ctr">
                        <a:spcBef>
                          <a:spcPts val="0"/>
                        </a:spcBef>
                        <a:spcAft>
                          <a:spcPts val="0"/>
                        </a:spcAft>
                      </a:pPr>
                      <a:r>
                        <a:rPr lang="en-US" sz="700">
                          <a:effectLst/>
                        </a:rPr>
                        <a:t> </a:t>
                      </a:r>
                      <a:endParaRPr lang="en-US" sz="700">
                        <a:effectLst/>
                        <a:latin typeface="Arial" panose="020B0604020202020204" pitchFamily="34" charset="0"/>
                        <a:ea typeface="MS Mincho" panose="02020609040205080304" pitchFamily="49" charset="-128"/>
                        <a:cs typeface="Times New Roman" panose="02020603050405020304" pitchFamily="18" charset="0"/>
                      </a:endParaRPr>
                    </a:p>
                  </a:txBody>
                  <a:tcPr marL="41251" marR="41251" marT="0" marB="0" anchor="ctr"/>
                </a:tc>
                <a:extLst>
                  <a:ext uri="{0D108BD9-81ED-4DB2-BD59-A6C34878D82A}">
                    <a16:rowId xmlns:a16="http://schemas.microsoft.com/office/drawing/2014/main" val="2189084408"/>
                  </a:ext>
                </a:extLst>
              </a:tr>
              <a:tr h="527209">
                <a:tc>
                  <a:txBody>
                    <a:bodyPr/>
                    <a:lstStyle/>
                    <a:p>
                      <a:pPr marL="0" marR="0" algn="ctr">
                        <a:spcBef>
                          <a:spcPts val="0"/>
                        </a:spcBef>
                        <a:spcAft>
                          <a:spcPts val="0"/>
                        </a:spcAft>
                      </a:pPr>
                      <a:r>
                        <a:rPr lang="en-US" sz="1800">
                          <a:effectLst/>
                        </a:rPr>
                        <a:t>Trial 2</a:t>
                      </a:r>
                      <a:endParaRPr lang="en-US" sz="1800">
                        <a:effectLst/>
                        <a:latin typeface="Arial" panose="020B0604020202020204" pitchFamily="34" charset="0"/>
                        <a:ea typeface="MS Mincho" panose="02020609040205080304" pitchFamily="49" charset="-128"/>
                        <a:cs typeface="Times New Roman" panose="02020603050405020304" pitchFamily="18" charset="0"/>
                      </a:endParaRPr>
                    </a:p>
                  </a:txBody>
                  <a:tcPr marL="41251" marR="41251" marT="0" marB="0" anchor="ctr"/>
                </a:tc>
                <a:tc>
                  <a:txBody>
                    <a:bodyPr/>
                    <a:lstStyle/>
                    <a:p>
                      <a:pPr marL="0" marR="0" algn="ctr">
                        <a:spcBef>
                          <a:spcPts val="0"/>
                        </a:spcBef>
                        <a:spcAft>
                          <a:spcPts val="0"/>
                        </a:spcAft>
                      </a:pPr>
                      <a:r>
                        <a:rPr lang="en-US" sz="700">
                          <a:effectLst/>
                        </a:rPr>
                        <a:t> </a:t>
                      </a:r>
                      <a:endParaRPr lang="en-US" sz="700">
                        <a:effectLst/>
                        <a:latin typeface="Arial" panose="020B0604020202020204" pitchFamily="34" charset="0"/>
                        <a:ea typeface="MS Mincho" panose="02020609040205080304" pitchFamily="49" charset="-128"/>
                        <a:cs typeface="Times New Roman" panose="02020603050405020304" pitchFamily="18" charset="0"/>
                      </a:endParaRPr>
                    </a:p>
                  </a:txBody>
                  <a:tcPr marL="41251" marR="41251" marT="0" marB="0" anchor="ctr"/>
                </a:tc>
                <a:tc>
                  <a:txBody>
                    <a:bodyPr/>
                    <a:lstStyle/>
                    <a:p>
                      <a:pPr marL="0" marR="0" algn="ctr">
                        <a:spcBef>
                          <a:spcPts val="0"/>
                        </a:spcBef>
                        <a:spcAft>
                          <a:spcPts val="0"/>
                        </a:spcAft>
                      </a:pPr>
                      <a:r>
                        <a:rPr lang="en-US" sz="700">
                          <a:effectLst/>
                        </a:rPr>
                        <a:t> </a:t>
                      </a:r>
                      <a:endParaRPr lang="en-US" sz="700">
                        <a:effectLst/>
                        <a:latin typeface="Arial" panose="020B0604020202020204" pitchFamily="34" charset="0"/>
                        <a:ea typeface="MS Mincho" panose="02020609040205080304" pitchFamily="49" charset="-128"/>
                        <a:cs typeface="Times New Roman" panose="02020603050405020304" pitchFamily="18" charset="0"/>
                      </a:endParaRPr>
                    </a:p>
                  </a:txBody>
                  <a:tcPr marL="41251" marR="41251" marT="0" marB="0" anchor="ctr"/>
                </a:tc>
                <a:tc>
                  <a:txBody>
                    <a:bodyPr/>
                    <a:lstStyle/>
                    <a:p>
                      <a:pPr marL="0" marR="0" algn="ctr">
                        <a:spcBef>
                          <a:spcPts val="0"/>
                        </a:spcBef>
                        <a:spcAft>
                          <a:spcPts val="0"/>
                        </a:spcAft>
                      </a:pPr>
                      <a:r>
                        <a:rPr lang="en-US" sz="700">
                          <a:effectLst/>
                        </a:rPr>
                        <a:t> </a:t>
                      </a:r>
                      <a:endParaRPr lang="en-US" sz="700">
                        <a:effectLst/>
                        <a:latin typeface="Arial" panose="020B0604020202020204" pitchFamily="34" charset="0"/>
                        <a:ea typeface="MS Mincho" panose="02020609040205080304" pitchFamily="49" charset="-128"/>
                        <a:cs typeface="Times New Roman" panose="02020603050405020304" pitchFamily="18" charset="0"/>
                      </a:endParaRPr>
                    </a:p>
                  </a:txBody>
                  <a:tcPr marL="41251" marR="41251" marT="0" marB="0" anchor="ctr"/>
                </a:tc>
                <a:tc>
                  <a:txBody>
                    <a:bodyPr/>
                    <a:lstStyle/>
                    <a:p>
                      <a:pPr marL="0" marR="0" algn="ctr">
                        <a:spcBef>
                          <a:spcPts val="0"/>
                        </a:spcBef>
                        <a:spcAft>
                          <a:spcPts val="0"/>
                        </a:spcAft>
                      </a:pPr>
                      <a:r>
                        <a:rPr lang="en-US" sz="700">
                          <a:effectLst/>
                        </a:rPr>
                        <a:t> </a:t>
                      </a:r>
                      <a:endParaRPr lang="en-US" sz="700">
                        <a:effectLst/>
                        <a:latin typeface="Arial" panose="020B0604020202020204" pitchFamily="34" charset="0"/>
                        <a:ea typeface="MS Mincho" panose="02020609040205080304" pitchFamily="49" charset="-128"/>
                        <a:cs typeface="Times New Roman" panose="02020603050405020304" pitchFamily="18" charset="0"/>
                      </a:endParaRPr>
                    </a:p>
                  </a:txBody>
                  <a:tcPr marL="41251" marR="41251" marT="0" marB="0" anchor="ctr"/>
                </a:tc>
                <a:extLst>
                  <a:ext uri="{0D108BD9-81ED-4DB2-BD59-A6C34878D82A}">
                    <a16:rowId xmlns:a16="http://schemas.microsoft.com/office/drawing/2014/main" val="3467717519"/>
                  </a:ext>
                </a:extLst>
              </a:tr>
              <a:tr h="527209">
                <a:tc>
                  <a:txBody>
                    <a:bodyPr/>
                    <a:lstStyle/>
                    <a:p>
                      <a:pPr marL="0" marR="0" algn="ctr">
                        <a:spcBef>
                          <a:spcPts val="0"/>
                        </a:spcBef>
                        <a:spcAft>
                          <a:spcPts val="0"/>
                        </a:spcAft>
                      </a:pPr>
                      <a:r>
                        <a:rPr lang="en-US" sz="1800">
                          <a:effectLst/>
                        </a:rPr>
                        <a:t>Trial 3</a:t>
                      </a:r>
                      <a:endParaRPr lang="en-US" sz="1800">
                        <a:effectLst/>
                        <a:latin typeface="Arial" panose="020B0604020202020204" pitchFamily="34" charset="0"/>
                        <a:ea typeface="MS Mincho" panose="02020609040205080304" pitchFamily="49" charset="-128"/>
                        <a:cs typeface="Times New Roman" panose="02020603050405020304" pitchFamily="18" charset="0"/>
                      </a:endParaRPr>
                    </a:p>
                  </a:txBody>
                  <a:tcPr marL="41251" marR="41251" marT="0" marB="0" anchor="ctr"/>
                </a:tc>
                <a:tc>
                  <a:txBody>
                    <a:bodyPr/>
                    <a:lstStyle/>
                    <a:p>
                      <a:pPr marL="0" marR="0" algn="ctr">
                        <a:spcBef>
                          <a:spcPts val="0"/>
                        </a:spcBef>
                        <a:spcAft>
                          <a:spcPts val="0"/>
                        </a:spcAft>
                      </a:pPr>
                      <a:r>
                        <a:rPr lang="en-US" sz="700">
                          <a:effectLst/>
                        </a:rPr>
                        <a:t> </a:t>
                      </a:r>
                      <a:endParaRPr lang="en-US" sz="700">
                        <a:effectLst/>
                        <a:latin typeface="Arial" panose="020B0604020202020204" pitchFamily="34" charset="0"/>
                        <a:ea typeface="MS Mincho" panose="02020609040205080304" pitchFamily="49" charset="-128"/>
                        <a:cs typeface="Times New Roman" panose="02020603050405020304" pitchFamily="18" charset="0"/>
                      </a:endParaRPr>
                    </a:p>
                  </a:txBody>
                  <a:tcPr marL="41251" marR="41251" marT="0" marB="0" anchor="ctr"/>
                </a:tc>
                <a:tc>
                  <a:txBody>
                    <a:bodyPr/>
                    <a:lstStyle/>
                    <a:p>
                      <a:pPr marL="0" marR="0" algn="ctr">
                        <a:spcBef>
                          <a:spcPts val="0"/>
                        </a:spcBef>
                        <a:spcAft>
                          <a:spcPts val="0"/>
                        </a:spcAft>
                      </a:pPr>
                      <a:r>
                        <a:rPr lang="en-US" sz="700">
                          <a:effectLst/>
                        </a:rPr>
                        <a:t> </a:t>
                      </a:r>
                      <a:endParaRPr lang="en-US" sz="700">
                        <a:effectLst/>
                        <a:latin typeface="Arial" panose="020B0604020202020204" pitchFamily="34" charset="0"/>
                        <a:ea typeface="MS Mincho" panose="02020609040205080304" pitchFamily="49" charset="-128"/>
                        <a:cs typeface="Times New Roman" panose="02020603050405020304" pitchFamily="18" charset="0"/>
                      </a:endParaRPr>
                    </a:p>
                  </a:txBody>
                  <a:tcPr marL="41251" marR="41251" marT="0" marB="0" anchor="ctr"/>
                </a:tc>
                <a:tc>
                  <a:txBody>
                    <a:bodyPr/>
                    <a:lstStyle/>
                    <a:p>
                      <a:pPr marL="0" marR="0" algn="ctr">
                        <a:spcBef>
                          <a:spcPts val="0"/>
                        </a:spcBef>
                        <a:spcAft>
                          <a:spcPts val="0"/>
                        </a:spcAft>
                      </a:pPr>
                      <a:r>
                        <a:rPr lang="en-US" sz="700">
                          <a:effectLst/>
                        </a:rPr>
                        <a:t> </a:t>
                      </a:r>
                      <a:endParaRPr lang="en-US" sz="700">
                        <a:effectLst/>
                        <a:latin typeface="Arial" panose="020B0604020202020204" pitchFamily="34" charset="0"/>
                        <a:ea typeface="MS Mincho" panose="02020609040205080304" pitchFamily="49" charset="-128"/>
                        <a:cs typeface="Times New Roman" panose="02020603050405020304" pitchFamily="18" charset="0"/>
                      </a:endParaRPr>
                    </a:p>
                  </a:txBody>
                  <a:tcPr marL="41251" marR="41251" marT="0" marB="0" anchor="ctr"/>
                </a:tc>
                <a:tc>
                  <a:txBody>
                    <a:bodyPr/>
                    <a:lstStyle/>
                    <a:p>
                      <a:pPr marL="0" marR="0" algn="ctr">
                        <a:spcBef>
                          <a:spcPts val="0"/>
                        </a:spcBef>
                        <a:spcAft>
                          <a:spcPts val="0"/>
                        </a:spcAft>
                      </a:pPr>
                      <a:r>
                        <a:rPr lang="en-US" sz="700">
                          <a:effectLst/>
                        </a:rPr>
                        <a:t> </a:t>
                      </a:r>
                      <a:endParaRPr lang="en-US" sz="700">
                        <a:effectLst/>
                        <a:latin typeface="Arial" panose="020B0604020202020204" pitchFamily="34" charset="0"/>
                        <a:ea typeface="MS Mincho" panose="02020609040205080304" pitchFamily="49" charset="-128"/>
                        <a:cs typeface="Times New Roman" panose="02020603050405020304" pitchFamily="18" charset="0"/>
                      </a:endParaRPr>
                    </a:p>
                  </a:txBody>
                  <a:tcPr marL="41251" marR="41251" marT="0" marB="0" anchor="ctr"/>
                </a:tc>
                <a:extLst>
                  <a:ext uri="{0D108BD9-81ED-4DB2-BD59-A6C34878D82A}">
                    <a16:rowId xmlns:a16="http://schemas.microsoft.com/office/drawing/2014/main" val="3801763799"/>
                  </a:ext>
                </a:extLst>
              </a:tr>
              <a:tr h="527209">
                <a:tc>
                  <a:txBody>
                    <a:bodyPr/>
                    <a:lstStyle/>
                    <a:p>
                      <a:pPr marL="0" marR="0" algn="ctr">
                        <a:spcBef>
                          <a:spcPts val="0"/>
                        </a:spcBef>
                        <a:spcAft>
                          <a:spcPts val="0"/>
                        </a:spcAft>
                      </a:pPr>
                      <a:r>
                        <a:rPr lang="en-US" sz="1800">
                          <a:effectLst/>
                        </a:rPr>
                        <a:t>Trail 4</a:t>
                      </a:r>
                      <a:endParaRPr lang="en-US" sz="1800">
                        <a:effectLst/>
                        <a:latin typeface="Arial" panose="020B0604020202020204" pitchFamily="34" charset="0"/>
                        <a:ea typeface="MS Mincho" panose="02020609040205080304" pitchFamily="49" charset="-128"/>
                        <a:cs typeface="Times New Roman" panose="02020603050405020304" pitchFamily="18" charset="0"/>
                      </a:endParaRPr>
                    </a:p>
                  </a:txBody>
                  <a:tcPr marL="41251" marR="41251" marT="0" marB="0" anchor="ctr"/>
                </a:tc>
                <a:tc>
                  <a:txBody>
                    <a:bodyPr/>
                    <a:lstStyle/>
                    <a:p>
                      <a:pPr marL="0" marR="0" algn="ctr">
                        <a:spcBef>
                          <a:spcPts val="0"/>
                        </a:spcBef>
                        <a:spcAft>
                          <a:spcPts val="0"/>
                        </a:spcAft>
                      </a:pPr>
                      <a:r>
                        <a:rPr lang="en-US" sz="700">
                          <a:effectLst/>
                        </a:rPr>
                        <a:t> </a:t>
                      </a:r>
                      <a:endParaRPr lang="en-US" sz="700">
                        <a:effectLst/>
                        <a:latin typeface="Arial" panose="020B0604020202020204" pitchFamily="34" charset="0"/>
                        <a:ea typeface="MS Mincho" panose="02020609040205080304" pitchFamily="49" charset="-128"/>
                        <a:cs typeface="Times New Roman" panose="02020603050405020304" pitchFamily="18" charset="0"/>
                      </a:endParaRPr>
                    </a:p>
                  </a:txBody>
                  <a:tcPr marL="41251" marR="41251" marT="0" marB="0" anchor="ctr"/>
                </a:tc>
                <a:tc>
                  <a:txBody>
                    <a:bodyPr/>
                    <a:lstStyle/>
                    <a:p>
                      <a:pPr marL="0" marR="0" algn="ctr">
                        <a:spcBef>
                          <a:spcPts val="0"/>
                        </a:spcBef>
                        <a:spcAft>
                          <a:spcPts val="0"/>
                        </a:spcAft>
                      </a:pPr>
                      <a:r>
                        <a:rPr lang="en-US" sz="700">
                          <a:effectLst/>
                        </a:rPr>
                        <a:t> </a:t>
                      </a:r>
                      <a:endParaRPr lang="en-US" sz="700">
                        <a:effectLst/>
                        <a:latin typeface="Arial" panose="020B0604020202020204" pitchFamily="34" charset="0"/>
                        <a:ea typeface="MS Mincho" panose="02020609040205080304" pitchFamily="49" charset="-128"/>
                        <a:cs typeface="Times New Roman" panose="02020603050405020304" pitchFamily="18" charset="0"/>
                      </a:endParaRPr>
                    </a:p>
                  </a:txBody>
                  <a:tcPr marL="41251" marR="41251" marT="0" marB="0" anchor="ctr"/>
                </a:tc>
                <a:tc>
                  <a:txBody>
                    <a:bodyPr/>
                    <a:lstStyle/>
                    <a:p>
                      <a:pPr marL="0" marR="0" algn="ctr">
                        <a:spcBef>
                          <a:spcPts val="0"/>
                        </a:spcBef>
                        <a:spcAft>
                          <a:spcPts val="0"/>
                        </a:spcAft>
                      </a:pPr>
                      <a:r>
                        <a:rPr lang="en-US" sz="700">
                          <a:effectLst/>
                        </a:rPr>
                        <a:t> </a:t>
                      </a:r>
                      <a:endParaRPr lang="en-US" sz="700">
                        <a:effectLst/>
                        <a:latin typeface="Arial" panose="020B0604020202020204" pitchFamily="34" charset="0"/>
                        <a:ea typeface="MS Mincho" panose="02020609040205080304" pitchFamily="49" charset="-128"/>
                        <a:cs typeface="Times New Roman" panose="02020603050405020304" pitchFamily="18" charset="0"/>
                      </a:endParaRPr>
                    </a:p>
                  </a:txBody>
                  <a:tcPr marL="41251" marR="41251" marT="0" marB="0" anchor="ctr"/>
                </a:tc>
                <a:tc>
                  <a:txBody>
                    <a:bodyPr/>
                    <a:lstStyle/>
                    <a:p>
                      <a:pPr marL="0" marR="0" algn="ctr">
                        <a:spcBef>
                          <a:spcPts val="0"/>
                        </a:spcBef>
                        <a:spcAft>
                          <a:spcPts val="0"/>
                        </a:spcAft>
                      </a:pPr>
                      <a:r>
                        <a:rPr lang="en-US" sz="700">
                          <a:effectLst/>
                        </a:rPr>
                        <a:t> </a:t>
                      </a:r>
                      <a:endParaRPr lang="en-US" sz="700">
                        <a:effectLst/>
                        <a:latin typeface="Arial" panose="020B0604020202020204" pitchFamily="34" charset="0"/>
                        <a:ea typeface="MS Mincho" panose="02020609040205080304" pitchFamily="49" charset="-128"/>
                        <a:cs typeface="Times New Roman" panose="02020603050405020304" pitchFamily="18" charset="0"/>
                      </a:endParaRPr>
                    </a:p>
                  </a:txBody>
                  <a:tcPr marL="41251" marR="41251" marT="0" marB="0" anchor="ctr"/>
                </a:tc>
                <a:extLst>
                  <a:ext uri="{0D108BD9-81ED-4DB2-BD59-A6C34878D82A}">
                    <a16:rowId xmlns:a16="http://schemas.microsoft.com/office/drawing/2014/main" val="363189661"/>
                  </a:ext>
                </a:extLst>
              </a:tr>
              <a:tr h="527209">
                <a:tc>
                  <a:txBody>
                    <a:bodyPr/>
                    <a:lstStyle/>
                    <a:p>
                      <a:pPr marL="0" marR="0" algn="ctr">
                        <a:spcBef>
                          <a:spcPts val="0"/>
                        </a:spcBef>
                        <a:spcAft>
                          <a:spcPts val="0"/>
                        </a:spcAft>
                      </a:pPr>
                      <a:r>
                        <a:rPr lang="en-US" sz="1800">
                          <a:effectLst/>
                        </a:rPr>
                        <a:t>Trial 5</a:t>
                      </a:r>
                      <a:endParaRPr lang="en-US" sz="1800">
                        <a:effectLst/>
                        <a:latin typeface="Arial" panose="020B0604020202020204" pitchFamily="34" charset="0"/>
                        <a:ea typeface="MS Mincho" panose="02020609040205080304" pitchFamily="49" charset="-128"/>
                        <a:cs typeface="Times New Roman" panose="02020603050405020304" pitchFamily="18" charset="0"/>
                      </a:endParaRPr>
                    </a:p>
                  </a:txBody>
                  <a:tcPr marL="41251" marR="41251" marT="0" marB="0" anchor="ctr"/>
                </a:tc>
                <a:tc>
                  <a:txBody>
                    <a:bodyPr/>
                    <a:lstStyle/>
                    <a:p>
                      <a:pPr marL="0" marR="0" algn="ctr">
                        <a:spcBef>
                          <a:spcPts val="0"/>
                        </a:spcBef>
                        <a:spcAft>
                          <a:spcPts val="0"/>
                        </a:spcAft>
                      </a:pPr>
                      <a:r>
                        <a:rPr lang="en-US" sz="700">
                          <a:effectLst/>
                        </a:rPr>
                        <a:t> </a:t>
                      </a:r>
                      <a:endParaRPr lang="en-US" sz="700">
                        <a:effectLst/>
                        <a:latin typeface="Arial" panose="020B0604020202020204" pitchFamily="34" charset="0"/>
                        <a:ea typeface="MS Mincho" panose="02020609040205080304" pitchFamily="49" charset="-128"/>
                        <a:cs typeface="Times New Roman" panose="02020603050405020304" pitchFamily="18" charset="0"/>
                      </a:endParaRPr>
                    </a:p>
                  </a:txBody>
                  <a:tcPr marL="41251" marR="41251" marT="0" marB="0" anchor="ctr"/>
                </a:tc>
                <a:tc>
                  <a:txBody>
                    <a:bodyPr/>
                    <a:lstStyle/>
                    <a:p>
                      <a:pPr marL="0" marR="0" algn="ctr">
                        <a:spcBef>
                          <a:spcPts val="0"/>
                        </a:spcBef>
                        <a:spcAft>
                          <a:spcPts val="0"/>
                        </a:spcAft>
                      </a:pPr>
                      <a:r>
                        <a:rPr lang="en-US" sz="700">
                          <a:effectLst/>
                        </a:rPr>
                        <a:t> </a:t>
                      </a:r>
                      <a:endParaRPr lang="en-US" sz="700">
                        <a:effectLst/>
                        <a:latin typeface="Arial" panose="020B0604020202020204" pitchFamily="34" charset="0"/>
                        <a:ea typeface="MS Mincho" panose="02020609040205080304" pitchFamily="49" charset="-128"/>
                        <a:cs typeface="Times New Roman" panose="02020603050405020304" pitchFamily="18" charset="0"/>
                      </a:endParaRPr>
                    </a:p>
                  </a:txBody>
                  <a:tcPr marL="41251" marR="41251" marT="0" marB="0" anchor="ctr"/>
                </a:tc>
                <a:tc>
                  <a:txBody>
                    <a:bodyPr/>
                    <a:lstStyle/>
                    <a:p>
                      <a:pPr marL="0" marR="0" algn="ctr">
                        <a:spcBef>
                          <a:spcPts val="0"/>
                        </a:spcBef>
                        <a:spcAft>
                          <a:spcPts val="0"/>
                        </a:spcAft>
                      </a:pPr>
                      <a:r>
                        <a:rPr lang="en-US" sz="700">
                          <a:effectLst/>
                        </a:rPr>
                        <a:t> </a:t>
                      </a:r>
                      <a:endParaRPr lang="en-US" sz="700">
                        <a:effectLst/>
                        <a:latin typeface="Arial" panose="020B0604020202020204" pitchFamily="34" charset="0"/>
                        <a:ea typeface="MS Mincho" panose="02020609040205080304" pitchFamily="49" charset="-128"/>
                        <a:cs typeface="Times New Roman" panose="02020603050405020304" pitchFamily="18" charset="0"/>
                      </a:endParaRPr>
                    </a:p>
                  </a:txBody>
                  <a:tcPr marL="41251" marR="41251" marT="0" marB="0" anchor="ctr"/>
                </a:tc>
                <a:tc>
                  <a:txBody>
                    <a:bodyPr/>
                    <a:lstStyle/>
                    <a:p>
                      <a:pPr marL="0" marR="0" algn="ctr">
                        <a:spcBef>
                          <a:spcPts val="0"/>
                        </a:spcBef>
                        <a:spcAft>
                          <a:spcPts val="0"/>
                        </a:spcAft>
                      </a:pPr>
                      <a:r>
                        <a:rPr lang="en-US" sz="700">
                          <a:effectLst/>
                        </a:rPr>
                        <a:t> </a:t>
                      </a:r>
                      <a:endParaRPr lang="en-US" sz="700">
                        <a:effectLst/>
                        <a:latin typeface="Arial" panose="020B0604020202020204" pitchFamily="34" charset="0"/>
                        <a:ea typeface="MS Mincho" panose="02020609040205080304" pitchFamily="49" charset="-128"/>
                        <a:cs typeface="Times New Roman" panose="02020603050405020304" pitchFamily="18" charset="0"/>
                      </a:endParaRPr>
                    </a:p>
                  </a:txBody>
                  <a:tcPr marL="41251" marR="41251" marT="0" marB="0" anchor="ctr"/>
                </a:tc>
                <a:extLst>
                  <a:ext uri="{0D108BD9-81ED-4DB2-BD59-A6C34878D82A}">
                    <a16:rowId xmlns:a16="http://schemas.microsoft.com/office/drawing/2014/main" val="4035198704"/>
                  </a:ext>
                </a:extLst>
              </a:tr>
              <a:tr h="527209">
                <a:tc>
                  <a:txBody>
                    <a:bodyPr/>
                    <a:lstStyle/>
                    <a:p>
                      <a:pPr marL="0" marR="0" algn="ctr">
                        <a:spcBef>
                          <a:spcPts val="0"/>
                        </a:spcBef>
                        <a:spcAft>
                          <a:spcPts val="0"/>
                        </a:spcAft>
                      </a:pPr>
                      <a:r>
                        <a:rPr lang="en-US" sz="1800" dirty="0">
                          <a:effectLst/>
                        </a:rPr>
                        <a:t>AVERAGE</a:t>
                      </a:r>
                      <a:endParaRPr lang="en-US" sz="1800" dirty="0">
                        <a:effectLst/>
                        <a:latin typeface="Arial" panose="020B0604020202020204" pitchFamily="34" charset="0"/>
                        <a:ea typeface="MS Mincho" panose="02020609040205080304" pitchFamily="49" charset="-128"/>
                        <a:cs typeface="Times New Roman" panose="02020603050405020304" pitchFamily="18" charset="0"/>
                      </a:endParaRPr>
                    </a:p>
                  </a:txBody>
                  <a:tcPr marL="41251" marR="41251" marT="0" marB="0" anchor="ctr"/>
                </a:tc>
                <a:tc>
                  <a:txBody>
                    <a:bodyPr/>
                    <a:lstStyle/>
                    <a:p>
                      <a:pPr marL="0" marR="0" algn="ctr">
                        <a:spcBef>
                          <a:spcPts val="0"/>
                        </a:spcBef>
                        <a:spcAft>
                          <a:spcPts val="0"/>
                        </a:spcAft>
                      </a:pPr>
                      <a:r>
                        <a:rPr lang="en-US" sz="700">
                          <a:effectLst/>
                        </a:rPr>
                        <a:t> </a:t>
                      </a:r>
                      <a:endParaRPr lang="en-US" sz="700">
                        <a:effectLst/>
                        <a:latin typeface="Arial" panose="020B0604020202020204" pitchFamily="34" charset="0"/>
                        <a:ea typeface="MS Mincho" panose="02020609040205080304" pitchFamily="49" charset="-128"/>
                        <a:cs typeface="Times New Roman" panose="02020603050405020304" pitchFamily="18" charset="0"/>
                      </a:endParaRPr>
                    </a:p>
                  </a:txBody>
                  <a:tcPr marL="41251" marR="41251" marT="0" marB="0" anchor="ctr"/>
                </a:tc>
                <a:tc>
                  <a:txBody>
                    <a:bodyPr/>
                    <a:lstStyle/>
                    <a:p>
                      <a:pPr marL="0" marR="0" algn="ctr">
                        <a:spcBef>
                          <a:spcPts val="0"/>
                        </a:spcBef>
                        <a:spcAft>
                          <a:spcPts val="0"/>
                        </a:spcAft>
                      </a:pPr>
                      <a:r>
                        <a:rPr lang="en-US" sz="700">
                          <a:effectLst/>
                        </a:rPr>
                        <a:t> </a:t>
                      </a:r>
                      <a:endParaRPr lang="en-US" sz="700">
                        <a:effectLst/>
                        <a:latin typeface="Arial" panose="020B0604020202020204" pitchFamily="34" charset="0"/>
                        <a:ea typeface="MS Mincho" panose="02020609040205080304" pitchFamily="49" charset="-128"/>
                        <a:cs typeface="Times New Roman" panose="02020603050405020304" pitchFamily="18" charset="0"/>
                      </a:endParaRPr>
                    </a:p>
                  </a:txBody>
                  <a:tcPr marL="41251" marR="41251" marT="0" marB="0" anchor="ctr"/>
                </a:tc>
                <a:tc>
                  <a:txBody>
                    <a:bodyPr/>
                    <a:lstStyle/>
                    <a:p>
                      <a:pPr marL="0" marR="0" algn="ctr">
                        <a:spcBef>
                          <a:spcPts val="0"/>
                        </a:spcBef>
                        <a:spcAft>
                          <a:spcPts val="0"/>
                        </a:spcAft>
                      </a:pPr>
                      <a:r>
                        <a:rPr lang="en-US" sz="700">
                          <a:effectLst/>
                        </a:rPr>
                        <a:t> </a:t>
                      </a:r>
                      <a:endParaRPr lang="en-US" sz="700">
                        <a:effectLst/>
                        <a:latin typeface="Arial" panose="020B0604020202020204" pitchFamily="34" charset="0"/>
                        <a:ea typeface="MS Mincho" panose="02020609040205080304" pitchFamily="49" charset="-128"/>
                        <a:cs typeface="Times New Roman" panose="02020603050405020304" pitchFamily="18" charset="0"/>
                      </a:endParaRPr>
                    </a:p>
                  </a:txBody>
                  <a:tcPr marL="41251" marR="41251" marT="0" marB="0" anchor="ctr"/>
                </a:tc>
                <a:tc>
                  <a:txBody>
                    <a:bodyPr/>
                    <a:lstStyle/>
                    <a:p>
                      <a:pPr marL="0" marR="0" algn="ctr">
                        <a:spcBef>
                          <a:spcPts val="0"/>
                        </a:spcBef>
                        <a:spcAft>
                          <a:spcPts val="0"/>
                        </a:spcAft>
                      </a:pPr>
                      <a:r>
                        <a:rPr lang="en-US" sz="700" dirty="0">
                          <a:effectLst/>
                        </a:rPr>
                        <a:t> </a:t>
                      </a:r>
                      <a:endParaRPr lang="en-US" sz="700" dirty="0">
                        <a:effectLst/>
                        <a:latin typeface="Arial" panose="020B0604020202020204" pitchFamily="34" charset="0"/>
                        <a:ea typeface="MS Mincho" panose="02020609040205080304" pitchFamily="49" charset="-128"/>
                        <a:cs typeface="Times New Roman" panose="02020603050405020304" pitchFamily="18" charset="0"/>
                      </a:endParaRPr>
                    </a:p>
                  </a:txBody>
                  <a:tcPr marL="41251" marR="41251" marT="0" marB="0" anchor="ctr"/>
                </a:tc>
                <a:extLst>
                  <a:ext uri="{0D108BD9-81ED-4DB2-BD59-A6C34878D82A}">
                    <a16:rowId xmlns:a16="http://schemas.microsoft.com/office/drawing/2014/main" val="2891095608"/>
                  </a:ext>
                </a:extLst>
              </a:tr>
            </a:tbl>
          </a:graphicData>
        </a:graphic>
      </p:graphicFrame>
    </p:spTree>
    <p:extLst>
      <p:ext uri="{BB962C8B-B14F-4D97-AF65-F5344CB8AC3E}">
        <p14:creationId xmlns:p14="http://schemas.microsoft.com/office/powerpoint/2010/main" val="4654409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295833"/>
            <a:ext cx="8267699" cy="1143000"/>
          </a:xfrm>
        </p:spPr>
        <p:txBody>
          <a:bodyPr>
            <a:normAutofit/>
          </a:bodyPr>
          <a:lstStyle/>
          <a:p>
            <a:r>
              <a:rPr lang="en-US" sz="4800" b="1" dirty="0"/>
              <a:t>TO DO</a:t>
            </a:r>
          </a:p>
        </p:txBody>
      </p:sp>
      <p:sp>
        <p:nvSpPr>
          <p:cNvPr id="3" name="Content Placeholder 2"/>
          <p:cNvSpPr>
            <a:spLocks noGrp="1"/>
          </p:cNvSpPr>
          <p:nvPr>
            <p:ph sz="half" idx="1"/>
          </p:nvPr>
        </p:nvSpPr>
        <p:spPr>
          <a:xfrm>
            <a:off x="779460" y="1981201"/>
            <a:ext cx="6307139" cy="3975100"/>
          </a:xfrm>
        </p:spPr>
        <p:txBody>
          <a:bodyPr>
            <a:normAutofit/>
          </a:bodyPr>
          <a:lstStyle/>
          <a:p>
            <a:r>
              <a:rPr lang="en-US" sz="2800" dirty="0"/>
              <a:t>Finish the Viscosity lab.</a:t>
            </a:r>
          </a:p>
          <a:p>
            <a:r>
              <a:rPr lang="en-US" sz="2800" dirty="0"/>
              <a:t>Do Review #17</a:t>
            </a:r>
          </a:p>
        </p:txBody>
      </p:sp>
    </p:spTree>
    <p:extLst>
      <p:ext uri="{BB962C8B-B14F-4D97-AF65-F5344CB8AC3E}">
        <p14:creationId xmlns:p14="http://schemas.microsoft.com/office/powerpoint/2010/main" val="22014808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ixel">
  <a:themeElements>
    <a:clrScheme name="Saddle">
      <a:dk1>
        <a:srgbClr val="302C24"/>
      </a:dk1>
      <a:lt1>
        <a:sysClr val="window" lastClr="FFFFFF"/>
      </a:lt1>
      <a:dk2>
        <a:srgbClr val="AC6416"/>
      </a:dk2>
      <a:lt2>
        <a:srgbClr val="E8E4DB"/>
      </a:lt2>
      <a:accent1>
        <a:srgbClr val="C6B178"/>
      </a:accent1>
      <a:accent2>
        <a:srgbClr val="9C5B14"/>
      </a:accent2>
      <a:accent3>
        <a:srgbClr val="71B2BC"/>
      </a:accent3>
      <a:accent4>
        <a:srgbClr val="78AA5D"/>
      </a:accent4>
      <a:accent5>
        <a:srgbClr val="867099"/>
      </a:accent5>
      <a:accent6>
        <a:srgbClr val="4C6F75"/>
      </a:accent6>
      <a:hlink>
        <a:srgbClr val="F27B0E"/>
      </a:hlink>
      <a:folHlink>
        <a:srgbClr val="989268"/>
      </a:folHlink>
    </a:clrScheme>
    <a:fontScheme name="Pixel">
      <a:majorFont>
        <a:latin typeface="Corbel"/>
        <a:ea typeface=""/>
        <a:cs typeface=""/>
        <a:font script="Jpan" typeface="メイリオ"/>
        <a:font script="Hans" typeface="宋体"/>
        <a:font script="Hant" typeface="新細明體"/>
      </a:majorFont>
      <a:minorFont>
        <a:latin typeface="Corbel"/>
        <a:ea typeface=""/>
        <a:cs typeface=""/>
        <a:font script="Jpan" typeface="メイリオ"/>
        <a:font script="Hans" typeface="宋体"/>
        <a:font script="Hant" typeface="新細明體"/>
      </a:minorFont>
    </a:fontScheme>
    <a:fmtScheme name="Pixel">
      <a:fillStyleLst>
        <a:solidFill>
          <a:schemeClr val="phClr"/>
        </a:solidFill>
        <a:solidFill>
          <a:schemeClr val="phClr">
            <a:satMod val="150000"/>
          </a:schemeClr>
        </a:solidFill>
        <a:solidFill>
          <a:schemeClr val="phClr">
            <a:shade val="80000"/>
            <a:lumMod val="90000"/>
          </a:scheme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50800" cap="flat" cmpd="sng" algn="ctr">
          <a:solidFill>
            <a:schemeClr val="phClr">
              <a:alpha val="80000"/>
            </a:schemeClr>
          </a:solidFill>
          <a:prstDash val="solid"/>
        </a:ln>
      </a:lnStyleLst>
      <a:effectStyleLst>
        <a:effectStyle>
          <a:effectLst/>
        </a:effectStyle>
        <a:effectStyle>
          <a:effectLst>
            <a:outerShdw blurRad="50800" dist="63500" dir="2700000" sx="102000" sy="102000" rotWithShape="0">
              <a:srgbClr val="000000">
                <a:alpha val="50000"/>
              </a:srgbClr>
            </a:outerShdw>
          </a:effectLst>
          <a:scene3d>
            <a:camera prst="orthographicFront">
              <a:rot lat="0" lon="0" rev="0"/>
            </a:camera>
            <a:lightRig rig="glow" dir="tl"/>
          </a:scene3d>
          <a:sp3d>
            <a:bevelT w="0" h="0"/>
          </a:sp3d>
        </a:effectStyle>
        <a:effectStyle>
          <a:effectLst>
            <a:outerShdw blurRad="63500" dist="38100" dir="3600000" sx="103000" sy="103000" rotWithShape="0">
              <a:srgbClr val="000000">
                <a:alpha val="60000"/>
              </a:srgbClr>
            </a:outerShdw>
          </a:effectLst>
          <a:scene3d>
            <a:camera prst="orthographicFront">
              <a:rot lat="0" lon="0" rev="0"/>
            </a:camera>
            <a:lightRig rig="flat" dir="t">
              <a:rot lat="0" lon="0" rev="5400000"/>
            </a:lightRig>
          </a:scene3d>
          <a:sp3d prstMaterial="softmetal">
            <a:bevelT w="63500" h="38100"/>
          </a:sp3d>
        </a:effectStyle>
      </a:effectStyleLst>
      <a:bgFillStyleLst>
        <a:solidFill>
          <a:schemeClr val="phClr"/>
        </a:solidFill>
        <a:gradFill rotWithShape="1">
          <a:gsLst>
            <a:gs pos="0">
              <a:schemeClr val="phClr">
                <a:tint val="100000"/>
                <a:shade val="95000"/>
                <a:satMod val="350000"/>
              </a:schemeClr>
            </a:gs>
            <a:gs pos="100000">
              <a:schemeClr val="phClr">
                <a:shade val="20000"/>
                <a:satMod val="150000"/>
              </a:schemeClr>
            </a:gs>
          </a:gsLst>
          <a:lin ang="5400000" scaled="0"/>
        </a:gradFill>
        <a:blipFill rotWithShape="1">
          <a:blip xmlns:r="http://schemas.openxmlformats.org/officeDocument/2006/relationships" r:embed="rId1">
            <a:duotone>
              <a:schemeClr val="phClr">
                <a:shade val="1000"/>
                <a:satMod val="400000"/>
              </a:schemeClr>
              <a:schemeClr val="phClr">
                <a:tint val="50000"/>
                <a:satMod val="45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Pixel.thmx</Template>
  <TotalTime>1321</TotalTime>
  <Words>1142</Words>
  <Application>Microsoft Office PowerPoint</Application>
  <PresentationFormat>On-screen Show (4:3)</PresentationFormat>
  <Paragraphs>247</Paragraphs>
  <Slides>36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MS Mincho</vt:lpstr>
      <vt:lpstr>Arial</vt:lpstr>
      <vt:lpstr>Corbel</vt:lpstr>
      <vt:lpstr>Times New Roman</vt:lpstr>
      <vt:lpstr>Wingdings 2</vt:lpstr>
      <vt:lpstr>Pixel</vt:lpstr>
      <vt:lpstr>DO NOW</vt:lpstr>
      <vt:lpstr>REVIEW</vt:lpstr>
      <vt:lpstr>VOLCANOES</vt:lpstr>
      <vt:lpstr>VOLCANO</vt:lpstr>
      <vt:lpstr>WHERE DO VOLCANOES FORM?</vt:lpstr>
      <vt:lpstr>WHERE DO VOLCANOES FORM?</vt:lpstr>
      <vt:lpstr>HOT SPOTS</vt:lpstr>
      <vt:lpstr>HOT SPOTS</vt:lpstr>
      <vt:lpstr>HOT SPOTS</vt:lpstr>
      <vt:lpstr>TYPES OF VOLCANOES </vt:lpstr>
      <vt:lpstr>COMPOSITE VOLCANO</vt:lpstr>
      <vt:lpstr>COMPOSITE VOLCANO</vt:lpstr>
      <vt:lpstr>TYPES OF VOLCANOES </vt:lpstr>
      <vt:lpstr>CINDER CONE VOLCANO</vt:lpstr>
      <vt:lpstr>TYPES OF VOLCANOES </vt:lpstr>
      <vt:lpstr>SHIELD VOLCANO</vt:lpstr>
      <vt:lpstr>CALDERAS</vt:lpstr>
      <vt:lpstr>CALDERA</vt:lpstr>
      <vt:lpstr>FORMATION OF MAGMA</vt:lpstr>
      <vt:lpstr>FORMATION OF MAGMA</vt:lpstr>
      <vt:lpstr>VOLCANO GASES</vt:lpstr>
      <vt:lpstr>COMPOSITION OF MAGMA</vt:lpstr>
      <vt:lpstr>TYPES OF LAVA FLOWS</vt:lpstr>
      <vt:lpstr>TYPES OF LAVA FLOWS</vt:lpstr>
      <vt:lpstr>PYROCLASTIC MATERIALS </vt:lpstr>
      <vt:lpstr>MOUNT ST. HELEN’S  - WASHINGTON STATE </vt:lpstr>
      <vt:lpstr>ERUPTIONS</vt:lpstr>
      <vt:lpstr>LASTING EFFECTS OF VOLCANOES</vt:lpstr>
      <vt:lpstr>LASTING EFFECTS OF VOLCANOES</vt:lpstr>
      <vt:lpstr>VISCOSITY OF LAVA</vt:lpstr>
      <vt:lpstr>VISCOSITY OF LAVA</vt:lpstr>
      <vt:lpstr>VISCOSITY OF LAVA</vt:lpstr>
      <vt:lpstr>REVIEW</vt:lpstr>
      <vt:lpstr>ACTIVITY:  EXPLORING VISCOSITY</vt:lpstr>
      <vt:lpstr>ACTIVITY:  EXPLORING VISCOSITY</vt:lpstr>
      <vt:lpstr>TO DO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Looking Back</dc:title>
  <dc:creator>Donna Governor</dc:creator>
  <cp:lastModifiedBy>Nancy</cp:lastModifiedBy>
  <cp:revision>66</cp:revision>
  <dcterms:created xsi:type="dcterms:W3CDTF">2013-11-10T16:58:59Z</dcterms:created>
  <dcterms:modified xsi:type="dcterms:W3CDTF">2016-10-10T16:31:46Z</dcterms:modified>
</cp:coreProperties>
</file>