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85" r:id="rId4"/>
    <p:sldId id="297" r:id="rId5"/>
    <p:sldId id="284" r:id="rId6"/>
    <p:sldId id="286" r:id="rId7"/>
    <p:sldId id="265" r:id="rId8"/>
    <p:sldId id="287" r:id="rId9"/>
    <p:sldId id="288" r:id="rId10"/>
    <p:sldId id="289" r:id="rId11"/>
    <p:sldId id="298" r:id="rId12"/>
    <p:sldId id="299" r:id="rId13"/>
    <p:sldId id="290" r:id="rId14"/>
    <p:sldId id="312" r:id="rId15"/>
    <p:sldId id="314" r:id="rId16"/>
    <p:sldId id="257" r:id="rId17"/>
    <p:sldId id="291" r:id="rId18"/>
    <p:sldId id="266" r:id="rId19"/>
    <p:sldId id="315" r:id="rId20"/>
    <p:sldId id="316" r:id="rId21"/>
    <p:sldId id="294" r:id="rId22"/>
    <p:sldId id="317" r:id="rId23"/>
    <p:sldId id="295" r:id="rId24"/>
    <p:sldId id="318" r:id="rId25"/>
    <p:sldId id="292" r:id="rId26"/>
    <p:sldId id="320" r:id="rId27"/>
    <p:sldId id="293" r:id="rId28"/>
    <p:sldId id="321" r:id="rId29"/>
    <p:sldId id="322" r:id="rId30"/>
    <p:sldId id="267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368" autoAdjust="0"/>
    <p:restoredTop sz="94660"/>
  </p:normalViewPr>
  <p:slideViewPr>
    <p:cSldViewPr>
      <p:cViewPr varScale="1">
        <p:scale>
          <a:sx n="70" d="100"/>
          <a:sy n="70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14944C7-DDEE-42D2-9D49-016F2609A962}" type="datetimeFigureOut">
              <a:rPr lang="en-US"/>
              <a:pPr>
                <a:defRPr/>
              </a:pPr>
              <a:t>2/24/2017</a:t>
            </a:fld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CF58D8D-51D4-4506-9CDC-B8563084DE1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8765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1F820-7EB6-45BC-A989-E9A945D1D8C4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48209-DDB3-4997-B2ED-F0ECB0DE5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9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5049C60-F67C-44FC-9BA1-FEE1CE29744C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1E55F1-DC3E-4429-8EE2-DD5F3B5815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0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EC7D0-FD09-41BD-9DEE-0E6608693686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28EA7-E354-42B7-8398-2B729FC40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43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E4EC7-8374-4521-8CDE-D761BBD8E4C9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A22B6-0644-4B52-8C1F-EEFB5F5C0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6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DAEE6-FA69-40D4-9B9C-2D93783D2DAE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9BD2B-CEAD-4F53-B204-E4B9BDD405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01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E90FF-A179-4625-98C7-1CE9262F93D9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11BB0-AB9E-4DCC-BD08-59ABA2AF47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0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8BB78-2728-4558-B618-C47701236467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F112C-3D8F-4B61-8B7B-1C0578EDF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46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60BC28-66CE-409F-8942-C3DEB96A2153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01D272-CF3C-470C-830A-328CCF9BF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98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0F2EF-4DBF-4751-A92D-54F4C7ADA91D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36824-00A9-499C-8F58-351E2660F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3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90190E-A4EA-4A18-81AE-6B4280A26C3E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DE19338-38E5-4A11-8D64-D460D9E191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71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AEC93AD-C656-41F5-B5D2-8DF07B0FD476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B00DA6D-6C0D-4DBE-9DC9-FDE655112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  <p:sldLayoutId id="2147483699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700" r:id="rId9"/>
    <p:sldLayoutId id="2147483697" r:id="rId10"/>
    <p:sldLayoutId id="21474837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PHASES OF MATTER</a:t>
            </a:r>
            <a:br>
              <a:rPr lang="en-US" dirty="0"/>
            </a:br>
            <a:r>
              <a:rPr lang="en-US" dirty="0"/>
              <a:t>AND ENERGY</a:t>
            </a:r>
          </a:p>
        </p:txBody>
      </p:sp>
      <p:sp>
        <p:nvSpPr>
          <p:cNvPr id="11267" name="Subtitle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en-US"/>
              <a:t>TEST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83518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7239000" cy="1600200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Explain the behavior of solids, liquids, and gases in terms of the kinetic theory.</a:t>
            </a:r>
          </a:p>
          <a:p>
            <a:pPr marL="762000" lvl="1" indent="-514350" eaLnBrk="1" fontAlgn="auto" hangingPunct="1">
              <a:spcAft>
                <a:spcPts val="0"/>
              </a:spcAft>
              <a:defRPr/>
            </a:pPr>
            <a:r>
              <a:rPr lang="en-US" dirty="0"/>
              <a:t>Know the three parts to the K-M theory.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85800" y="2590800"/>
            <a:ext cx="7239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61963" indent="-461963" eaLnBrk="1" hangingPunct="1">
              <a:buFont typeface="Wingdings 2" pitchFamily="18" charset="2"/>
              <a:buAutoNum type="arabicPeriod"/>
            </a:pPr>
            <a:r>
              <a:rPr lang="en-US" sz="2800" b="1" dirty="0"/>
              <a:t>All</a:t>
            </a:r>
            <a:r>
              <a:rPr lang="en-US" sz="2800" dirty="0"/>
              <a:t> matter is composed of </a:t>
            </a:r>
            <a:r>
              <a:rPr lang="en-US" sz="2800" b="1" dirty="0"/>
              <a:t>small particles.</a:t>
            </a:r>
          </a:p>
          <a:p>
            <a:pPr marL="461963" indent="-461963" eaLnBrk="1" hangingPunct="1">
              <a:buFont typeface="Wingdings 2" pitchFamily="18" charset="2"/>
              <a:buAutoNum type="arabicPeriod"/>
            </a:pPr>
            <a:r>
              <a:rPr lang="en-US" sz="2800" dirty="0"/>
              <a:t>The small particles are in </a:t>
            </a:r>
            <a:r>
              <a:rPr lang="en-US" sz="2800" b="1" dirty="0"/>
              <a:t>constant, random motion.</a:t>
            </a:r>
          </a:p>
          <a:p>
            <a:pPr marL="461963" indent="-461963" eaLnBrk="1" hangingPunct="1">
              <a:buFont typeface="Wingdings 2" pitchFamily="18" charset="2"/>
              <a:buAutoNum type="arabicPeriod"/>
            </a:pPr>
            <a:r>
              <a:rPr lang="en-US" sz="2800" dirty="0"/>
              <a:t>All particles have </a:t>
            </a:r>
            <a:r>
              <a:rPr lang="en-US" sz="2800" b="1" dirty="0"/>
              <a:t>perfectly elastic collisions</a:t>
            </a:r>
            <a:r>
              <a:rPr lang="en-US" sz="2800" dirty="0"/>
              <a:t> – there is </a:t>
            </a:r>
            <a:r>
              <a:rPr lang="en-US" sz="2800" b="1" dirty="0"/>
              <a:t>no change </a:t>
            </a:r>
            <a:r>
              <a:rPr lang="en-US" sz="2800" dirty="0"/>
              <a:t>in </a:t>
            </a:r>
            <a:r>
              <a:rPr lang="en-US" sz="2800" b="1" dirty="0"/>
              <a:t>total kinetic energy (KE).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83518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7239000" cy="2057400"/>
          </a:xfrm>
        </p:spPr>
        <p:txBody>
          <a:bodyPr>
            <a:normAutofit/>
          </a:bodyPr>
          <a:lstStyle/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2. Relate temperature and energy transfer to molecular motion.</a:t>
            </a:r>
          </a:p>
          <a:p>
            <a:pPr marL="762000" lvl="1" indent="-514350" eaLnBrk="1" fontAlgn="auto" hangingPunct="1">
              <a:spcAft>
                <a:spcPts val="0"/>
              </a:spcAft>
              <a:defRPr/>
            </a:pPr>
            <a:r>
              <a:rPr lang="en-US" dirty="0"/>
              <a:t>Know how heat is transferred.</a:t>
            </a:r>
          </a:p>
          <a:p>
            <a:pPr marL="762000" lvl="1" indent="-514350" eaLnBrk="1" fontAlgn="auto" hangingPunct="1">
              <a:spcAft>
                <a:spcPts val="0"/>
              </a:spcAft>
              <a:defRPr/>
            </a:pPr>
            <a:r>
              <a:rPr lang="en-US" dirty="0"/>
              <a:t>Know the direction heat is transferred.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19200" y="3143252"/>
            <a:ext cx="4434142" cy="3057524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Font typeface="Wingdings 2" pitchFamily="18" charset="2"/>
              <a:buNone/>
            </a:pPr>
            <a:r>
              <a:rPr lang="en-US" b="1" dirty="0"/>
              <a:t>REMINDER</a:t>
            </a:r>
          </a:p>
          <a:p>
            <a:r>
              <a:rPr lang="en-US" b="1" dirty="0">
                <a:solidFill>
                  <a:srgbClr val="7030A0"/>
                </a:solidFill>
              </a:rPr>
              <a:t>Temperature</a:t>
            </a:r>
            <a:r>
              <a:rPr lang="en-US" dirty="0"/>
              <a:t> is a measure of the average kinetic energy of a substance.</a:t>
            </a:r>
          </a:p>
          <a:p>
            <a:r>
              <a:rPr lang="en-US" b="1" dirty="0">
                <a:solidFill>
                  <a:srgbClr val="7030A0"/>
                </a:solidFill>
              </a:rPr>
              <a:t>Heat</a:t>
            </a:r>
            <a:r>
              <a:rPr lang="en-US" dirty="0"/>
              <a:t> is the energy transferred from one substance to another.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787" y="1981200"/>
            <a:ext cx="21812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1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83518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7239000" cy="2057400"/>
          </a:xfrm>
        </p:spPr>
        <p:txBody>
          <a:bodyPr>
            <a:normAutofit/>
          </a:bodyPr>
          <a:lstStyle/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2. Relate temperature and energy transfer to molecular motion.</a:t>
            </a:r>
          </a:p>
          <a:p>
            <a:pPr marL="762000" lvl="1" indent="-514350" eaLnBrk="1" fontAlgn="auto" hangingPunct="1">
              <a:spcAft>
                <a:spcPts val="0"/>
              </a:spcAft>
              <a:defRPr/>
            </a:pPr>
            <a:r>
              <a:rPr lang="en-US" dirty="0"/>
              <a:t>Know how heat is transferred.</a:t>
            </a:r>
          </a:p>
          <a:p>
            <a:pPr marL="762000" lvl="1" indent="-514350" eaLnBrk="1" fontAlgn="auto" hangingPunct="1">
              <a:spcAft>
                <a:spcPts val="0"/>
              </a:spcAft>
              <a:defRPr/>
            </a:pPr>
            <a:r>
              <a:rPr lang="en-US" dirty="0"/>
              <a:t>Know the direction heat is transferred.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787" y="1981200"/>
            <a:ext cx="2181225" cy="4572000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47800" y="3212945"/>
            <a:ext cx="40005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78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83518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9563"/>
          </a:xfrm>
        </p:spPr>
        <p:txBody>
          <a:bodyPr>
            <a:normAutofit/>
          </a:bodyPr>
          <a:lstStyle/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3. Differentiate between INTERmolecular and INTRAmolecular forces.</a:t>
            </a:r>
          </a:p>
          <a:p>
            <a:pPr marL="762000" lvl="1" indent="-514350" eaLnBrk="1" fontAlgn="auto" hangingPunct="1">
              <a:spcAft>
                <a:spcPts val="0"/>
              </a:spcAft>
              <a:defRPr/>
            </a:pPr>
            <a:r>
              <a:rPr lang="en-US" dirty="0" err="1"/>
              <a:t>INTERmolecular</a:t>
            </a:r>
            <a:r>
              <a:rPr lang="en-US" dirty="0"/>
              <a:t> is between molecules.</a:t>
            </a:r>
          </a:p>
          <a:p>
            <a:pPr marL="762000" lvl="1" indent="-514350" eaLnBrk="1" fontAlgn="auto" hangingPunct="1">
              <a:spcAft>
                <a:spcPts val="0"/>
              </a:spcAft>
              <a:defRPr/>
            </a:pPr>
            <a:r>
              <a:rPr lang="en-US" dirty="0" err="1"/>
              <a:t>INTRAmolecular</a:t>
            </a:r>
            <a:r>
              <a:rPr lang="en-US" dirty="0"/>
              <a:t> is between atoms in a molecule.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486150"/>
            <a:ext cx="501967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105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83518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9563"/>
          </a:xfrm>
        </p:spPr>
        <p:txBody>
          <a:bodyPr>
            <a:normAutofit/>
          </a:bodyPr>
          <a:lstStyle/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4. Describe the three intermolecular forces; compare and contrast to each other.</a:t>
            </a:r>
          </a:p>
          <a:p>
            <a:pPr marL="762000" lvl="1" indent="-514350" eaLnBrk="1" fontAlgn="auto" hangingPunct="1">
              <a:spcAft>
                <a:spcPts val="0"/>
              </a:spcAft>
              <a:defRPr/>
            </a:pPr>
            <a:r>
              <a:rPr lang="en-US" dirty="0"/>
              <a:t>Be able to describe dispersion forces, dipole-dipole forces, hydrogen bonding, and what a dipole is.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05000" y="3124200"/>
            <a:ext cx="5037132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672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70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>
            <a:normAutofit/>
          </a:bodyPr>
          <a:lstStyle/>
          <a:p>
            <a:pPr marL="515938" indent="-515938" eaLnBrk="1" fontAlgn="auto" hangingPunct="1">
              <a:spcAft>
                <a:spcPts val="0"/>
              </a:spcAft>
              <a:buAutoNum type="arabicPeriod" startAt="5"/>
              <a:defRPr/>
            </a:pPr>
            <a:r>
              <a:rPr lang="en-US" dirty="0"/>
              <a:t>Differentiate between the four phases of matter.</a:t>
            </a:r>
          </a:p>
          <a:p>
            <a:pPr marL="590550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/>
              <a:t>Know spacing, volume, shape, IMFs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84963"/>
              </p:ext>
            </p:extLst>
          </p:nvPr>
        </p:nvGraphicFramePr>
        <p:xfrm>
          <a:off x="533400" y="2819400"/>
          <a:ext cx="7391400" cy="3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xmlns="" val="397402224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410967093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73863778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382813502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505504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44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Vibrate along a fixed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449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LIQUID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 past each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6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 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Behave independently of each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Very Weak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8038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PLASMA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 Definite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Electrons knocked off atom; behave independently of positive nucleus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Weakest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7880128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3400" y="3810000"/>
            <a:ext cx="7391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4191000"/>
            <a:ext cx="7391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400" y="5123814"/>
            <a:ext cx="7391400" cy="1180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70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 startAt="6"/>
              <a:defRPr/>
            </a:pPr>
            <a:r>
              <a:rPr lang="en-US" dirty="0"/>
              <a:t>Describe solids by crystalline structure, energy, spacing, energy, and intermolecular forces.</a:t>
            </a:r>
          </a:p>
          <a:p>
            <a:pPr marL="590550" lvl="1" indent="-34290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can have a crystalline structure or an amorphous structure.</a:t>
            </a:r>
          </a:p>
          <a:p>
            <a:pPr marL="590550" lvl="1" indent="-34290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Solid atoms/molecules are very close together – high density.</a:t>
            </a:r>
          </a:p>
          <a:p>
            <a:pPr marL="590550" lvl="1" indent="-34290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Solid particles vibrate around a fixed point.</a:t>
            </a:r>
          </a:p>
          <a:p>
            <a:pPr marL="590550" lvl="1" indent="-34290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Have strong IMFs.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96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70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>
            <a:normAutofit/>
          </a:bodyPr>
          <a:lstStyle/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7. Describe liquids in terms of vapor pressure, density, spacing, energy, and intermolecular forces.</a:t>
            </a:r>
          </a:p>
          <a:p>
            <a:pPr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High vapor pressure means high evaporation and low vapor pressure </a:t>
            </a:r>
            <a:r>
              <a:rPr lang="en-US"/>
              <a:t>means low </a:t>
            </a:r>
            <a:r>
              <a:rPr lang="en-US" dirty="0"/>
              <a:t>evaporation.</a:t>
            </a:r>
          </a:p>
          <a:p>
            <a:pPr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Liquids have lower densities than solids.</a:t>
            </a:r>
          </a:p>
          <a:p>
            <a:pPr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Increased spacing between atoms compared to solids.</a:t>
            </a:r>
          </a:p>
          <a:p>
            <a:pPr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Liquid particles can slid past each other but remain bound.</a:t>
            </a:r>
          </a:p>
          <a:p>
            <a:pPr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Have weaker IMFs than solids but much strong IMFs than gases.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13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70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>
            <a:normAutofit/>
          </a:bodyPr>
          <a:lstStyle/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8. Discuss viscosity in terms of temperature and IMFs; discuss surface tension and capillary action in terms of IMFs; Discuss cohesion and adhesion.</a:t>
            </a:r>
          </a:p>
          <a:p>
            <a:pPr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u="sng" dirty="0">
                <a:solidFill>
                  <a:schemeClr val="tx1"/>
                </a:solidFill>
              </a:rPr>
              <a:t>Viscosity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– a measure of the resistance of a liquid to flow; determined by the intermolecular forces, shape of particles, and temperature.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en-US" dirty="0"/>
          </a:p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962400"/>
            <a:ext cx="4358088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89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70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7239000" cy="3429000"/>
          </a:xfrm>
        </p:spPr>
        <p:txBody>
          <a:bodyPr>
            <a:normAutofit/>
          </a:bodyPr>
          <a:lstStyle/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8. Discuss viscosity in terms of temperature and IMFs; discuss surface tension and capillary action in terms of IMFs; Discuss cohesion and adhesion.</a:t>
            </a:r>
          </a:p>
          <a:p>
            <a:pPr lvl="1">
              <a:buFontTx/>
              <a:buChar char="-"/>
            </a:pPr>
            <a:r>
              <a:rPr lang="en-US" u="sng" dirty="0">
                <a:solidFill>
                  <a:schemeClr val="tx1"/>
                </a:solidFill>
              </a:rPr>
              <a:t>Surface tension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– the energy required to increase the surface area of a liquid by a given amount; a measure of the inward pull by particles in the interior; Surfactants reduce surface tension.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en-US" dirty="0"/>
          </a:p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314826"/>
            <a:ext cx="661035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54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70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>
            <a:normAutofit/>
          </a:bodyPr>
          <a:lstStyle/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8. Discuss viscosity in terms of temperature and IMFs; discuss surface tension and capillary action in terms of IMFs; Discuss cohesion and adhesion.</a:t>
            </a:r>
          </a:p>
          <a:p>
            <a:pPr lvl="1">
              <a:buFontTx/>
              <a:buChar char="-"/>
            </a:pPr>
            <a:r>
              <a:rPr lang="en-US" b="1" dirty="0">
                <a:solidFill>
                  <a:schemeClr val="tx1"/>
                </a:solidFill>
              </a:rPr>
              <a:t>Cohesion</a:t>
            </a:r>
            <a:r>
              <a:rPr lang="en-US" dirty="0"/>
              <a:t> = attraction to each other.  </a:t>
            </a:r>
          </a:p>
          <a:p>
            <a:pPr lvl="1">
              <a:buFontTx/>
              <a:buChar char="-"/>
            </a:pPr>
            <a:r>
              <a:rPr lang="en-US" b="1" dirty="0">
                <a:solidFill>
                  <a:schemeClr val="tx1"/>
                </a:solidFill>
              </a:rPr>
              <a:t>Adhesion</a:t>
            </a:r>
            <a:r>
              <a:rPr lang="en-US" dirty="0"/>
              <a:t> = attraction to another.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en-US" dirty="0"/>
          </a:p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657600"/>
            <a:ext cx="2944750" cy="296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86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70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963"/>
          </a:xfrm>
        </p:spPr>
        <p:txBody>
          <a:bodyPr>
            <a:normAutofit/>
          </a:bodyPr>
          <a:lstStyle/>
          <a:p>
            <a:pPr marL="400050" indent="-40005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9. Use polarity, IMF, and molecular structure to explain the unique properties of water.</a:t>
            </a:r>
          </a:p>
          <a:p>
            <a:pPr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Water is a highly polar molecule, bent shaped.</a:t>
            </a:r>
          </a:p>
          <a:p>
            <a:pPr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Exhibits hydrogen bonding – strongest IMF.</a:t>
            </a:r>
          </a:p>
          <a:p>
            <a:pPr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Solid is less dense than liquid due to solid’s open crystalline structure.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539803" y="4038600"/>
            <a:ext cx="3536897" cy="213106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5095102" y="3552455"/>
            <a:ext cx="2683701" cy="290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0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467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8371"/>
            <a:ext cx="7239000" cy="5389563"/>
          </a:xfrm>
        </p:spPr>
        <p:txBody>
          <a:bodyPr>
            <a:normAutofit/>
          </a:bodyPr>
          <a:lstStyle/>
          <a:p>
            <a:pPr marL="461963" indent="-461963" eaLnBrk="1" fontAlgn="auto" hangingPunct="1">
              <a:spcAft>
                <a:spcPts val="0"/>
              </a:spcAft>
              <a:buNone/>
              <a:defRPr/>
            </a:pPr>
            <a:r>
              <a:rPr lang="en-US" sz="2300" dirty="0">
                <a:solidFill>
                  <a:schemeClr val="tx2"/>
                </a:solidFill>
              </a:rPr>
              <a:t>10. </a:t>
            </a:r>
            <a:r>
              <a:rPr lang="en-US" dirty="0"/>
              <a:t>Describe the vapor pressure of a liquid and its relationship to the temperature of the liquid.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2590800"/>
            <a:ext cx="3886200" cy="40989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Font typeface="Wingdings 2" pitchFamily="18" charset="2"/>
              <a:buNone/>
            </a:pPr>
            <a:r>
              <a:rPr lang="en-US" b="1" dirty="0">
                <a:solidFill>
                  <a:srgbClr val="FF0000"/>
                </a:solidFill>
              </a:rPr>
              <a:t>Strong IMFs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nonvolatile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low evaporation rates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high boiling point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low vapor pressure at room temperature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Example: H</a:t>
            </a:r>
            <a:r>
              <a:rPr lang="en-US" baseline="-25000" dirty="0"/>
              <a:t>2</a:t>
            </a:r>
            <a:r>
              <a:rPr lang="en-US" dirty="0"/>
              <a:t>O, Hg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267200" y="2590800"/>
            <a:ext cx="3714750" cy="40989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Font typeface="Wingdings 2" pitchFamily="18" charset="2"/>
              <a:buNone/>
            </a:pPr>
            <a:r>
              <a:rPr lang="en-US" b="1" dirty="0">
                <a:solidFill>
                  <a:srgbClr val="FF0000"/>
                </a:solidFill>
              </a:rPr>
              <a:t>Weak IMFs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volatile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high evaporation rates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low boiling point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high vapor pressures at room temperature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dirty="0"/>
              <a:t>Example: acetone, alcohol</a:t>
            </a:r>
          </a:p>
        </p:txBody>
      </p:sp>
    </p:spTree>
    <p:extLst>
      <p:ext uri="{BB962C8B-B14F-4D97-AF65-F5344CB8AC3E}">
        <p14:creationId xmlns:p14="http://schemas.microsoft.com/office/powerpoint/2010/main" val="212079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467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8371"/>
            <a:ext cx="7239000" cy="5389563"/>
          </a:xfrm>
        </p:spPr>
        <p:txBody>
          <a:bodyPr>
            <a:normAutofit/>
          </a:bodyPr>
          <a:lstStyle/>
          <a:p>
            <a:pPr marL="461963" indent="-461963" eaLnBrk="1" fontAlgn="auto" hangingPunct="1">
              <a:spcAft>
                <a:spcPts val="0"/>
              </a:spcAft>
              <a:buNone/>
              <a:defRPr/>
            </a:pPr>
            <a:r>
              <a:rPr lang="en-US" sz="2300" dirty="0">
                <a:solidFill>
                  <a:schemeClr val="tx2"/>
                </a:solidFill>
              </a:rPr>
              <a:t>10. </a:t>
            </a:r>
            <a:r>
              <a:rPr lang="en-US" dirty="0"/>
              <a:t>Describe the vapor pressure of a liquid and its relationship to the temperature of the liquid.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43000" y="2514600"/>
            <a:ext cx="6324600" cy="414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765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467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8371"/>
            <a:ext cx="7239000" cy="5389563"/>
          </a:xfrm>
        </p:spPr>
        <p:txBody>
          <a:bodyPr>
            <a:normAutofit/>
          </a:bodyPr>
          <a:lstStyle/>
          <a:p>
            <a:pPr marL="461963" indent="-461963" eaLnBrk="1" fontAlgn="auto" hangingPunct="1">
              <a:spcAft>
                <a:spcPts val="0"/>
              </a:spcAft>
              <a:buNone/>
              <a:defRPr/>
            </a:pPr>
            <a:r>
              <a:rPr lang="en-US" sz="2300" dirty="0">
                <a:solidFill>
                  <a:schemeClr val="tx2"/>
                </a:solidFill>
              </a:rPr>
              <a:t>10. </a:t>
            </a:r>
            <a:r>
              <a:rPr lang="en-US" dirty="0"/>
              <a:t>Describe the vapor pressure of a liquid and its relationship to the temperature of the liquid.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275" y="2152413"/>
            <a:ext cx="2181225" cy="306705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914400" y="5867400"/>
            <a:ext cx="6096000" cy="75660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/>
              <a:t>The vapor pressure is caused by the gas molecules hitting the </a:t>
            </a:r>
            <a:r>
              <a:rPr lang="en-US" sz="2000" b="1" dirty="0"/>
              <a:t>top</a:t>
            </a:r>
            <a:r>
              <a:rPr lang="en-US" sz="2000" dirty="0"/>
              <a:t> of the liquid.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5" y="2152413"/>
            <a:ext cx="5943600" cy="3781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467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9563"/>
          </a:xfrm>
        </p:spPr>
        <p:txBody>
          <a:bodyPr>
            <a:normAutofit/>
          </a:bodyPr>
          <a:lstStyle/>
          <a:p>
            <a:pPr marL="571500" indent="-5715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11.	Describe the process of boiling as it relates to the vapor pressure of the liquid and atmospheric pressure.</a:t>
            </a:r>
          </a:p>
          <a:p>
            <a:pPr marL="687388" lvl="1" indent="-439738" eaLnBrk="1" fontAlgn="auto" hangingPunct="1">
              <a:spcAft>
                <a:spcPts val="0"/>
              </a:spcAft>
              <a:defRPr/>
            </a:pPr>
            <a:r>
              <a:rPr lang="en-US" dirty="0"/>
              <a:t>Boiling is when vapor pressure is equal to atmospheric pressure.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2" descr="http://www.khadley.com/images/lectureImages/lec_4_23_10/boiling_vs_Ev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51213"/>
            <a:ext cx="6708555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806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1"/>
            <a:ext cx="7239000" cy="914400"/>
          </a:xfrm>
        </p:spPr>
        <p:txBody>
          <a:bodyPr>
            <a:normAutofit/>
          </a:bodyPr>
          <a:lstStyle/>
          <a:p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7163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12. Discuss a heating curve as a substance is taken from a solid to the vapor state.</a:t>
            </a:r>
          </a:p>
          <a:p>
            <a:pPr marL="590550" lvl="1" indent="-342900" eaLnBrk="1" fontAlgn="auto" hangingPunct="1">
              <a:spcAft>
                <a:spcPts val="0"/>
              </a:spcAft>
              <a:defRPr/>
            </a:pPr>
            <a:r>
              <a:rPr lang="en-US" dirty="0"/>
              <a:t>Know what happens on the diagonal as well as the plateaus to temperature and heat energy.</a:t>
            </a:r>
          </a:p>
          <a:p>
            <a:pPr marL="590550" lvl="1" indent="-342900" eaLnBrk="1" fontAlgn="auto" hangingPunct="1">
              <a:spcAft>
                <a:spcPts val="0"/>
              </a:spcAft>
              <a:defRPr/>
            </a:pPr>
            <a:r>
              <a:rPr lang="en-US" dirty="0"/>
              <a:t>Know what is on the X and Y axes.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9600" y="3657600"/>
            <a:ext cx="3048000" cy="26670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000" b="1" dirty="0"/>
              <a:t>A graph of temperature and energy</a:t>
            </a:r>
            <a:endParaRPr lang="en-US" sz="2000" dirty="0"/>
          </a:p>
          <a:p>
            <a:r>
              <a:rPr lang="en-US" sz="2000" dirty="0"/>
              <a:t>Depicts four phase changes – melting, freezing, vaporization, and condensation.</a:t>
            </a:r>
          </a:p>
          <a:p>
            <a:endParaRPr lang="en-US" dirty="0"/>
          </a:p>
        </p:txBody>
      </p:sp>
      <p:pic>
        <p:nvPicPr>
          <p:cNvPr id="5" name="Picture 2" descr="http://chemwiki.ucdavis.edu/@api/deki/files/5713/=HeatCoo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24799"/>
            <a:ext cx="4076700" cy="279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25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1"/>
            <a:ext cx="7239000" cy="914400"/>
          </a:xfrm>
        </p:spPr>
        <p:txBody>
          <a:bodyPr>
            <a:normAutofit/>
          </a:bodyPr>
          <a:lstStyle/>
          <a:p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7163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12. Discuss a heating curve as a substance is taken from a solid to the vapor state.</a:t>
            </a:r>
          </a:p>
          <a:p>
            <a:pPr marL="590550" lvl="1" indent="-342900" eaLnBrk="1" fontAlgn="auto" hangingPunct="1">
              <a:spcAft>
                <a:spcPts val="0"/>
              </a:spcAft>
              <a:defRPr/>
            </a:pPr>
            <a:r>
              <a:rPr lang="en-US" dirty="0"/>
              <a:t>Know what happens on the diagonal as well as the plateaus to temperature and heat energy.</a:t>
            </a:r>
          </a:p>
          <a:p>
            <a:pPr marL="590550" lvl="1" indent="-342900" eaLnBrk="1" fontAlgn="auto" hangingPunct="1">
              <a:spcAft>
                <a:spcPts val="0"/>
              </a:spcAft>
              <a:defRPr/>
            </a:pPr>
            <a:r>
              <a:rPr lang="en-US" dirty="0"/>
              <a:t>Know what is on the X and Y axes.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http://2.bp.blogspot.com/_NxZlaOu4vks/TBWMlou4pJI/AAAAAAAAAMw/wYz7X5wZ0Ww/s1600/GraphHeat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3594327"/>
            <a:ext cx="3657600" cy="286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267200" y="3429000"/>
            <a:ext cx="4191000" cy="3124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000" b="1" dirty="0"/>
              <a:t>Diagonal:  </a:t>
            </a:r>
            <a:r>
              <a:rPr lang="en-US" sz="2000" dirty="0"/>
              <a:t>phase is warming or cooling</a:t>
            </a:r>
          </a:p>
          <a:p>
            <a:r>
              <a:rPr lang="en-US" sz="2000" b="1" dirty="0"/>
              <a:t>Plateau:  </a:t>
            </a:r>
            <a:r>
              <a:rPr lang="en-US" sz="2000" dirty="0"/>
              <a:t>all heat energy is being used the change the phase; to weaken the IMFs.</a:t>
            </a:r>
          </a:p>
          <a:p>
            <a:endParaRPr lang="en-US" sz="2000" dirty="0"/>
          </a:p>
          <a:p>
            <a:r>
              <a:rPr lang="en-US" sz="2000" dirty="0"/>
              <a:t>THERE IS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b="1" dirty="0">
                <a:solidFill>
                  <a:srgbClr val="7030A0"/>
                </a:solidFill>
              </a:rPr>
              <a:t>NO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TEMPERATURE CHANGE DURING A PHASE CHANGE.</a:t>
            </a:r>
          </a:p>
        </p:txBody>
      </p:sp>
    </p:spTree>
    <p:extLst>
      <p:ext uri="{BB962C8B-B14F-4D97-AF65-F5344CB8AC3E}">
        <p14:creationId xmlns:p14="http://schemas.microsoft.com/office/powerpoint/2010/main" val="169826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7239000" cy="838200"/>
          </a:xfrm>
        </p:spPr>
        <p:txBody>
          <a:bodyPr>
            <a:normAutofit/>
          </a:bodyPr>
          <a:lstStyle/>
          <a:p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7163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13. Discuss a phase diagram and understand the significance of the terms associated with it.</a:t>
            </a:r>
          </a:p>
          <a:p>
            <a:pPr marL="687388" lvl="1" indent="-439738" eaLnBrk="1" fontAlgn="auto" hangingPunct="1">
              <a:spcAft>
                <a:spcPts val="0"/>
              </a:spcAft>
              <a:defRPr/>
            </a:pPr>
            <a:r>
              <a:rPr lang="en-US" dirty="0"/>
              <a:t>Know what each equilibrium line is, where the triple point is, the critical point, normal boiling point, and normal melting point.</a:t>
            </a:r>
          </a:p>
          <a:p>
            <a:pPr marL="687388" lvl="1" indent="-439738" eaLnBrk="1" fontAlgn="auto" hangingPunct="1">
              <a:spcAft>
                <a:spcPts val="0"/>
              </a:spcAft>
              <a:defRPr/>
            </a:pPr>
            <a:r>
              <a:rPr lang="en-US" dirty="0"/>
              <a:t>Know what is on the X and Y axes.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" y="4114800"/>
            <a:ext cx="3581400" cy="25701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000" dirty="0"/>
              <a:t>A </a:t>
            </a:r>
            <a:r>
              <a:rPr lang="en-US" sz="2000" b="1" dirty="0"/>
              <a:t>graph of temperature and pressure.</a:t>
            </a:r>
            <a:endParaRPr lang="en-US" sz="2000" dirty="0"/>
          </a:p>
          <a:p>
            <a:r>
              <a:rPr lang="en-US" sz="2000" dirty="0"/>
              <a:t>Depicts six phase changes – melting, freezing, vaporization, condensation, deposition, and sublimation.</a:t>
            </a:r>
          </a:p>
          <a:p>
            <a:endParaRPr lang="en-US" dirty="0"/>
          </a:p>
        </p:txBody>
      </p:sp>
      <p:pic>
        <p:nvPicPr>
          <p:cNvPr id="5" name="Picture 6" descr="http://library.thinkquest.org/C006669/media/Chem/img/Graphs/Phas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038600"/>
            <a:ext cx="4237630" cy="253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97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7239000" cy="838200"/>
          </a:xfrm>
        </p:spPr>
        <p:txBody>
          <a:bodyPr>
            <a:normAutofit/>
          </a:bodyPr>
          <a:lstStyle/>
          <a:p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7163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13. Discuss a phase diagram and understand the significance of the terms associated with it.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http://serc.carleton.edu/images/research_education/equilibria/h2o_phase_diagram_-_color.v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249859"/>
            <a:ext cx="5257800" cy="4303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573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PHASE diagram vs heating curve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563945"/>
            <a:ext cx="3810000" cy="639762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Phase diagram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267201" y="1563945"/>
            <a:ext cx="3886200" cy="639762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Heating curve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209799"/>
            <a:ext cx="3810000" cy="4648199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2800" dirty="0"/>
              <a:t>Pressure – y axis</a:t>
            </a:r>
          </a:p>
          <a:p>
            <a:r>
              <a:rPr lang="en-US" sz="2800" dirty="0"/>
              <a:t>Temperature – x axis</a:t>
            </a:r>
          </a:p>
          <a:p>
            <a:r>
              <a:rPr lang="en-US" sz="2800" dirty="0"/>
              <a:t>Shows all 6 phase changes</a:t>
            </a:r>
          </a:p>
          <a:p>
            <a:r>
              <a:rPr lang="en-US" sz="2800" dirty="0"/>
              <a:t>Shows equilibrium temperatures and pressures for all phase changes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267200" y="2197614"/>
            <a:ext cx="3886200" cy="466038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800" dirty="0"/>
              <a:t>Temperature – y axis</a:t>
            </a:r>
          </a:p>
          <a:p>
            <a:r>
              <a:rPr lang="en-US" sz="2800" dirty="0"/>
              <a:t>Heat over time – x axis</a:t>
            </a:r>
          </a:p>
          <a:p>
            <a:r>
              <a:rPr lang="en-US" sz="2800" dirty="0"/>
              <a:t>Shows only 4 phase changes</a:t>
            </a:r>
          </a:p>
          <a:p>
            <a:r>
              <a:rPr lang="en-US" sz="2800" dirty="0"/>
              <a:t>Shows plateaus for the phase changes and diagonals for the changes in temperature.</a:t>
            </a:r>
          </a:p>
        </p:txBody>
      </p:sp>
    </p:spTree>
    <p:extLst>
      <p:ext uri="{BB962C8B-B14F-4D97-AF65-F5344CB8AC3E}">
        <p14:creationId xmlns:p14="http://schemas.microsoft.com/office/powerpoint/2010/main" val="1332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7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66992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7163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14. Explain a phase change and interpret these changes based on graphs.</a:t>
            </a:r>
          </a:p>
          <a:p>
            <a:pPr marL="742950"/>
            <a:r>
              <a:rPr lang="en-US" sz="2400" dirty="0"/>
              <a:t>A phase change is an energy change that causes one phase to turn into another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224698"/>
              </p:ext>
            </p:extLst>
          </p:nvPr>
        </p:nvGraphicFramePr>
        <p:xfrm>
          <a:off x="609600" y="3429000"/>
          <a:ext cx="71628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xmlns="" val="417697583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35710982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34252393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57076285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855569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Initial 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Final 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Energy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Energy is…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7199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Liquid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Endothermic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8531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Freezing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Liquid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Exothermic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046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Vaporization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Liquid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Endothermic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691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Condensation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Liquid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Exothermic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861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Sublimation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Endothermic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123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Exothermic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7542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896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66992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7163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14. Explain a phase change and interpret these changes based on graphs.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6" descr="http://library.thinkquest.org/C006669/media/Chem/img/Graphs/Phas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971800"/>
            <a:ext cx="4237630" cy="253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chemwiki.ucdavis.edu/@api/deki/files/5713/=HeatCoo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62798"/>
            <a:ext cx="4076700" cy="279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030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467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9563"/>
          </a:xfrm>
        </p:spPr>
        <p:txBody>
          <a:bodyPr>
            <a:normAutofit/>
          </a:bodyPr>
          <a:lstStyle/>
          <a:p>
            <a:pPr marL="571500" indent="-5715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15. Determine the relationship between energy and change of state.</a:t>
            </a:r>
          </a:p>
          <a:p>
            <a:pPr marL="687388" lvl="1" indent="-439738" eaLnBrk="1" fontAlgn="auto" hangingPunct="1">
              <a:spcAft>
                <a:spcPts val="0"/>
              </a:spcAft>
              <a:defRPr/>
            </a:pPr>
            <a:r>
              <a:rPr lang="en-US" dirty="0"/>
              <a:t>Energy must be added or removed for a phase change to happen.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24200"/>
            <a:ext cx="6819900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41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467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9563"/>
          </a:xfrm>
        </p:spPr>
        <p:txBody>
          <a:bodyPr>
            <a:normAutofit/>
          </a:bodyPr>
          <a:lstStyle/>
          <a:p>
            <a:pPr marL="571500" indent="-5715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15. Determine the relationship between energy and change of state.</a:t>
            </a:r>
          </a:p>
          <a:p>
            <a:pPr marL="687388" lvl="1" indent="-439738" eaLnBrk="1" fontAlgn="auto" hangingPunct="1">
              <a:spcAft>
                <a:spcPts val="0"/>
              </a:spcAft>
              <a:defRPr/>
            </a:pPr>
            <a:r>
              <a:rPr lang="en-US" dirty="0"/>
              <a:t>Energy must be added or removed for a phase change to happen.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09800" y="2690178"/>
            <a:ext cx="3952875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>
            <a:cxnSpLocks/>
          </p:cNvCxnSpPr>
          <p:nvPr/>
        </p:nvCxnSpPr>
        <p:spPr>
          <a:xfrm flipV="1">
            <a:off x="3581400" y="5067300"/>
            <a:ext cx="1059655" cy="6477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</p:cNvCxnSpPr>
          <p:nvPr/>
        </p:nvCxnSpPr>
        <p:spPr>
          <a:xfrm flipH="1" flipV="1">
            <a:off x="3657600" y="3657600"/>
            <a:ext cx="985838" cy="6302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3124200" y="4114800"/>
            <a:ext cx="0" cy="11404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661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467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9563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16. Be able to perform calculation for heat of fusion, heat of vaporization and heat changes.</a:t>
            </a:r>
          </a:p>
          <a:p>
            <a:pPr marL="687388" lvl="1" indent="-439738" eaLnBrk="1" fontAlgn="auto" hangingPunct="1">
              <a:spcAft>
                <a:spcPts val="0"/>
              </a:spcAft>
              <a:defRPr/>
            </a:pPr>
            <a:r>
              <a:rPr lang="en-US" dirty="0"/>
              <a:t>Must know the formulas.  I will give you the specific heats, heat of fusion and heat of vaporization constants.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3810000"/>
            <a:ext cx="6477000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For Temperature Changes		At a Phase Change</a:t>
            </a:r>
          </a:p>
          <a:p>
            <a:endParaRPr lang="en-US" dirty="0"/>
          </a:p>
          <a:p>
            <a:pPr>
              <a:tabLst>
                <a:tab pos="457200" algn="l"/>
              </a:tabLst>
            </a:pPr>
            <a:r>
              <a:rPr lang="en-US" sz="2400" b="1" dirty="0">
                <a:solidFill>
                  <a:srgbClr val="7030A0"/>
                </a:solidFill>
              </a:rPr>
              <a:t>	Q = m ΔT </a:t>
            </a:r>
            <a:r>
              <a:rPr lang="en-US" sz="2400" b="1" dirty="0" err="1">
                <a:solidFill>
                  <a:srgbClr val="7030A0"/>
                </a:solidFill>
              </a:rPr>
              <a:t>C</a:t>
            </a:r>
            <a:r>
              <a:rPr lang="en-US" sz="2400" b="1" baseline="-25000" dirty="0" err="1">
                <a:solidFill>
                  <a:srgbClr val="7030A0"/>
                </a:solidFill>
              </a:rPr>
              <a:t>p</a:t>
            </a:r>
            <a:r>
              <a:rPr lang="en-US" sz="2400" b="1" dirty="0">
                <a:solidFill>
                  <a:srgbClr val="7030A0"/>
                </a:solidFill>
              </a:rPr>
              <a:t>		   Q = m ΔH</a:t>
            </a:r>
          </a:p>
          <a:p>
            <a:pPr>
              <a:tabLst>
                <a:tab pos="457200" algn="l"/>
              </a:tabLst>
            </a:pPr>
            <a:endParaRPr lang="en-US" sz="2400" b="1" dirty="0">
              <a:solidFill>
                <a:srgbClr val="7030A0"/>
              </a:solidFill>
            </a:endParaRPr>
          </a:p>
          <a:p>
            <a:pPr algn="ctr">
              <a:tabLst>
                <a:tab pos="457200" algn="l"/>
              </a:tabLst>
            </a:pPr>
            <a:r>
              <a:rPr lang="en-US" sz="2400" dirty="0"/>
              <a:t>M = mass</a:t>
            </a:r>
          </a:p>
          <a:p>
            <a:pPr algn="ctr">
              <a:tabLst>
                <a:tab pos="457200" algn="l"/>
              </a:tabLst>
            </a:pPr>
            <a:r>
              <a:rPr lang="en-US" sz="2400" dirty="0"/>
              <a:t>ΔT = change in temperature</a:t>
            </a:r>
          </a:p>
          <a:p>
            <a:pPr algn="ctr">
              <a:tabLst>
                <a:tab pos="457200" algn="l"/>
              </a:tabLst>
            </a:pPr>
            <a:r>
              <a:rPr lang="en-US" sz="2400" dirty="0" err="1"/>
              <a:t>C</a:t>
            </a:r>
            <a:r>
              <a:rPr lang="en-US" sz="2400" baseline="-25000" dirty="0" err="1"/>
              <a:t>p</a:t>
            </a:r>
            <a:r>
              <a:rPr lang="en-US" sz="2400" dirty="0"/>
              <a:t> = specific heat of the phase</a:t>
            </a:r>
          </a:p>
          <a:p>
            <a:pPr algn="ctr">
              <a:tabLst>
                <a:tab pos="457200" algn="l"/>
              </a:tabLst>
            </a:pPr>
            <a:r>
              <a:rPr lang="en-US" sz="2400" dirty="0"/>
              <a:t>ΔH = Heat of Fusion or Heat of Vaporization</a:t>
            </a:r>
          </a:p>
        </p:txBody>
      </p:sp>
    </p:spTree>
    <p:extLst>
      <p:ext uri="{BB962C8B-B14F-4D97-AF65-F5344CB8AC3E}">
        <p14:creationId xmlns:p14="http://schemas.microsoft.com/office/powerpoint/2010/main" val="697895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467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9563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16. Be able to perform calculation for heat of fusion, heat of vaporization and heat changes.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360" y="2589213"/>
            <a:ext cx="5958679" cy="3867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2776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7467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7239000" cy="1371600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16. Be able to perform calculation for heat of fusion, heat of vaporization and heat changes.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971800"/>
            <a:ext cx="7675160" cy="215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022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746125"/>
          </a:xfrm>
        </p:spPr>
        <p:txBody>
          <a:bodyPr>
            <a:normAutofit/>
          </a:bodyPr>
          <a:lstStyle/>
          <a:p>
            <a:r>
              <a:rPr lang="en-US" sz="4400" dirty="0"/>
              <a:t>TEST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 multiple choice questions</a:t>
            </a:r>
          </a:p>
          <a:p>
            <a:pPr marL="273050" lvl="1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en-US" sz="2600" dirty="0">
                <a:solidFill>
                  <a:schemeClr val="tx1"/>
                </a:solidFill>
              </a:rPr>
              <a:t>7 short answer of which you must answer 5.</a:t>
            </a:r>
          </a:p>
          <a:p>
            <a:pPr marL="273050" lvl="1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en-US" sz="2600" dirty="0">
                <a:solidFill>
                  <a:schemeClr val="tx1"/>
                </a:solidFill>
              </a:rPr>
              <a:t>5 questions concerning a heating curve.</a:t>
            </a:r>
          </a:p>
          <a:p>
            <a:pPr marL="273050" lvl="1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en-US" sz="2600" dirty="0">
                <a:solidFill>
                  <a:schemeClr val="tx1"/>
                </a:solidFill>
              </a:rPr>
              <a:t>4 questions concerning a phase diagram.</a:t>
            </a:r>
          </a:p>
          <a:p>
            <a:pPr marL="273050" lvl="1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en-US" sz="2600" dirty="0">
                <a:solidFill>
                  <a:schemeClr val="tx1"/>
                </a:solidFill>
              </a:rPr>
              <a:t>3 energy calculations – bring a calculator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369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1171</TotalTime>
  <Words>1281</Words>
  <Application>Microsoft Office PowerPoint</Application>
  <PresentationFormat>On-screen Show (4:3)</PresentationFormat>
  <Paragraphs>202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Opulent</vt:lpstr>
      <vt:lpstr>PHASES OF MATTER AND ENERGY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PHASE diagram vs heating curve</vt:lpstr>
      <vt:lpstr>REVIEW</vt:lpstr>
      <vt:lpstr>REVIEW</vt:lpstr>
      <vt:lpstr>review</vt:lpstr>
      <vt:lpstr>review</vt:lpstr>
      <vt:lpstr>review</vt:lpstr>
      <vt:lpstr>review</vt:lpstr>
      <vt:lpstr>review</vt:lpstr>
      <vt:lpstr>TEST FORMAT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PHASES OF MATTER</dc:title>
  <dc:creator>Nancy Brim</dc:creator>
  <cp:lastModifiedBy>JCBOE</cp:lastModifiedBy>
  <cp:revision>40</cp:revision>
  <dcterms:created xsi:type="dcterms:W3CDTF">2011-02-07T17:12:50Z</dcterms:created>
  <dcterms:modified xsi:type="dcterms:W3CDTF">2017-02-24T12:16:38Z</dcterms:modified>
</cp:coreProperties>
</file>