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1"/>
  </p:handoutMasterIdLst>
  <p:sldIdLst>
    <p:sldId id="357" r:id="rId2"/>
    <p:sldId id="359" r:id="rId3"/>
    <p:sldId id="358" r:id="rId4"/>
    <p:sldId id="360" r:id="rId5"/>
    <p:sldId id="361" r:id="rId6"/>
    <p:sldId id="362" r:id="rId7"/>
    <p:sldId id="287" r:id="rId8"/>
    <p:sldId id="303" r:id="rId9"/>
    <p:sldId id="366" r:id="rId10"/>
    <p:sldId id="307" r:id="rId11"/>
    <p:sldId id="322" r:id="rId12"/>
    <p:sldId id="308" r:id="rId13"/>
    <p:sldId id="309" r:id="rId14"/>
    <p:sldId id="363" r:id="rId15"/>
    <p:sldId id="321" r:id="rId16"/>
    <p:sldId id="344" r:id="rId17"/>
    <p:sldId id="364" r:id="rId18"/>
    <p:sldId id="365" r:id="rId19"/>
    <p:sldId id="367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28" autoAdjust="0"/>
  </p:normalViewPr>
  <p:slideViewPr>
    <p:cSldViewPr>
      <p:cViewPr varScale="1">
        <p:scale>
          <a:sx n="107" d="100"/>
          <a:sy n="107" d="100"/>
        </p:scale>
        <p:origin x="4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EB1CC88A-E31B-4889-87CF-9E1CE7BBBBC5}" type="datetimeFigureOut">
              <a:rPr lang="en-US"/>
              <a:pPr>
                <a:defRPr/>
              </a:pPr>
              <a:t>11/27/2016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932A260-C7B3-452D-A252-051DEB7FEA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3338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362F4-8C38-48B8-BCCF-E1F919AE2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21F9A-6BAE-492F-B1D9-635DE8505DCC}" type="datetimeFigureOut">
              <a:rPr lang="en-US"/>
              <a:pPr>
                <a:defRPr/>
              </a:pPr>
              <a:t>11/27/2016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83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13C75-1C1C-42A7-8557-443E4104F7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0C6E0-1FC6-406B-85BC-0CF3144AD81B}" type="datetimeFigureOut">
              <a:rPr lang="en-US"/>
              <a:pPr>
                <a:defRPr/>
              </a:pPr>
              <a:t>11/27/2016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9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AD903-7198-409A-9A47-A705CA30B2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29152-AD7D-4255-9CB2-4A7FEF486023}" type="datetimeFigureOut">
              <a:rPr lang="en-US"/>
              <a:pPr>
                <a:defRPr/>
              </a:pPr>
              <a:t>11/27/2016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63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6EA73-4F97-4CF6-833C-2B2F87455B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3B5FF-9E43-4BCF-8843-8534CC7F8BB0}" type="datetimeFigureOut">
              <a:rPr lang="en-US"/>
              <a:pPr>
                <a:defRPr/>
              </a:pPr>
              <a:t>11/27/2016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2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9DFEE-9BE5-4533-BC0F-A7B8B7515D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1C941-9F2C-4C79-809D-0E4E80090EED}" type="datetimeFigureOut">
              <a:rPr lang="en-US"/>
              <a:pPr>
                <a:defRPr/>
              </a:pPr>
              <a:t>11/27/2016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7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820FA-49A0-4C76-ADFD-BE9C53F94F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3B87A-931C-4F92-8E92-6C3375009F7D}" type="datetimeFigureOut">
              <a:rPr lang="en-US"/>
              <a:pPr>
                <a:defRPr/>
              </a:pPr>
              <a:t>11/27/2016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6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6688B-B13F-4149-A8F6-7F979DD0D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57ADE-A9B0-42B9-B153-6F48416485B2}" type="datetimeFigureOut">
              <a:rPr lang="en-US"/>
              <a:pPr>
                <a:defRPr/>
              </a:pPr>
              <a:t>11/27/2016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57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A8E4A-9439-44A7-B443-C50A6DB06A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6BA12-5425-40E6-970E-25850064FFC8}" type="datetimeFigureOut">
              <a:rPr lang="en-US"/>
              <a:pPr>
                <a:defRPr/>
              </a:pPr>
              <a:t>11/27/2016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4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4713A-3659-43B6-BD53-AB79FC113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6D339-B577-4FE7-BB94-29826E4025C8}" type="datetimeFigureOut">
              <a:rPr lang="en-US"/>
              <a:pPr>
                <a:defRPr/>
              </a:pPr>
              <a:t>11/27/2016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09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3B872-AC08-4896-B0BF-BBA5FC70A8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04F37-D485-424E-A20F-E179EAC7A10A}" type="datetimeFigureOut">
              <a:rPr lang="en-US"/>
              <a:pPr>
                <a:defRPr/>
              </a:pPr>
              <a:t>11/27/2016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09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629C9-2A9C-4F42-8D8B-47B071AFD9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89192-6B7F-4BBC-940A-B9CC06B4315E}" type="datetimeFigureOut">
              <a:rPr lang="en-US"/>
              <a:pPr>
                <a:defRPr/>
              </a:pPr>
              <a:t>11/27/2016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41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8DE8238-32CC-4BFA-AC9A-D79F141A84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3AD5BF-8E99-4857-AA6F-316D7CAE7D9C}" type="datetimeFigureOut">
              <a:rPr lang="en-US"/>
              <a:pPr>
                <a:defRPr/>
              </a:pPr>
              <a:t>11/27/2016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Pick up notes.</a:t>
            </a:r>
          </a:p>
          <a:p>
            <a:r>
              <a:rPr lang="en-US" sz="2800" dirty="0"/>
              <a:t>Get out Balancing and Classifying Chemical Reactions from Monday.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/>
              <a:t>Word Equations: A Second Chance is due Friday – for a grade.</a:t>
            </a:r>
          </a:p>
          <a:p>
            <a:r>
              <a:rPr lang="en-US" sz="2800" dirty="0"/>
              <a:t>Types of Reactions lab is due Monday.</a:t>
            </a:r>
          </a:p>
          <a:p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612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1143000"/>
          </a:xfrm>
        </p:spPr>
        <p:txBody>
          <a:bodyPr/>
          <a:lstStyle/>
          <a:p>
            <a:r>
              <a:rPr lang="en-US" b="1" dirty="0"/>
              <a:t>BALANCING AND CLASSIFYING CHEMICAL RXNS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4800600"/>
          </a:xfrm>
        </p:spPr>
        <p:txBody>
          <a:bodyPr/>
          <a:lstStyle/>
          <a:p>
            <a:pPr marL="341313" lvl="0" indent="-227013">
              <a:buNone/>
            </a:pPr>
            <a:r>
              <a:rPr lang="en-US" dirty="0"/>
              <a:t>1. Solid mercury (II) oxide breaks down when heated, forming the elements mercury and oxygen.</a:t>
            </a:r>
          </a:p>
          <a:p>
            <a:r>
              <a:rPr lang="en-US" dirty="0"/>
              <a:t>SKELETON EQN:  </a:t>
            </a:r>
            <a:r>
              <a:rPr lang="en-US" sz="2800" b="1" dirty="0" err="1"/>
              <a:t>HgO</a:t>
            </a:r>
            <a:r>
              <a:rPr lang="en-US" sz="2800" b="1" baseline="-25000" dirty="0"/>
              <a:t>(s)</a:t>
            </a:r>
            <a:r>
              <a:rPr lang="en-US" sz="2800" b="1" dirty="0"/>
              <a:t>  </a:t>
            </a:r>
            <a:r>
              <a:rPr lang="en-US" sz="2800" b="1" dirty="0">
                <a:sym typeface="Wingdings" panose="05000000000000000000" pitchFamily="2" charset="2"/>
              </a:rPr>
              <a:t>  Hg</a:t>
            </a:r>
            <a:r>
              <a:rPr lang="en-US" sz="2800" b="1" baseline="-25000" dirty="0">
                <a:sym typeface="Wingdings" panose="05000000000000000000" pitchFamily="2" charset="2"/>
              </a:rPr>
              <a:t>(l)</a:t>
            </a:r>
            <a:r>
              <a:rPr lang="en-US" sz="2800" b="1" dirty="0">
                <a:sym typeface="Wingdings" panose="05000000000000000000" pitchFamily="2" charset="2"/>
              </a:rPr>
              <a:t>  +  O</a:t>
            </a:r>
            <a:r>
              <a:rPr lang="en-US" sz="2800" b="1" baseline="-25000" dirty="0">
                <a:sym typeface="Wingdings" panose="05000000000000000000" pitchFamily="2" charset="2"/>
              </a:rPr>
              <a:t>2(g)</a:t>
            </a:r>
            <a:endParaRPr lang="en-US" sz="2800" b="1" dirty="0"/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BALANCED EQN: </a:t>
            </a:r>
            <a:r>
              <a:rPr lang="en-US" sz="2800" dirty="0"/>
              <a:t>2</a:t>
            </a:r>
            <a:r>
              <a:rPr lang="en-US" sz="2800" b="1" dirty="0"/>
              <a:t>HgO</a:t>
            </a:r>
            <a:r>
              <a:rPr lang="en-US" sz="2800" b="1" baseline="-25000" dirty="0"/>
              <a:t>(s)</a:t>
            </a:r>
            <a:r>
              <a:rPr lang="en-US" sz="2800" b="1" dirty="0"/>
              <a:t>  </a:t>
            </a:r>
            <a:r>
              <a:rPr lang="en-US" sz="2800" b="1" dirty="0">
                <a:sym typeface="Wingdings" panose="05000000000000000000" pitchFamily="2" charset="2"/>
              </a:rPr>
              <a:t>  2Hg</a:t>
            </a:r>
            <a:r>
              <a:rPr lang="en-US" sz="2800" b="1" baseline="-25000" dirty="0">
                <a:sym typeface="Wingdings" panose="05000000000000000000" pitchFamily="2" charset="2"/>
              </a:rPr>
              <a:t>(l)</a:t>
            </a:r>
            <a:r>
              <a:rPr lang="en-US" sz="2800" b="1" dirty="0">
                <a:sym typeface="Wingdings" panose="05000000000000000000" pitchFamily="2" charset="2"/>
              </a:rPr>
              <a:t>  +  O</a:t>
            </a:r>
            <a:r>
              <a:rPr lang="en-US" sz="2800" b="1" baseline="-25000" dirty="0">
                <a:sym typeface="Wingdings" panose="05000000000000000000" pitchFamily="2" charset="2"/>
              </a:rPr>
              <a:t>2(g)</a:t>
            </a:r>
            <a:endParaRPr lang="en-US" sz="2800" b="1" dirty="0"/>
          </a:p>
          <a:p>
            <a:pPr marL="114300" indent="0">
              <a:buNone/>
            </a:pPr>
            <a:endParaRPr lang="en-US" dirty="0"/>
          </a:p>
          <a:p>
            <a:pPr marL="341313" lvl="0" indent="-227013">
              <a:buNone/>
            </a:pPr>
            <a:r>
              <a:rPr lang="en-US" dirty="0"/>
              <a:t>2. Sodium metal reacts with water vapor in air to form solid sodium hydroxide and hydrogen.</a:t>
            </a:r>
          </a:p>
          <a:p>
            <a:r>
              <a:rPr lang="en-US" dirty="0"/>
              <a:t>SKELETON EQN: </a:t>
            </a:r>
            <a:r>
              <a:rPr lang="en-US" sz="2800" b="1" dirty="0"/>
              <a:t>Na</a:t>
            </a:r>
            <a:r>
              <a:rPr lang="en-US" sz="2800" b="1" baseline="-25000" dirty="0"/>
              <a:t>(s)</a:t>
            </a:r>
            <a:r>
              <a:rPr lang="en-US" sz="2800" b="1" dirty="0"/>
              <a:t>  +  H</a:t>
            </a:r>
            <a:r>
              <a:rPr lang="en-US" sz="2800" b="1" baseline="-25000" dirty="0"/>
              <a:t>2</a:t>
            </a:r>
            <a:r>
              <a:rPr lang="en-US" sz="2800" b="1" dirty="0"/>
              <a:t>O</a:t>
            </a:r>
            <a:r>
              <a:rPr lang="en-US" sz="2800" b="1" baseline="-25000" dirty="0"/>
              <a:t>(g) </a:t>
            </a:r>
            <a:r>
              <a:rPr lang="en-US" sz="2800" b="1" dirty="0">
                <a:sym typeface="Wingdings" panose="05000000000000000000" pitchFamily="2" charset="2"/>
              </a:rPr>
              <a:t>  </a:t>
            </a:r>
            <a:r>
              <a:rPr lang="en-US" sz="2800" b="1" dirty="0" err="1">
                <a:sym typeface="Wingdings" panose="05000000000000000000" pitchFamily="2" charset="2"/>
              </a:rPr>
              <a:t>NaOH</a:t>
            </a:r>
            <a:r>
              <a:rPr lang="en-US" sz="2800" b="1" baseline="-25000" dirty="0">
                <a:sym typeface="Wingdings" panose="05000000000000000000" pitchFamily="2" charset="2"/>
              </a:rPr>
              <a:t>(s)</a:t>
            </a:r>
            <a:r>
              <a:rPr lang="en-US" sz="2800" b="1" dirty="0">
                <a:sym typeface="Wingdings" panose="05000000000000000000" pitchFamily="2" charset="2"/>
              </a:rPr>
              <a:t>  +  H</a:t>
            </a:r>
            <a:r>
              <a:rPr lang="en-US" sz="2800" b="1" baseline="-25000" dirty="0">
                <a:sym typeface="Wingdings" panose="05000000000000000000" pitchFamily="2" charset="2"/>
              </a:rPr>
              <a:t>2(g)</a:t>
            </a:r>
            <a:endParaRPr lang="en-US" sz="2800" b="1" dirty="0"/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BALANCED EQN: 2</a:t>
            </a:r>
            <a:r>
              <a:rPr lang="en-US" sz="2800" b="1" dirty="0"/>
              <a:t>Na</a:t>
            </a:r>
            <a:r>
              <a:rPr lang="en-US" sz="2800" b="1" baseline="-25000" dirty="0"/>
              <a:t>(s)</a:t>
            </a:r>
            <a:r>
              <a:rPr lang="en-US" sz="2800" b="1" dirty="0"/>
              <a:t>  +  2H</a:t>
            </a:r>
            <a:r>
              <a:rPr lang="en-US" sz="2800" b="1" baseline="-25000" dirty="0"/>
              <a:t>2</a:t>
            </a:r>
            <a:r>
              <a:rPr lang="en-US" sz="2800" b="1" dirty="0"/>
              <a:t>O</a:t>
            </a:r>
            <a:r>
              <a:rPr lang="en-US" sz="2800" b="1" baseline="-25000" dirty="0"/>
              <a:t>(g) </a:t>
            </a:r>
            <a:r>
              <a:rPr lang="en-US" sz="2800" b="1" dirty="0">
                <a:sym typeface="Wingdings" panose="05000000000000000000" pitchFamily="2" charset="2"/>
              </a:rPr>
              <a:t>  2NaOH</a:t>
            </a:r>
            <a:r>
              <a:rPr lang="en-US" sz="2800" b="1" baseline="-25000" dirty="0">
                <a:sym typeface="Wingdings" panose="05000000000000000000" pitchFamily="2" charset="2"/>
              </a:rPr>
              <a:t>(s)</a:t>
            </a:r>
            <a:r>
              <a:rPr lang="en-US" sz="2800" b="1" dirty="0">
                <a:sym typeface="Wingdings" panose="05000000000000000000" pitchFamily="2" charset="2"/>
              </a:rPr>
              <a:t>  +  H</a:t>
            </a:r>
            <a:r>
              <a:rPr lang="en-US" sz="2800" b="1" baseline="-25000" dirty="0">
                <a:sym typeface="Wingdings" panose="05000000000000000000" pitchFamily="2" charset="2"/>
              </a:rPr>
              <a:t>2(g)</a:t>
            </a:r>
            <a:endParaRPr lang="en-US" sz="2800" b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68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1143000"/>
          </a:xfrm>
        </p:spPr>
        <p:txBody>
          <a:bodyPr/>
          <a:lstStyle/>
          <a:p>
            <a:r>
              <a:rPr lang="en-US" b="1" dirty="0"/>
              <a:t>BALANCING AND CLASSIFYING CHEMICAL RXNS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1313" lvl="0" indent="-227013">
              <a:buNone/>
            </a:pPr>
            <a:r>
              <a:rPr lang="en-US" sz="2000" dirty="0"/>
              <a:t>3. In the first step of refining zinc metal from its zinc sulfide ore, the ore is heated with oxygen.  The products are solid zinc oxide and sulfur dioxide gas. </a:t>
            </a:r>
          </a:p>
          <a:p>
            <a:r>
              <a:rPr lang="en-US" dirty="0"/>
              <a:t>SKELETON EQN:  </a:t>
            </a:r>
            <a:r>
              <a:rPr lang="en-US" sz="2800" b="1" dirty="0" err="1"/>
              <a:t>ZnS</a:t>
            </a:r>
            <a:r>
              <a:rPr lang="en-US" sz="2800" b="1" baseline="-25000" dirty="0"/>
              <a:t>(s)</a:t>
            </a:r>
            <a:r>
              <a:rPr lang="en-US" sz="2800" b="1" dirty="0"/>
              <a:t>  +  O</a:t>
            </a:r>
            <a:r>
              <a:rPr lang="en-US" sz="2800" b="1" baseline="-25000" dirty="0"/>
              <a:t>2(g)</a:t>
            </a:r>
            <a:r>
              <a:rPr lang="en-US" sz="2800" b="1" dirty="0"/>
              <a:t>  </a:t>
            </a:r>
            <a:r>
              <a:rPr lang="en-US" sz="2800" b="1" dirty="0">
                <a:sym typeface="Wingdings" panose="05000000000000000000" pitchFamily="2" charset="2"/>
              </a:rPr>
              <a:t>  </a:t>
            </a:r>
            <a:r>
              <a:rPr lang="en-US" sz="2800" b="1" dirty="0" err="1">
                <a:sym typeface="Wingdings" panose="05000000000000000000" pitchFamily="2" charset="2"/>
              </a:rPr>
              <a:t>ZnO</a:t>
            </a:r>
            <a:r>
              <a:rPr lang="en-US" sz="2800" b="1" baseline="-25000" dirty="0">
                <a:sym typeface="Wingdings" panose="05000000000000000000" pitchFamily="2" charset="2"/>
              </a:rPr>
              <a:t>(s)</a:t>
            </a:r>
            <a:r>
              <a:rPr lang="en-US" sz="2800" b="1" dirty="0">
                <a:sym typeface="Wingdings" panose="05000000000000000000" pitchFamily="2" charset="2"/>
              </a:rPr>
              <a:t>  +  SO</a:t>
            </a:r>
            <a:r>
              <a:rPr lang="en-US" sz="2800" b="1" baseline="-25000" dirty="0">
                <a:sym typeface="Wingdings" panose="05000000000000000000" pitchFamily="2" charset="2"/>
              </a:rPr>
              <a:t>2(g)</a:t>
            </a:r>
            <a:endParaRPr lang="en-US" b="1" dirty="0"/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BALANCED EQN: </a:t>
            </a:r>
            <a:r>
              <a:rPr lang="en-US" sz="2800" dirty="0"/>
              <a:t>2</a:t>
            </a:r>
            <a:r>
              <a:rPr lang="en-US" sz="2800" b="1" dirty="0"/>
              <a:t>ZnS</a:t>
            </a:r>
            <a:r>
              <a:rPr lang="en-US" sz="2800" b="1" baseline="-25000" dirty="0"/>
              <a:t>(s)</a:t>
            </a:r>
            <a:r>
              <a:rPr lang="en-US" sz="2800" b="1" dirty="0"/>
              <a:t> + 3O</a:t>
            </a:r>
            <a:r>
              <a:rPr lang="en-US" sz="2800" b="1" baseline="-25000" dirty="0"/>
              <a:t>2(g)</a:t>
            </a:r>
            <a:r>
              <a:rPr lang="en-US" sz="2800" b="1" dirty="0"/>
              <a:t> </a:t>
            </a:r>
            <a:r>
              <a:rPr lang="en-US" sz="2800" b="1" dirty="0">
                <a:sym typeface="Wingdings" panose="05000000000000000000" pitchFamily="2" charset="2"/>
              </a:rPr>
              <a:t> 2ZnO</a:t>
            </a:r>
            <a:r>
              <a:rPr lang="en-US" sz="2800" b="1" baseline="-25000" dirty="0">
                <a:sym typeface="Wingdings" panose="05000000000000000000" pitchFamily="2" charset="2"/>
              </a:rPr>
              <a:t>(s)</a:t>
            </a:r>
            <a:r>
              <a:rPr lang="en-US" sz="2800" b="1" dirty="0">
                <a:sym typeface="Wingdings" panose="05000000000000000000" pitchFamily="2" charset="2"/>
              </a:rPr>
              <a:t> + 2SO</a:t>
            </a:r>
            <a:r>
              <a:rPr lang="en-US" sz="2800" b="1" baseline="-25000" dirty="0">
                <a:sym typeface="Wingdings" panose="05000000000000000000" pitchFamily="2" charset="2"/>
              </a:rPr>
              <a:t>2(g)</a:t>
            </a:r>
            <a:endParaRPr lang="en-US" sz="2800" dirty="0"/>
          </a:p>
          <a:p>
            <a:pPr marL="114300" indent="0">
              <a:buNone/>
            </a:pPr>
            <a:endParaRPr lang="en-US" dirty="0"/>
          </a:p>
          <a:p>
            <a:pPr marL="341313" lvl="0" indent="-227013">
              <a:buNone/>
            </a:pPr>
            <a:r>
              <a:rPr lang="en-US" sz="2000" dirty="0"/>
              <a:t>4. The next step in refining zinc involves heating the zinc oxide with carbon.  This reaction produces zinc vapor and carbon monoxide gas. </a:t>
            </a:r>
          </a:p>
          <a:p>
            <a:r>
              <a:rPr lang="en-US" dirty="0"/>
              <a:t>SKELETON EQN: </a:t>
            </a:r>
            <a:r>
              <a:rPr lang="en-US" sz="2800" b="1" dirty="0" err="1"/>
              <a:t>ZnO</a:t>
            </a:r>
            <a:r>
              <a:rPr lang="en-US" sz="2800" b="1" baseline="-25000" dirty="0"/>
              <a:t>(s)</a:t>
            </a:r>
            <a:r>
              <a:rPr lang="en-US" sz="2800" b="1" dirty="0"/>
              <a:t>  +  C</a:t>
            </a:r>
            <a:r>
              <a:rPr lang="en-US" sz="2800" b="1" baseline="-25000" dirty="0"/>
              <a:t>(s)</a:t>
            </a:r>
            <a:r>
              <a:rPr lang="en-US" sz="2800" b="1" dirty="0"/>
              <a:t>  </a:t>
            </a:r>
            <a:r>
              <a:rPr lang="en-US" sz="2800" b="1" dirty="0">
                <a:sym typeface="Wingdings" panose="05000000000000000000" pitchFamily="2" charset="2"/>
              </a:rPr>
              <a:t>  Zn</a:t>
            </a:r>
            <a:r>
              <a:rPr lang="en-US" sz="2800" b="1" baseline="-25000" dirty="0">
                <a:sym typeface="Wingdings" panose="05000000000000000000" pitchFamily="2" charset="2"/>
              </a:rPr>
              <a:t>(s)</a:t>
            </a:r>
            <a:r>
              <a:rPr lang="en-US" sz="2800" b="1" dirty="0">
                <a:sym typeface="Wingdings" panose="05000000000000000000" pitchFamily="2" charset="2"/>
              </a:rPr>
              <a:t>  +  CO</a:t>
            </a:r>
            <a:r>
              <a:rPr lang="en-US" sz="2800" b="1" baseline="-25000" dirty="0">
                <a:sym typeface="Wingdings" panose="05000000000000000000" pitchFamily="2" charset="2"/>
              </a:rPr>
              <a:t>(g)</a:t>
            </a:r>
            <a:r>
              <a:rPr lang="en-US" sz="2800" b="1" dirty="0">
                <a:sym typeface="Wingdings" panose="05000000000000000000" pitchFamily="2" charset="2"/>
              </a:rPr>
              <a:t>  </a:t>
            </a:r>
            <a:endParaRPr lang="en-US" b="1" dirty="0"/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BALANCED EQN: </a:t>
            </a:r>
            <a:r>
              <a:rPr lang="en-US" sz="2400" b="1" dirty="0"/>
              <a:t>balanced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20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1143000"/>
          </a:xfrm>
        </p:spPr>
        <p:txBody>
          <a:bodyPr/>
          <a:lstStyle/>
          <a:p>
            <a:r>
              <a:rPr lang="en-US" b="1" dirty="0"/>
              <a:t>BALANCING AND CLASSIFYING CHEMICAL RXNS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5. Certain pollutants in the air react with water vapor to form acids.  For example, sulfur trioxide reacts with water vapor to form sulfuric acid.</a:t>
            </a:r>
            <a:endParaRPr lang="en-US" sz="2000" dirty="0"/>
          </a:p>
          <a:p>
            <a:r>
              <a:rPr lang="en-US" dirty="0"/>
              <a:t>SKELETON EQN:  </a:t>
            </a:r>
            <a:r>
              <a:rPr lang="en-US" sz="2800" b="1" dirty="0"/>
              <a:t>SO</a:t>
            </a:r>
            <a:r>
              <a:rPr lang="en-US" sz="2800" b="1" baseline="-25000" dirty="0"/>
              <a:t>3(g)</a:t>
            </a:r>
            <a:r>
              <a:rPr lang="en-US" sz="2800" b="1" dirty="0"/>
              <a:t>  +  H</a:t>
            </a:r>
            <a:r>
              <a:rPr lang="en-US" sz="2800" b="1" baseline="-25000" dirty="0"/>
              <a:t>2</a:t>
            </a:r>
            <a:r>
              <a:rPr lang="en-US" sz="2800" b="1" dirty="0"/>
              <a:t>)</a:t>
            </a:r>
            <a:r>
              <a:rPr lang="en-US" sz="2800" b="1" baseline="-25000" dirty="0"/>
              <a:t>(g)</a:t>
            </a:r>
            <a:r>
              <a:rPr lang="en-US" sz="2800" b="1" dirty="0"/>
              <a:t>  </a:t>
            </a:r>
            <a:r>
              <a:rPr lang="en-US" sz="2800" b="1" dirty="0">
                <a:sym typeface="Wingdings" panose="05000000000000000000" pitchFamily="2" charset="2"/>
              </a:rPr>
              <a:t>  H</a:t>
            </a:r>
            <a:r>
              <a:rPr lang="en-US" sz="2800" b="1" baseline="-25000" dirty="0">
                <a:sym typeface="Wingdings" panose="05000000000000000000" pitchFamily="2" charset="2"/>
              </a:rPr>
              <a:t>2</a:t>
            </a:r>
            <a:r>
              <a:rPr lang="en-US" sz="2800" b="1" dirty="0">
                <a:sym typeface="Wingdings" panose="05000000000000000000" pitchFamily="2" charset="2"/>
              </a:rPr>
              <a:t>SO</a:t>
            </a:r>
            <a:r>
              <a:rPr lang="en-US" sz="2800" b="1" baseline="-25000" dirty="0">
                <a:sym typeface="Wingdings" panose="05000000000000000000" pitchFamily="2" charset="2"/>
              </a:rPr>
              <a:t>4(</a:t>
            </a:r>
            <a:r>
              <a:rPr lang="en-US" sz="2800" b="1" baseline="-25000" dirty="0" err="1">
                <a:sym typeface="Wingdings" panose="05000000000000000000" pitchFamily="2" charset="2"/>
              </a:rPr>
              <a:t>aq</a:t>
            </a:r>
            <a:r>
              <a:rPr lang="en-US" sz="2800" b="1" baseline="-25000" dirty="0">
                <a:sym typeface="Wingdings" panose="05000000000000000000" pitchFamily="2" charset="2"/>
              </a:rPr>
              <a:t>)</a:t>
            </a:r>
            <a:endParaRPr lang="en-US" sz="2800" b="1" dirty="0"/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BALANCED EQN: </a:t>
            </a:r>
            <a:r>
              <a:rPr lang="en-US" sz="2400" b="1" dirty="0"/>
              <a:t>balanced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47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1143000"/>
          </a:xfrm>
        </p:spPr>
        <p:txBody>
          <a:bodyPr/>
          <a:lstStyle/>
          <a:p>
            <a:r>
              <a:rPr lang="en-US" b="1" dirty="0"/>
              <a:t>BALANCING AND CLASSIFYING CHEMICAL RXNS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dirty="0"/>
              <a:t>For the five reactions on the front side, indicate what type of reaction is occurring for each in the blanks below.</a:t>
            </a:r>
            <a:endParaRPr lang="en-US" dirty="0"/>
          </a:p>
          <a:p>
            <a:pPr marL="114300" indent="0">
              <a:buNone/>
            </a:pPr>
            <a:r>
              <a:rPr lang="en-US" b="1" dirty="0"/>
              <a:t> 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6.  #1 		Decomposition</a:t>
            </a:r>
          </a:p>
          <a:p>
            <a:pPr marL="114300" indent="0">
              <a:buNone/>
            </a:pPr>
            <a:r>
              <a:rPr lang="en-US" dirty="0"/>
              <a:t>7.  #2		Single replacement</a:t>
            </a:r>
          </a:p>
          <a:p>
            <a:pPr marL="114300" indent="0">
              <a:buNone/>
            </a:pPr>
            <a:r>
              <a:rPr lang="en-US" dirty="0"/>
              <a:t>8.  #3		none</a:t>
            </a:r>
          </a:p>
          <a:p>
            <a:pPr marL="114300" indent="0">
              <a:buNone/>
            </a:pPr>
            <a:r>
              <a:rPr lang="en-US" dirty="0"/>
              <a:t>9.  #4		Single Replacement</a:t>
            </a:r>
          </a:p>
          <a:p>
            <a:pPr marL="114300" indent="0">
              <a:buNone/>
            </a:pPr>
            <a:r>
              <a:rPr lang="en-US" dirty="0"/>
              <a:t>10.  #5		Synthesis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57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1143000"/>
          </a:xfrm>
        </p:spPr>
        <p:txBody>
          <a:bodyPr/>
          <a:lstStyle/>
          <a:p>
            <a:r>
              <a:rPr lang="en-US" b="1" dirty="0"/>
              <a:t>BALANCING AND CLASSIFYING CHEMICAL RXNS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7620000" cy="4800600"/>
          </a:xfrm>
        </p:spPr>
        <p:txBody>
          <a:bodyPr/>
          <a:lstStyle/>
          <a:p>
            <a:pPr marL="341313" indent="-341313">
              <a:buNone/>
            </a:pPr>
            <a:r>
              <a:rPr lang="en-US" dirty="0"/>
              <a:t>16. Aluminum lawn furniture becomes coated with a layer of aluminum oxide when it sits out in air.</a:t>
            </a:r>
          </a:p>
          <a:p>
            <a:pPr marL="341313" indent="-341313">
              <a:buNone/>
            </a:pPr>
            <a:r>
              <a:rPr lang="en-US" dirty="0"/>
              <a:t>17.  Chlorine gas is bubbled through a calcium bromide solution.  The solution turns brown, the color of bromine.</a:t>
            </a:r>
          </a:p>
          <a:p>
            <a:pPr marL="341313" indent="-341313">
              <a:buNone/>
            </a:pPr>
            <a:r>
              <a:rPr lang="en-US" dirty="0"/>
              <a:t>18.  Lime is added to acid water in a lake.  Water and a salt are formed.</a:t>
            </a:r>
          </a:p>
          <a:p>
            <a:pPr marL="341313" indent="-341313">
              <a:buNone/>
            </a:pPr>
            <a:r>
              <a:rPr lang="en-US" dirty="0"/>
              <a:t>19.  Propane is a common household fuel.  When burned, water and carbon dioxide are produced.</a:t>
            </a:r>
          </a:p>
          <a:p>
            <a:pPr marL="341313" indent="-341313">
              <a:buNone/>
            </a:pPr>
            <a:r>
              <a:rPr lang="en-US" dirty="0"/>
              <a:t>20.  Steel wool burns, forming an iron oxide.</a:t>
            </a:r>
          </a:p>
          <a:p>
            <a:pPr marL="341313" indent="-341313">
              <a:buNone/>
            </a:pPr>
            <a:r>
              <a:rPr lang="en-US" dirty="0"/>
              <a:t>21.  When an electric current is passed through molten potassium bromide, potassium and bromine are formed.</a:t>
            </a:r>
          </a:p>
          <a:p>
            <a:pPr marL="341313" indent="-341313">
              <a:buNone/>
            </a:pPr>
            <a:r>
              <a:rPr lang="en-US" dirty="0"/>
              <a:t>22.  When solutions of sodium iodide and lead (II) nitrate are combined, a yellow solid forms.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12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 descr="Chem Rxns Cartoon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3" y="0"/>
            <a:ext cx="6200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b="1"/>
              <a:t>PREDICTING PRODUCTS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We will  learn to predict the products of a few basic equations only.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SOLUBILITY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dirty="0"/>
              <a:t>Get out your green periodic table.</a:t>
            </a:r>
          </a:p>
          <a:p>
            <a:pPr marL="457200" indent="-342900">
              <a:buNone/>
            </a:pPr>
            <a:r>
              <a:rPr lang="en-US" dirty="0"/>
              <a:t>1. 	All common salts of the group 1A elements and ammonium are soluble.</a:t>
            </a:r>
          </a:p>
          <a:p>
            <a:pPr marL="457200" indent="-342900">
              <a:buNone/>
            </a:pPr>
            <a:r>
              <a:rPr lang="en-US" dirty="0"/>
              <a:t>2. 	All common acetates and nitrates are soluble.</a:t>
            </a:r>
          </a:p>
          <a:p>
            <a:pPr marL="457200" indent="-342900">
              <a:buNone/>
            </a:pPr>
            <a:r>
              <a:rPr lang="en-US" dirty="0"/>
              <a:t>3. 	All binary compounds of group 7A elements (other than F) with metals are soluble except those of silver, mercury (I), and lead.</a:t>
            </a:r>
          </a:p>
          <a:p>
            <a:pPr marL="457200" indent="-342900">
              <a:buNone/>
            </a:pPr>
            <a:r>
              <a:rPr lang="en-US" dirty="0"/>
              <a:t>4. 	All sulfates are soluble except those of barium, strontium, lead, calcium, silver, and mercury (I)</a:t>
            </a:r>
          </a:p>
          <a:p>
            <a:pPr marL="457200" indent="-342900">
              <a:buNone/>
            </a:pPr>
            <a:r>
              <a:rPr lang="en-US" dirty="0"/>
              <a:t>5. 	Except for those in rule 1, carbonates, hydroxides, oxides, sulfides, and phosphates are insoluble.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95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b="1"/>
              <a:t>SINGLE REPLACEMENT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i="1" dirty="0"/>
              <a:t>one element displaces another in a compound</a:t>
            </a:r>
            <a:r>
              <a:rPr lang="en-US" altLang="en-US" dirty="0"/>
              <a:t> 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dirty="0"/>
              <a:t>1.  Active metals replace less active metals or hydrogen from their compounds in an aqueous solution.  Use the </a:t>
            </a:r>
            <a:r>
              <a:rPr lang="en-US" altLang="en-US" b="1" dirty="0">
                <a:solidFill>
                  <a:srgbClr val="FF0000"/>
                </a:solidFill>
              </a:rPr>
              <a:t>metal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activity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series</a:t>
            </a:r>
            <a:r>
              <a:rPr lang="en-US" altLang="en-US" dirty="0"/>
              <a:t> to determine if it will replace something in the compound.</a:t>
            </a:r>
          </a:p>
          <a:p>
            <a:pPr marL="114300" indent="0">
              <a:buFont typeface="Arial" panose="020B0604020202020204" pitchFamily="34" charset="0"/>
              <a:buNone/>
              <a:defRPr/>
            </a:pPr>
            <a:r>
              <a:rPr lang="en-US" altLang="en-US" b="1" dirty="0">
                <a:solidFill>
                  <a:srgbClr val="7030A0"/>
                </a:solidFill>
              </a:rPr>
              <a:t>Mg</a:t>
            </a:r>
            <a:r>
              <a:rPr lang="en-US" altLang="en-US" baseline="-25000" dirty="0"/>
              <a:t> (s)</a:t>
            </a:r>
            <a:r>
              <a:rPr lang="en-US" altLang="en-US" dirty="0"/>
              <a:t>  +      </a:t>
            </a:r>
            <a:r>
              <a:rPr lang="en-US" altLang="en-US" b="1" dirty="0">
                <a:solidFill>
                  <a:srgbClr val="7030A0"/>
                </a:solidFill>
              </a:rPr>
              <a:t>Fe</a:t>
            </a:r>
            <a:r>
              <a:rPr lang="en-US" altLang="en-US" dirty="0"/>
              <a:t>Cl</a:t>
            </a:r>
            <a:r>
              <a:rPr lang="en-US" altLang="en-US" baseline="-25000" dirty="0"/>
              <a:t>3(</a:t>
            </a:r>
            <a:r>
              <a:rPr lang="en-US" altLang="en-US" baseline="-25000" dirty="0" err="1"/>
              <a:t>aq</a:t>
            </a:r>
            <a:r>
              <a:rPr lang="en-US" altLang="en-US" baseline="-25000" dirty="0"/>
              <a:t>)</a:t>
            </a:r>
            <a:r>
              <a:rPr lang="en-US" altLang="en-US" dirty="0"/>
              <a:t> 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>
              <a:buNone/>
              <a:defRPr/>
            </a:pPr>
            <a:r>
              <a:rPr lang="en-US" altLang="en-US" dirty="0"/>
              <a:t>2.  Active nonmetals replace less active nonmetals from their compounds in an aqueous solution.   </a:t>
            </a:r>
            <a:r>
              <a:rPr lang="en-US" altLang="en-US" dirty="0"/>
              <a:t>Use the </a:t>
            </a:r>
            <a:r>
              <a:rPr lang="en-US" altLang="en-US" b="1" dirty="0">
                <a:solidFill>
                  <a:srgbClr val="FF0000"/>
                </a:solidFill>
              </a:rPr>
              <a:t>nonmetal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activity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series</a:t>
            </a:r>
            <a:r>
              <a:rPr lang="en-US" altLang="en-US" dirty="0"/>
              <a:t> to determine if it will replace something in the compound.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altLang="en-US" dirty="0"/>
          </a:p>
          <a:p>
            <a:pPr marL="114300" indent="0">
              <a:buFont typeface="Arial" panose="020B0604020202020204" pitchFamily="34" charset="0"/>
              <a:buNone/>
              <a:defRPr/>
            </a:pPr>
            <a:r>
              <a:rPr lang="en-US" altLang="en-US" b="1" dirty="0">
                <a:solidFill>
                  <a:srgbClr val="7030A0"/>
                </a:solidFill>
              </a:rPr>
              <a:t>Cl</a:t>
            </a:r>
            <a:r>
              <a:rPr lang="en-US" altLang="en-US" baseline="-25000" dirty="0"/>
              <a:t>2(q)</a:t>
            </a:r>
            <a:r>
              <a:rPr lang="en-US" altLang="en-US" dirty="0"/>
              <a:t>  +      K</a:t>
            </a:r>
            <a:r>
              <a:rPr lang="en-US" altLang="en-US" b="1" dirty="0">
                <a:solidFill>
                  <a:srgbClr val="7030A0"/>
                </a:solidFill>
              </a:rPr>
              <a:t>I</a:t>
            </a:r>
            <a:r>
              <a:rPr lang="en-US" altLang="en-US" baseline="-25000" dirty="0"/>
              <a:t>(</a:t>
            </a:r>
            <a:r>
              <a:rPr lang="en-US" altLang="en-US" baseline="-25000" dirty="0" err="1"/>
              <a:t>aq</a:t>
            </a:r>
            <a:r>
              <a:rPr lang="en-US" altLang="en-US" baseline="-25000" dirty="0"/>
              <a:t>)</a:t>
            </a:r>
            <a:r>
              <a:rPr lang="en-US" altLang="en-US" dirty="0"/>
              <a:t> 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8077200" y="261191"/>
            <a:ext cx="685800" cy="4114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Activity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Series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Sr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Mg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Mn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Cd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Sn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Pb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Sb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Hg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081010" y="4703417"/>
            <a:ext cx="681990" cy="14147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NON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Metal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Activity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Series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uiExpand="1" build="p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1430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Find Study Guide from Monday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7620000" cy="4800600"/>
          </a:xfrm>
        </p:spPr>
        <p:txBody>
          <a:bodyPr/>
          <a:lstStyle/>
          <a:p>
            <a:pPr marL="114300" indent="0">
              <a:buFont typeface="Arial" charset="0"/>
              <a:buNone/>
              <a:defRPr/>
            </a:pPr>
            <a:r>
              <a:rPr lang="en-US" sz="3200" dirty="0"/>
              <a:t>11.      </a:t>
            </a:r>
            <a:r>
              <a:rPr lang="en-US" sz="3200" dirty="0" err="1"/>
              <a:t>Ca</a:t>
            </a:r>
            <a:r>
              <a:rPr lang="en-US" sz="3200" dirty="0"/>
              <a:t>   +     H</a:t>
            </a:r>
            <a:r>
              <a:rPr lang="en-US" sz="3200" baseline="-25000" dirty="0"/>
              <a:t>2</a:t>
            </a:r>
            <a:r>
              <a:rPr lang="en-US" sz="3200" dirty="0"/>
              <a:t>O </a:t>
            </a:r>
            <a:r>
              <a:rPr lang="en-US" sz="3200" dirty="0">
                <a:sym typeface="Wingdings" pitchFamily="2" charset="2"/>
              </a:rPr>
              <a:t>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sz="3200" dirty="0">
                <a:sym typeface="Wingdings" pitchFamily="2" charset="2"/>
              </a:rPr>
              <a:t>12.      </a:t>
            </a:r>
            <a:r>
              <a:rPr lang="en-US" sz="3200" dirty="0" err="1">
                <a:sym typeface="Wingdings" pitchFamily="2" charset="2"/>
              </a:rPr>
              <a:t>Rb</a:t>
            </a:r>
            <a:r>
              <a:rPr lang="en-US" sz="3200" dirty="0">
                <a:sym typeface="Wingdings" pitchFamily="2" charset="2"/>
              </a:rPr>
              <a:t>   +     </a:t>
            </a:r>
            <a:r>
              <a:rPr lang="en-US" sz="3200" dirty="0" err="1">
                <a:sym typeface="Wingdings" pitchFamily="2" charset="2"/>
              </a:rPr>
              <a:t>LiCl</a:t>
            </a:r>
            <a:r>
              <a:rPr lang="en-US" sz="3200" dirty="0">
                <a:sym typeface="Wingdings" pitchFamily="2" charset="2"/>
              </a:rPr>
              <a:t>  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sz="3200" dirty="0">
                <a:sym typeface="Wingdings" pitchFamily="2" charset="2"/>
              </a:rPr>
              <a:t>13.      K   +     Al</a:t>
            </a:r>
            <a:r>
              <a:rPr lang="en-US" sz="3200" baseline="-25000" dirty="0">
                <a:sym typeface="Wingdings" pitchFamily="2" charset="2"/>
              </a:rPr>
              <a:t>2</a:t>
            </a:r>
            <a:r>
              <a:rPr lang="en-US" sz="3200" dirty="0">
                <a:sym typeface="Wingdings" pitchFamily="2" charset="2"/>
              </a:rPr>
              <a:t>O</a:t>
            </a:r>
            <a:r>
              <a:rPr lang="en-US" sz="3200" baseline="-25000" dirty="0">
                <a:sym typeface="Wingdings" pitchFamily="2" charset="2"/>
              </a:rPr>
              <a:t>3</a:t>
            </a:r>
            <a:r>
              <a:rPr lang="en-US" sz="3200" dirty="0">
                <a:sym typeface="Wingdings" pitchFamily="2" charset="2"/>
              </a:rPr>
              <a:t>  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sz="3200" dirty="0">
                <a:sym typeface="Wingdings" pitchFamily="2" charset="2"/>
              </a:rPr>
              <a:t>14.      F</a:t>
            </a:r>
            <a:r>
              <a:rPr lang="en-US" sz="3200" baseline="-25000" dirty="0">
                <a:sym typeface="Wingdings" pitchFamily="2" charset="2"/>
              </a:rPr>
              <a:t>2</a:t>
            </a:r>
            <a:r>
              <a:rPr lang="en-US" sz="3200" dirty="0">
                <a:sym typeface="Wingdings" pitchFamily="2" charset="2"/>
              </a:rPr>
              <a:t>  +    KI  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sz="3200" dirty="0">
                <a:sym typeface="Wingdings" pitchFamily="2" charset="2"/>
              </a:rPr>
              <a:t>15.      Cu +    Fe</a:t>
            </a:r>
            <a:r>
              <a:rPr lang="en-US" sz="3200" baseline="-25000" dirty="0">
                <a:sym typeface="Wingdings" pitchFamily="2" charset="2"/>
              </a:rPr>
              <a:t>2</a:t>
            </a:r>
            <a:r>
              <a:rPr lang="en-US" sz="3200" dirty="0">
                <a:sym typeface="Wingdings" pitchFamily="2" charset="2"/>
              </a:rPr>
              <a:t>(SO</a:t>
            </a:r>
            <a:r>
              <a:rPr lang="en-US" sz="3200" baseline="-25000" dirty="0">
                <a:sym typeface="Wingdings" pitchFamily="2" charset="2"/>
              </a:rPr>
              <a:t>4</a:t>
            </a:r>
            <a:r>
              <a:rPr lang="en-US" sz="3200" dirty="0">
                <a:sym typeface="Wingdings" pitchFamily="2" charset="2"/>
              </a:rPr>
              <a:t>)</a:t>
            </a:r>
            <a:r>
              <a:rPr lang="en-US" sz="3200" baseline="-25000" dirty="0">
                <a:sym typeface="Wingdings" pitchFamily="2" charset="2"/>
              </a:rPr>
              <a:t>3</a:t>
            </a:r>
            <a:r>
              <a:rPr lang="en-US" sz="3200" dirty="0">
                <a:sym typeface="Wingdings" pitchFamily="2" charset="2"/>
              </a:rPr>
              <a:t>  </a:t>
            </a:r>
          </a:p>
          <a:p>
            <a:pPr marL="114300" indent="0">
              <a:buFont typeface="Arial" charset="0"/>
              <a:buNone/>
              <a:defRPr/>
            </a:pPr>
            <a:endParaRPr lang="en-US" dirty="0">
              <a:sym typeface="Wingdings" pitchFamily="2" charset="2"/>
            </a:endParaRPr>
          </a:p>
          <a:p>
            <a:pPr marL="571500" indent="-457200">
              <a:buFont typeface="Arial" charset="0"/>
              <a:buAutoNum type="arabicPeriod" startAt="11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b="1"/>
              <a:t>DOUBLE REPLACEMENT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i="1" dirty="0"/>
              <a:t>Two compounds react to form two new compounds; all double replacement reactions must have a </a:t>
            </a:r>
            <a:r>
              <a:rPr lang="en-US" altLang="en-US" b="1" i="1" dirty="0">
                <a:solidFill>
                  <a:srgbClr val="FF0000"/>
                </a:solidFill>
              </a:rPr>
              <a:t>driving force </a:t>
            </a:r>
            <a:r>
              <a:rPr lang="en-US" altLang="en-US" i="1" dirty="0"/>
              <a:t>that removes a </a:t>
            </a:r>
            <a:r>
              <a:rPr lang="en-US" altLang="en-US" b="1" i="1" dirty="0">
                <a:solidFill>
                  <a:srgbClr val="FF0000"/>
                </a:solidFill>
              </a:rPr>
              <a:t>pair of ions </a:t>
            </a:r>
            <a:r>
              <a:rPr lang="en-US" altLang="en-US" i="1" dirty="0"/>
              <a:t>from solution.</a:t>
            </a:r>
            <a:r>
              <a:rPr lang="en-US" altLang="en-US" dirty="0"/>
              <a:t>  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dirty="0"/>
              <a:t>1.  Formation of a </a:t>
            </a:r>
            <a:r>
              <a:rPr lang="en-US" altLang="en-US" b="1" dirty="0">
                <a:solidFill>
                  <a:srgbClr val="FF0000"/>
                </a:solidFill>
              </a:rPr>
              <a:t>precipitate</a:t>
            </a:r>
            <a:r>
              <a:rPr lang="en-US" altLang="en-US" dirty="0"/>
              <a:t> – a precipitate is an insoluble substance formed by the reaction of two aqueous substances.  Two ions bond together so tightly that water cannot pull them apart. 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altLang="en-US" dirty="0"/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dirty="0"/>
              <a:t>	</a:t>
            </a:r>
            <a:r>
              <a:rPr lang="en-US" altLang="en-US" b="1" dirty="0">
                <a:solidFill>
                  <a:srgbClr val="7030A0"/>
                </a:solidFill>
              </a:rPr>
              <a:t>K</a:t>
            </a:r>
            <a:r>
              <a:rPr lang="en-US" altLang="en-US" dirty="0"/>
              <a:t>I </a:t>
            </a:r>
            <a:r>
              <a:rPr lang="en-US" altLang="en-US" baseline="-25000" dirty="0"/>
              <a:t>(</a:t>
            </a:r>
            <a:r>
              <a:rPr lang="en-US" altLang="en-US" baseline="-25000" dirty="0" err="1"/>
              <a:t>aq</a:t>
            </a:r>
            <a:r>
              <a:rPr lang="en-US" altLang="en-US" baseline="-25000" dirty="0"/>
              <a:t>)</a:t>
            </a:r>
            <a:r>
              <a:rPr lang="en-US" altLang="en-US" dirty="0"/>
              <a:t>  +      </a:t>
            </a:r>
            <a:r>
              <a:rPr lang="en-US" altLang="en-US" b="1" dirty="0" err="1">
                <a:solidFill>
                  <a:srgbClr val="7030A0"/>
                </a:solidFill>
              </a:rPr>
              <a:t>Pb</a:t>
            </a:r>
            <a:r>
              <a:rPr lang="en-US" altLang="en-US" dirty="0"/>
              <a:t>(NO</a:t>
            </a:r>
            <a:r>
              <a:rPr lang="en-US" altLang="en-US" baseline="-25000" dirty="0"/>
              <a:t>3</a:t>
            </a:r>
            <a:r>
              <a:rPr lang="en-US" altLang="en-US" dirty="0"/>
              <a:t>)</a:t>
            </a:r>
            <a:r>
              <a:rPr lang="en-US" altLang="en-US" baseline="-25000" dirty="0"/>
              <a:t>2 (</a:t>
            </a:r>
            <a:r>
              <a:rPr lang="en-US" altLang="en-US" baseline="-25000" dirty="0" err="1"/>
              <a:t>aq</a:t>
            </a:r>
            <a:r>
              <a:rPr lang="en-US" altLang="en-US" baseline="-25000" dirty="0"/>
              <a:t>)</a:t>
            </a:r>
            <a:r>
              <a:rPr lang="en-US" altLang="en-US" dirty="0"/>
              <a:t>   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b="1"/>
              <a:t>DOUBLE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Arial" charset="0"/>
              <a:buAutoNum type="arabicPeriod" startAt="2"/>
              <a:defRPr/>
            </a:pPr>
            <a:r>
              <a:rPr lang="en-US" dirty="0"/>
              <a:t>Formation of a </a:t>
            </a:r>
            <a:r>
              <a:rPr lang="en-US" b="1" dirty="0">
                <a:solidFill>
                  <a:srgbClr val="FF0000"/>
                </a:solidFill>
              </a:rPr>
              <a:t>gas</a:t>
            </a:r>
            <a:r>
              <a:rPr lang="en-US" dirty="0"/>
              <a:t> – gases may form directly in a double replacement reaction or can form from the decomposition of a product such as carbonic acid.</a:t>
            </a:r>
          </a:p>
          <a:p>
            <a:pPr marL="114300" indent="0">
              <a:buNone/>
              <a:defRPr/>
            </a:pPr>
            <a:endParaRPr lang="en-US" dirty="0"/>
          </a:p>
          <a:p>
            <a:pPr marL="114300" indent="0"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H</a:t>
            </a:r>
            <a:r>
              <a:rPr lang="en-US" dirty="0"/>
              <a:t>Cl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+      </a:t>
            </a:r>
            <a:r>
              <a:rPr lang="en-US" b="1" dirty="0">
                <a:solidFill>
                  <a:srgbClr val="7030A0"/>
                </a:solidFill>
              </a:rPr>
              <a:t>K</a:t>
            </a:r>
            <a:r>
              <a:rPr lang="en-US" baseline="-25000" dirty="0"/>
              <a:t>2</a:t>
            </a:r>
            <a:r>
              <a:rPr lang="en-US" dirty="0"/>
              <a:t>CO</a:t>
            </a:r>
            <a:r>
              <a:rPr lang="en-US" baseline="-25000" dirty="0"/>
              <a:t>3(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</a:t>
            </a:r>
            <a:r>
              <a:rPr lang="en-US" dirty="0">
                <a:sym typeface="Wingdings"/>
              </a:rPr>
              <a:t></a:t>
            </a:r>
            <a:endParaRPr lang="en-US" dirty="0"/>
          </a:p>
          <a:p>
            <a:pPr marL="114300" indent="0">
              <a:buFont typeface="Arial" charset="0"/>
              <a:buNone/>
              <a:defRPr/>
            </a:pPr>
            <a:endParaRPr lang="en-US" dirty="0"/>
          </a:p>
          <a:p>
            <a:pPr marL="571500" indent="-457200">
              <a:buFont typeface="Arial" charset="0"/>
              <a:buAutoNum type="arabicPeriod" startAt="3"/>
              <a:defRPr/>
            </a:pPr>
            <a:r>
              <a:rPr lang="en-US" dirty="0"/>
              <a:t>Formation of a </a:t>
            </a:r>
            <a:r>
              <a:rPr lang="en-US" b="1" dirty="0">
                <a:solidFill>
                  <a:srgbClr val="FF0000"/>
                </a:solidFill>
              </a:rPr>
              <a:t>Molecular</a:t>
            </a:r>
            <a:r>
              <a:rPr lang="en-US" dirty="0"/>
              <a:t> Substance – when a molecular substance such as water is formed, ions are removed from solution to form a molecular substance and the reaction “works”.</a:t>
            </a:r>
          </a:p>
          <a:p>
            <a:pPr marL="571500" indent="-457200">
              <a:buFont typeface="Arial" charset="0"/>
              <a:buAutoNum type="arabicPeriod" startAt="3"/>
              <a:defRPr/>
            </a:pPr>
            <a:endParaRPr lang="en-US" dirty="0"/>
          </a:p>
          <a:p>
            <a:pPr marL="114300" indent="0">
              <a:buFont typeface="Arial" panose="020B0604020202020204" pitchFamily="34" charset="0"/>
              <a:buNone/>
              <a:defRPr/>
            </a:pPr>
            <a:r>
              <a:rPr lang="en-US" b="1" dirty="0" err="1">
                <a:solidFill>
                  <a:srgbClr val="7030A0"/>
                </a:solidFill>
              </a:rPr>
              <a:t>Li</a:t>
            </a:r>
            <a:r>
              <a:rPr lang="en-US" dirty="0" err="1"/>
              <a:t>OH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+       </a:t>
            </a:r>
            <a:r>
              <a:rPr lang="en-US" b="1" dirty="0" err="1">
                <a:solidFill>
                  <a:srgbClr val="7030A0"/>
                </a:solidFill>
              </a:rPr>
              <a:t>H</a:t>
            </a:r>
            <a:r>
              <a:rPr lang="en-US" dirty="0" err="1"/>
              <a:t>Br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</a:t>
            </a:r>
            <a:r>
              <a:rPr lang="en-US" dirty="0">
                <a:sym typeface="Wingdings"/>
              </a:rPr>
              <a:t>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COMBUSTION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hydrocarbons combine with oxygen gas to form carbon dioxide gas and water vapor.</a:t>
            </a:r>
            <a:endParaRPr lang="en-US" dirty="0"/>
          </a:p>
          <a:p>
            <a:r>
              <a:rPr lang="en-US" dirty="0"/>
              <a:t>There will always be a </a:t>
            </a:r>
            <a:r>
              <a:rPr lang="en-US" b="1" dirty="0">
                <a:solidFill>
                  <a:srgbClr val="FF0000"/>
                </a:solidFill>
              </a:rPr>
              <a:t>hydrocarbon</a:t>
            </a:r>
            <a:r>
              <a:rPr lang="en-US" dirty="0"/>
              <a:t> (carbon and hydrogen compound) and </a:t>
            </a:r>
            <a:r>
              <a:rPr lang="en-US" b="1" dirty="0">
                <a:solidFill>
                  <a:srgbClr val="FF0000"/>
                </a:solidFill>
              </a:rPr>
              <a:t>oxygen</a:t>
            </a:r>
            <a:r>
              <a:rPr lang="en-US" dirty="0"/>
              <a:t> gas forming carbon dioxide and water.	</a:t>
            </a:r>
          </a:p>
          <a:p>
            <a:r>
              <a:rPr lang="en-US" dirty="0"/>
              <a:t>CH</a:t>
            </a:r>
            <a:r>
              <a:rPr lang="en-US" baseline="-25000" dirty="0"/>
              <a:t>4 (g)</a:t>
            </a:r>
            <a:r>
              <a:rPr lang="en-US" dirty="0"/>
              <a:t>  +       O</a:t>
            </a:r>
            <a:r>
              <a:rPr lang="en-US" baseline="-25000" dirty="0"/>
              <a:t>2 (g)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42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Font typeface="Arial" charset="0"/>
              <a:buNone/>
              <a:defRPr/>
            </a:pPr>
            <a:r>
              <a:rPr lang="en-US" sz="3200" dirty="0"/>
              <a:t>You will be tested over the following:</a:t>
            </a:r>
          </a:p>
          <a:p>
            <a:pPr>
              <a:buFont typeface="Arial" charset="0"/>
              <a:buChar char="•"/>
              <a:defRPr/>
            </a:pPr>
            <a:r>
              <a:rPr lang="en-US" sz="3200" dirty="0"/>
              <a:t>Single Replacement</a:t>
            </a:r>
          </a:p>
          <a:p>
            <a:pPr>
              <a:buFont typeface="Arial" charset="0"/>
              <a:buChar char="•"/>
              <a:defRPr/>
            </a:pPr>
            <a:r>
              <a:rPr lang="en-US" sz="3200" dirty="0"/>
              <a:t>Double Replacement</a:t>
            </a:r>
          </a:p>
          <a:p>
            <a:pPr>
              <a:buFont typeface="Arial" charset="0"/>
              <a:buChar char="•"/>
              <a:defRPr/>
            </a:pPr>
            <a:r>
              <a:rPr lang="en-US" sz="3200" dirty="0"/>
              <a:t>Combustion</a:t>
            </a:r>
          </a:p>
          <a:p>
            <a:pPr marL="114300" indent="0">
              <a:buFont typeface="Arial" charset="0"/>
              <a:buNone/>
              <a:defRPr/>
            </a:pPr>
            <a:endParaRPr lang="en-US" sz="3200" dirty="0"/>
          </a:p>
          <a:p>
            <a:pPr marL="114300" indent="0">
              <a:buFont typeface="Arial" charset="0"/>
              <a:buNone/>
              <a:defRPr/>
            </a:pPr>
            <a:r>
              <a:rPr lang="en-US" sz="3200" dirty="0"/>
              <a:t>You will not be tested over decomposition and </a:t>
            </a:r>
            <a:r>
              <a:rPr lang="en-US" sz="3200" dirty="0"/>
              <a:t>synthesis.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PREDICTING PRODUCTS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______ 1.  Aqueous aluminum sulfate + aqueous calcium phosphate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	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SKELETON: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/>
              <a:t>EQN: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en-US" dirty="0"/>
              <a:t>Concept Review due tomorrow.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62200" y="1981200"/>
            <a:ext cx="5181600" cy="1219200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76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Get out Predicting Products of Chemical Reactions (back side of yesterday’s notes).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/>
              <a:t>Turn in Word Equations: A Second Chance.</a:t>
            </a:r>
          </a:p>
          <a:p>
            <a:r>
              <a:rPr lang="en-US" sz="2800" dirty="0">
                <a:solidFill>
                  <a:schemeClr val="tx1"/>
                </a:solidFill>
              </a:rPr>
              <a:t>Types of Reactions lab is due Monday.</a:t>
            </a:r>
          </a:p>
        </p:txBody>
      </p:sp>
    </p:spTree>
    <p:extLst>
      <p:ext uri="{BB962C8B-B14F-4D97-AF65-F5344CB8AC3E}">
        <p14:creationId xmlns:p14="http://schemas.microsoft.com/office/powerpoint/2010/main" val="2294253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PREDICTING PRODUCTS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Grab a white board and do the equation listed.  </a:t>
            </a:r>
          </a:p>
          <a:p>
            <a:r>
              <a:rPr lang="en-US" sz="2400" dirty="0"/>
              <a:t>Find the group that has the same equation as you and work it together using all the space on the two-three boards.</a:t>
            </a:r>
          </a:p>
        </p:txBody>
      </p:sp>
    </p:spTree>
    <p:extLst>
      <p:ext uri="{BB962C8B-B14F-4D97-AF65-F5344CB8AC3E}">
        <p14:creationId xmlns:p14="http://schemas.microsoft.com/office/powerpoint/2010/main" val="4191344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Complete The Nature of Chemical Reactions for Monday.</a:t>
            </a:r>
          </a:p>
          <a:p>
            <a:r>
              <a:rPr lang="en-US" sz="2800" dirty="0"/>
              <a:t>We will review on Monday </a:t>
            </a:r>
          </a:p>
          <a:p>
            <a:r>
              <a:rPr lang="en-US" sz="2800" dirty="0"/>
              <a:t>The test is Tuesday.</a:t>
            </a:r>
          </a:p>
        </p:txBody>
      </p:sp>
    </p:spTree>
    <p:extLst>
      <p:ext uri="{BB962C8B-B14F-4D97-AF65-F5344CB8AC3E}">
        <p14:creationId xmlns:p14="http://schemas.microsoft.com/office/powerpoint/2010/main" val="15095842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8208</TotalTime>
  <Words>731</Words>
  <Application>Microsoft Office PowerPoint</Application>
  <PresentationFormat>On-screen Show (4:3)</PresentationFormat>
  <Paragraphs>151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</vt:lpstr>
      <vt:lpstr>Times New Roman</vt:lpstr>
      <vt:lpstr>Wingdings</vt:lpstr>
      <vt:lpstr>Adjacency</vt:lpstr>
      <vt:lpstr>DO NOW</vt:lpstr>
      <vt:lpstr>BALANCING AND CLASSIFYING CHEMICAL RXNS</vt:lpstr>
      <vt:lpstr>BALANCING AND CLASSIFYING CHEMICAL RXNS</vt:lpstr>
      <vt:lpstr>BALANCING AND CLASSIFYING CHEMICAL RXNS</vt:lpstr>
      <vt:lpstr>BALANCING AND CLASSIFYING CHEMICAL RXNS</vt:lpstr>
      <vt:lpstr>BALANCING AND CLASSIFYING CHEMICAL RXNS</vt:lpstr>
      <vt:lpstr>PowerPoint Presentation</vt:lpstr>
      <vt:lpstr>PREDICTING PRODUCTS</vt:lpstr>
      <vt:lpstr>SOLUBILITY RULES</vt:lpstr>
      <vt:lpstr>SINGLE REPLACEMENT</vt:lpstr>
      <vt:lpstr>Find Study Guide from Monday</vt:lpstr>
      <vt:lpstr>DOUBLE REPLACEMENT</vt:lpstr>
      <vt:lpstr>DOUBLE REPLACEMENT</vt:lpstr>
      <vt:lpstr>COMBUSTION</vt:lpstr>
      <vt:lpstr>TEST</vt:lpstr>
      <vt:lpstr>PREDICTING PRODUCTS</vt:lpstr>
      <vt:lpstr>DO NOW</vt:lpstr>
      <vt:lpstr>PREDICTING PRODUCTS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REACTIONS</dc:title>
  <dc:creator>Nancy Brim</dc:creator>
  <cp:lastModifiedBy>Nancy</cp:lastModifiedBy>
  <cp:revision>115</cp:revision>
  <cp:lastPrinted>2010-11-17T18:54:32Z</cp:lastPrinted>
  <dcterms:created xsi:type="dcterms:W3CDTF">2010-11-15T19:59:24Z</dcterms:created>
  <dcterms:modified xsi:type="dcterms:W3CDTF">2016-11-27T21:09:38Z</dcterms:modified>
</cp:coreProperties>
</file>