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79" r:id="rId8"/>
    <p:sldId id="261" r:id="rId9"/>
    <p:sldId id="262" r:id="rId10"/>
    <p:sldId id="263" r:id="rId11"/>
    <p:sldId id="266" r:id="rId12"/>
    <p:sldId id="267" r:id="rId13"/>
    <p:sldId id="273" r:id="rId14"/>
    <p:sldId id="268" r:id="rId15"/>
    <p:sldId id="271" r:id="rId16"/>
    <p:sldId id="274" r:id="rId17"/>
    <p:sldId id="275" r:id="rId18"/>
    <p:sldId id="272" r:id="rId19"/>
    <p:sldId id="269" r:id="rId20"/>
    <p:sldId id="276" r:id="rId21"/>
    <p:sldId id="277" r:id="rId22"/>
    <p:sldId id="270" r:id="rId23"/>
    <p:sldId id="278" r:id="rId24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7" autoAdjust="0"/>
    <p:restoredTop sz="94602" autoAdjust="0"/>
  </p:normalViewPr>
  <p:slideViewPr>
    <p:cSldViewPr>
      <p:cViewPr varScale="1">
        <p:scale>
          <a:sx n="95" d="100"/>
          <a:sy n="95" d="100"/>
        </p:scale>
        <p:origin x="8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0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7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5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3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7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8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8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0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85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8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B894D4E-CE45-4553-9275-86640F66CF8D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A8FAA1D-1D9B-4501-B2E2-7880C0ADCFB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#18.</a:t>
            </a:r>
          </a:p>
          <a:p>
            <a:r>
              <a:rPr lang="en-US" dirty="0"/>
              <a:t>Pick up Review #19 and the notes.</a:t>
            </a:r>
          </a:p>
        </p:txBody>
      </p:sp>
    </p:spTree>
    <p:extLst>
      <p:ext uri="{BB962C8B-B14F-4D97-AF65-F5344CB8AC3E}">
        <p14:creationId xmlns:p14="http://schemas.microsoft.com/office/powerpoint/2010/main" val="254995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32004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Why are clouds associated with low pressure?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How does air move around a low pressure system?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High pressure?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2438400"/>
            <a:ext cx="4953000" cy="33535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3191867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 cools as it rises, which can cause water vapor in the air to condense, sometimes forming </a:t>
            </a:r>
            <a:r>
              <a:rPr lang="en-US" b="1" dirty="0">
                <a:solidFill>
                  <a:srgbClr val="FF0000"/>
                </a:solidFill>
              </a:rPr>
              <a:t>clouds</a:t>
            </a:r>
            <a:r>
              <a:rPr lang="en-US" dirty="0">
                <a:solidFill>
                  <a:srgbClr val="FF0000"/>
                </a:solidFill>
              </a:rPr>
              <a:t> and precipitation.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5629628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Counterclockwise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8774" y="6052347"/>
            <a:ext cx="133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Clockwise</a:t>
            </a:r>
          </a:p>
        </p:txBody>
      </p:sp>
    </p:spTree>
    <p:extLst>
      <p:ext uri="{BB962C8B-B14F-4D97-AF65-F5344CB8AC3E}">
        <p14:creationId xmlns:p14="http://schemas.microsoft.com/office/powerpoint/2010/main" val="254674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848600" cy="167736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AIR PRESSURE AND WINDS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410200"/>
            <a:ext cx="8305800" cy="9906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SES5</a:t>
            </a:r>
            <a:r>
              <a:rPr lang="en-US" sz="2000" dirty="0">
                <a:solidFill>
                  <a:schemeClr val="tx1"/>
                </a:solidFill>
              </a:rPr>
              <a:t>b. Explain the relationship between air masses and the surfaces over which they form.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438400"/>
            <a:ext cx="3276600" cy="294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50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177059"/>
            <a:ext cx="4076700" cy="4343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292934"/>
                </a:solidFill>
              </a:rPr>
              <a:t>Air moves from </a:t>
            </a:r>
            <a:r>
              <a:rPr lang="en-US" sz="2800" b="1" dirty="0">
                <a:solidFill>
                  <a:srgbClr val="FF0000"/>
                </a:solidFill>
              </a:rPr>
              <a:t>high</a:t>
            </a:r>
            <a:r>
              <a:rPr lang="en-US" sz="2800" dirty="0">
                <a:solidFill>
                  <a:srgbClr val="292934"/>
                </a:solidFill>
              </a:rPr>
              <a:t> to </a:t>
            </a:r>
            <a:r>
              <a:rPr lang="en-US" sz="2800" b="1" dirty="0">
                <a:solidFill>
                  <a:srgbClr val="FF0000"/>
                </a:solidFill>
              </a:rPr>
              <a:t>low</a:t>
            </a:r>
            <a:r>
              <a:rPr lang="en-US" sz="2800" dirty="0">
                <a:solidFill>
                  <a:srgbClr val="292934"/>
                </a:solidFill>
              </a:rPr>
              <a:t> pressure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292934"/>
                </a:solidFill>
              </a:rPr>
              <a:t>Atmosphere is attempting to balance – </a:t>
            </a:r>
            <a:r>
              <a:rPr lang="en-US" sz="2800" b="1" dirty="0">
                <a:solidFill>
                  <a:srgbClr val="FF0000"/>
                </a:solidFill>
              </a:rPr>
              <a:t>equilibrium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High</a:t>
            </a:r>
            <a:r>
              <a:rPr lang="en-US" sz="2800" b="1" dirty="0">
                <a:solidFill>
                  <a:srgbClr val="292934"/>
                </a:solidFill>
              </a:rPr>
              <a:t> Pressure </a:t>
            </a:r>
            <a:r>
              <a:rPr lang="en-US" sz="2800" dirty="0">
                <a:solidFill>
                  <a:srgbClr val="292934"/>
                </a:solidFill>
              </a:rPr>
              <a:t>– down, out, clockwise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Low</a:t>
            </a:r>
            <a:r>
              <a:rPr lang="en-US" sz="2800" b="1" dirty="0">
                <a:solidFill>
                  <a:srgbClr val="292934"/>
                </a:solidFill>
              </a:rPr>
              <a:t> Pressure </a:t>
            </a:r>
            <a:r>
              <a:rPr lang="en-US" sz="2800" dirty="0">
                <a:solidFill>
                  <a:srgbClr val="292934"/>
                </a:solidFill>
              </a:rPr>
              <a:t>– in, up, counterclockwise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915400" cy="1143000"/>
          </a:xfrm>
        </p:spPr>
        <p:txBody>
          <a:bodyPr>
            <a:noAutofit/>
          </a:bodyPr>
          <a:lstStyle/>
          <a:p>
            <a:r>
              <a:rPr lang="en-US" sz="4800" b="1" dirty="0"/>
              <a:t>WIND: AIR MOVEMENT DUE TO PRESSURE DIFFERENCES</a:t>
            </a:r>
          </a:p>
        </p:txBody>
      </p:sp>
      <p:sp>
        <p:nvSpPr>
          <p:cNvPr id="18434" name="AutoShape 2" descr="data:image/jpeg;base64,/9j/4AAQSkZJRgABAQAAAQABAAD/2wCEAAkGBxQTEBQUExMWFhUXGCAaGRcYGBwYHhgbHBobHBcXGB0cICkgICAlGx4bIjEhJykrLi4uHCAzODMuNyguLisBCgoKDg0OGhAQGywmICQvLCwwLywsLCwvLCwsLCwsLCwsLywsMCwsLCwtLDQwLiwsMiwsLCwsLywsLC0sLCwsLP/AABEIAJsBRgMBEQACEQEDEQH/xAAbAAEBAQEAAwEAAAAAAAAAAAAABQQDAQIGB//EAEgQAAIBAwIEAwUEBwUFBwUAAAECAwAEERIhBRMxQSJRYQYyUnGBFCMzQlNicnORobEVNGOCkhYkQ8HwB1Sio7TT4TVEdIOT/8QAGQEBAAMBAQAAAAAAAAAAAAAAAAECBAMF/8QAPREAAgECAwYDBAcHBQEBAAAAAAECAxEhMVEEEkFhcYETkaEiMrHBFDNCUnLR8CNigpKisvEFwtLh4lM0/9oADAMBAAIRAxEAPwD9xoBQCgFAKAUAoBQCgFAKAUAoBQCgFAKAUAoBQCgFAKAUAoBQCgFAKAUAoBQE2fiTMxjt1Dupwzk4jjPcMw95h8C79Mlcg1pjQUYqdV2TyXF9FwXN9r2sRfQ9rfhniDyu0sg3GfCin9SMbD0J1N+tUT2jDdprdXq+rz7Ky5C2pQrOSKAUAoBQCgFAKAUAoBQCgFAKA8OwAJJAA6k7YoCWPaCFvwi02ehhRpF9RrUFB9WFAeV4jM3SzkX948Sj5+B3P8qA9vtNzn+7x4/fn/26AyTe0LJJyzayvJjOmJo3wMHBbLrpBwQC2ATXenQlJbzwjq8u3F9EmyGzKvtG5/EEdp0/vAk7/lyQkZP7MjD1qzWzx4yl0tFet36IjEppFdHfn25B6Yt3/rz6b2zfcl/Mv+BOJn4rc3scMjRQwSuEOnDuuWwdPg0nIzjbWPn3rrQp7JOpFTlKKvjgnhxxv8n0Ibkka+BXk0sIa4tzbyd01rIPmGUnb54Ncdqp0qdRqlPejrZr0ZMW2sSjWckUAoBQCgFAKAUAoBQCgFAeCaA80AoCTcyNPI0UbFY02lkU4JP6GM9Qce843GcL4slNcFGjFVJK8nknl+J/Jcc3hhKueBSt4FRAiKFVRgKBgAeQFZpzlOTlJ3bLHSqgUAoBQCgFAKAUAoBQCgFAKA9JpVVSzEKqjJYnAAHUknoKAljiEs/93QKn6aVTg+scezMP1iVHQjUKA9ZeFQIpluX5ujxGS4YFUx+YLgRpj4goPmTVoQlOSjFXb4IXsa+C8UjuYEmizy3zpJGnIDFdWDuAcZGexHSuu07PPZ6jpTzWflchO6ujdXAk5XSMUYI2hiMBsatPqAdicdM7Z86vBxUk5K60DPSys0iXSg75JO5Zj1ZidyT5mpqVZVJXl/haLREJWO5FcySW3Ao1OYC1u2c/dYCkk5JaMgxknuxXV5EUB6HiUkH96QaP08YOgesqElo+++WUAEll6UBWRwQCCCCMgjcEHoRQHpc26yKUdQynqrAEHuNj61aE5QlvRdnyBPbhToP93ndD2WTMyZ9Qx1geiuorQtojL62CfNey/TDzTK20PP8AaMkf48Jx+kizIvpqUDmL/pYAdWp4EJ/VS7Swfnk/NN6C7WZvtrhJFDxsrqejKQwPyI2rPOEoS3ZKz5lr3OtVAoBQCgFAKAUAoCXdDm3KR/kiAlb1YkiEeRxh29CIzWqH7Oi58Zeyun2vkulyubKlZSxg4zcskYWMgSyMI4yd8McktjvpUM+O4U132eEZTvP3Vi+mnd2Xchs0WVqsUaxoMKowMnJPmSTuSTuSdySTXOpUlUk5yzf68tAlY71Qkx3vEkjIUktIRkRoNTkdM4HQZ21HCjua7U6E5reWC1eC/wA8ljyIbseLOaZmy8axpjYF9T5/WAGlcb9Gb50qRpRVoybfSy7cX3SCuba4kigFAKAUAoBQCgFAKAzX96kKanz1wFAyzMeiqO5Pl/yFAYIOHPMwkugDggpB1SPG6s/aSTODn3VIGkZGtgLFASuPLzAlt15xIf0iXBlP1yqZHQyA9q1bK9xut93L8Ty8s+drFZY4G+ztUijWONQiKMKo2AHkBXCpUlUk5zd2+JZKx2qgFAeCcDJpmCWOKtL/AHaPmL+lY6I/mpwWfbcFQVPTUK1fR1T+udnosZd+C7u/Ire+RgXgFw14s8l6/LCgGCINGjMCcEgs2BjGcHxHyAwdH0yhHZ3ShSV7+87NpeS7aepG673ufSV5pcjTWDwEyWq5UnL2+cK2feaEnaN++NkY5zpLFwBRsL1JkDocg7bggqRsysp3VgdiDuDQGigFAT7rhQLGSJjFKerr0f8Aep7r9MZPiA6MK0Q2hpbk1vR0fDo818NUyGj1tuIkOIp1CSE4Ug5SXG/gY9GxvoO+xxqA1VM6CcXOk7rjquq05rDWzdhfUpVmJFAKAUAoBQCgJvCBl7h/imOPQIiR4+WpWP1NadowjTjpH4tv4MquJsu7pIkLyOqKOrMwUD5k7VmLECTjAkuwYopphFGThU0AmQ4Vw0pRThUYAgkeI1pXs7O396Vv5Vf/AHLyI4lIX056WpH7cqA/+HV/WsxJP4hxm41cmO2fmEamZHifloSRrw7rlmIIUHyY4OkqdNKnFRdWpksEvvPTos32Sxd1DfBHaw4haw5U6oWYjU06shkY7DMjjTI3QbMew7YrnVrTqO8uy4LklwCVi7XIkUAoBQCgFAKAUAoBQHG7uViRpHOFUZJ6/wAhuT6Dc0Bg4Zau7faJ1xIRiOM4PJQ9ttuYfzEbflBIGWAq0AoCZGQbyViRiOJFBP5dTO0m/qFj/wBNaZYbPFatvySS8rvzI4noONh/7vG84+NcLH6HmMQGHrHrrMSedN4w963i8xpkn/g2qL+lAeTa3WNrmPPrASP4CQH+dASFW6uPE6wTQKxAXxwCXBwXKnmalBBCqWCt73TTWtt7PgvefHjHkub4vNZalcyxDxtNQSVXgdjgLKAAxPQK6kxsT8IbPpWQsU6AUAoD5fiV8YZPtCQzqx2mi5TOJVA94GIMBKo6EnDAaT+Vk0/RZP3ZRf8AEl/dYjeL3D+IxTprhkSRfNGDYPkcdD6GuVSjUpO04tdVYJp5GquZIoDldW6yIUdQynqD/EfUHfParQnKElKLsxa5Pt52hdYpSWRjiKU9c9o5T8Xwt+bofFjVonCNWLnBWazXzXLVcM1hlXLBlWspYUAoBQCgFAfLcL4hJLJcR22kIJNYnYEgo6g5iXbXlxINedG22vBUaa6vCnPVW7ptfC3mVXEsWnBo0YO2ZZR/xZTrf107YQH4UCj0rMWJvs7xJ5by/VoSnKkVA5IIYBMqB9Dqx21ivS2yhGns9FqV95N20xx+FuxSLu2fRE4rzS5N9nxqi5x96c8052IVgOWpHYrGFB9QT3rVtbtPw1lD2e6zfd3fQrHK5SZQRgjIPUGspYkngvL3tX5B/R41Qn0MeRp+aFTnrnpQHWw4pqflSpypsZ051K4HVonwNYHcYDDbKjIyBSoBQCgFAKAUAoBQEdh9oucH8G3YbdnnwCPmIwQe41sOhjoCxQCgMnEuILCoLZYsdKIoy0jHJCIPPAJycAAEkgAkAQ7XhzSXcn2sKdSJIkIJMYKllbUD+Iy/dnUwwCRhQRk6JK9CMtG10ya88fIjifT1nJFAT+PSsICqEh5CsakdVMjBS4z8IJf/AC1o2WKdROWSu3zsr275dyJZG2CFUVUUAKoAUDoABgAfSuMpOUnKWbJE0KupV1DKwwVYAgg9QQdiKqCQ1tJbbw6pIfzQE5ZB5wMTuB+iO2MaSunSwFS0uVkRXRgysMgj/rYg7EHcGgO1AKA+bm4XGl1pZcLOSY3UlGjl3eSMOpDaZADJp6ZWTOdQFdqdedNbqeGjxXk8O+ZDSZu+1SW/47a4v0+ACn75QMY/xFwBndVAyevhwr/VK0vu6/hef8Lx0bbsRe2ZWFZCwoDlc26yIyOMqwwR/wBbj51aE5QkpRzQMfC7hgxglJMiAEOduanQPttqB2YDvg4AZRXevCLSqwWD4aPTppywxaZC0KNZiRQCgFAQXU3rEHa0U4I/7yw6g/4IO2P+Ic/kH3gGnin3LLcDZFGiXsOVnIf/APWd/RWk9K1UP2kXR4vGPXT+LLqkVeGJVrKWPVUAzgAZOT6nAGT9AB9KltsE/wBoj/usig4MgEQI7NKRGp+hYVo2P66LfD2u0cX8CJZFFVAAA6Cs7d8WSeagCgM1/YpMmlx3yCDhlYdGQjcMPMUBhseImNjDcuokUZWQ4UTICBrx0DAkBlGwJBGAwAtGMpZK4KkUqsMqwYeYOf6VEouLs0D3qAKAUBG9mPaOK9jdo8ho3MciHqjA4+oPUH+hBA27bsNTZJJTykrp6r9ZlYyUizWIsYuMXphgdwAW2VFJwGkYhY1J7ZcqM+tAeeG2YggVAS2kEs2N3Yks7kD8zOSx9SalK4JfsNxSe4s0e6iMUyko4OBqKnBfA3XPkQN842xW/wD1PZ6NDaHGhK8XiuV+HP8AXEpBtrEt3VwsaM7nSiAsxPYAZJrzy5P4TaszfaZlxKy4RDvyYzg8vbbUcAuR1IAyQq0B7caUronUEmEksAMlom2lUdzjCuANyYwO9atmalek/tZcpLJ/K/BNsq9SjG4YAqQQRkEbgg9CDWZpp2ZY9qgEziGGubZPh1zf6U5eD9Zgfp6VqpezRqS1tHze9/tKvNFOspYUBxurpI1LSOqKO7EAb9Bk1eFOVR7sFd8g3Y+auuJmCQzwwStA5+/yojVW2AnXmMrY7OdOCuGz4Tq6vZ1H35xXm/7U163IuWf7SkHvWswHcgxMB9BJqP0U1PgQeVSP9S+VvUX5Hey4lFKSEbxAZKMCjqOxZGAYfUVSpQqU8ZLDXNPo1gwmmeOL2XOhZAdLbMjfC6kNG3rhgDjuMjvXEk88MvBNCkmMah4lO5VujofVWBU+ooDFEv2Vwv8A9s5Cr/gMThU/dsdgPykgDwkBNkn9Ii5fbWf7y1/EuOqxzT3q5FisZYUBF9qxKsPOt4jLPCdSIDjUDtIh8wV7eYUjcCtuw+HKp4daW7CWDemj8+Ol1kysr2ujdwe7M1vDKwwzxqxGCMFlBIwdxg7YNcNopqlVlBZJteTJTurnTiEBkikRWKMykBh1UkbMPkd6rSmoTjJq6TWGvIPI9eGXfNhSTGCR4l+Fhs6H1VgQfUVNan4dRx09VwfdYhO6MfGnMjJbISDICZGBIKRDZsEdGckINwcF2G6VyJKkUYVQqgKoGAAMAAbAADoMUB5IoD5nhN/LFemyaFlgCFoJm6NjT9yMEjwgtjODpUbbam9SvRp1NmW0qSc72lHTP2u+F+F3njZUTadj6V3ABJIAG5J2A+deWXPkfapbe+WBVuTpjnWRmh1tqVQcoHjzjJxvnbGa37Btv0Vzlup3i1jji+OJWUd4+ks+KQykrHKjMOqhhqX9peo+orAWNlAZb3iCRAajuxwqr4mdvhVRuT3PkMk4AzXWnRnUeHDN8Eub/V8liQ3YyCCebeRjAh/4cZGsjykkGcfKPBBHvmu2/SpYQW89Xl2XH+LP7qIxZxv/AGbhZPuo0SZTqSVl1NrGca2PiYEEq2TkqxGR1rnLaq0sHJ20vZeSwJ3Ue1lZW1xGspt0VzkN4QHjdSVkTWu4KsCpIPapjtVaKspO2l7ryeA3UdhZzRkcqXWveOYlsD9WTBfPfx689NutW8WlU9+NnrH5xy8t3uRZrIp1lLCgJAQW0+wCwzkA4GAk2MKfQOoC9vEqjcvWy7r0scZR9Y8f5Xj0b4IrkyvWMsSuIeO6t4+ya5m8sqAiKfmZCw9Y6Aq0BLiPKunU+7P41P8AiKoV1+qBWA76ZD2rVL9pQUuMMH0bun5tp9UiuTPTiI5txFD+RMTSDzwcQKfQuGfPnDjvWUsV6AUBP4datCzoMcn3k33TJOqPHwg7r5AlcAKK0VqkaiUn72T56Prrrnm2QlY4JxWSbe2jDR/ppGKow84gAWkHr4VIIKsazknkQ3o351s36vIkTPpq5zY+ek0B723FTrWKePkyN7vi1xyEDJEb4GTjJ0sFYgMQCATQHe/uJBpWKPUzfmY4RAOrOep9FG59Blh2pQg7ym7Jeb6fm8ubwIfI52fClVxJITLN+kYe7nqI16IO225wNRY71aptDlHch7MdFx6vi+uC4JLAJG6RAwIIBBGCDuCD1BrOSTeAMVV4GJJgbQCcktHgNE2TuToIUserI1AauIcPSZcMBkZ0tuGQkY1IwIZT6giutKtOk7xeHFcH1WT7kNXJvsrwaa1R45bo3KliyF00umokspbUdQJORsMb9sAadu2qltElOFPcdrOzunbLC2Hrf4xGLWbO3CvBcXMPbUsyjGwWXIYfMypKx/bFYSxSuIVdGRwGVgVZT0IIwQfpVoTcJKUXZoED2b4nOZ57aeJ0EIHKkc5M6FmGskEjIAQHfOTkgZwN+2UKSpQrUpJ717pfZeGGutvJXtcpFu9mfR15xcUBwN0vNEZOGK6gPiAOGwe+CRny1Dzq/hy3N/he3668OjIud6oSSSfs8xJ/BmbOe0cpwN+wWTbyw+epfbXbx6aS96PrH84/2/hK5McCGsy3B6yuQvpFGSsYB+EnXIP3prIWK1AKAycTvhDHqILEkKiL7zudlRe2/mdgASSACQBjt+D6yJLsiWTOQnWKLyCKfeI/SMNROSNIOkAV6AzX3D45lAkQNjcE9VPxIw3U+oINATkmkt3Ecjl43OmKZhko592KbGNWeivtnZW8RDPKtfEHL2Y9l1s2lfnSTSTNqd5NPUnJ0gAaQT2yRsK37b/qEtpUY7qjGKskr+t3j1KRhul+vPLigJNv93eSJ+WdOaB5OmmOX5AqYiB5hz3oCtQCgFAcrq3WRGRxlWGCOn8CNwfIjcVeE5QkpRzQeJgsrto2EE7Zc7RyHYTAAnHkJABuu2cFgMZC96lNTTq0lhxX3f8Azo+GTxs3VPgxZDVd3L/CscX1UNIcfMSr/AVlLFSgMvEbISppJKkEMrr1RhurD5eR2IyDkEiutGq6cr58GtVxX6xWaxIauRvZq+1Sz80qJmkKqBkBkiAjPLJ94CQSMRuV14PYm1Sjh4kMY+q5PTk8nw0RPgz6OuBIoCPxZBPKtsd49PMmHxJnCRMPhdgxPYiNlOzUBw9tvadOG2huHjZ1DKulSAfF067UB49sPapLCy+1PGzrlRpUgHxdOu1AVry0SeIpIuVYA+RBGCrKRuGUgEMNwQCNxQHHglyzRsshzJE5jc/EQAVfA2GpCj4HTVjtQFCgFASpBov0I6SwsrH1idTGB9JJf4UBVoBQEu4BF9CezwyKfVlaJk/gOZ/GgKlAcLu6WNQzdCyrn1dgq59NRFXp03N2jo35K79CG7HeqEigMfE7PmINJ0yKdUb4zpcAgEjuCCVIyMqSMjOa7UavhyxV08GtV+fFaOxDVzzw295inI0yIdMiZzpbGdj3BBBB7gjp0CtS8N4O6eKeq/PVcGE7nL2gn5dpcPgNpic6SMhsKTpIPXPTFck2ndEmSw4ZLaxpHAwkiRQoikYgqAAMJJgnGB7rA7nGpRgDU6tOtjVVparj1WGPNW6NlbNZGj+2VXaWKaM+sZcfMvFqQfUiq/RW/clF97ekrP0G8c/9p7PmpF9pi1vnSusb4xkZ6A7jAO53x0NW+gbTuOfhuyzw/WHMb0crnsi8y9Yn3YECr+8k3ckeYjCAHykcd6yFirQHxnsp7RTz8V4nbSFTFbGMRgKARqDE5PfpQH2dAZ+IWizRPG2cOpGRsR5Mp7EHcHsQDQHHgl00lvGz4140vjpzEJWQD01hqA1ypqUg5wRjYkH6Ebg+oqYuzuCBwf2TW35um4uWMj68vKWI2Axk+8NvzAn516G0f6jKvu3hBWVsI2/x2KKFj04xZTRtBItyzFZlH3qIwAkDR6fuxGSMsvUncA74weHi0Ze9Tt+FtfHe+RNnqUTxVov7zHyx+lU64/mzYDJtuSyhR8Rp9HVT6mV3o8Jdlk+zvyF7ZlNTkZHSsuRY80AoDldWyyIUdQynsfTcEeRB3BG4IBq8JyhLei7MNXPneEiWCW7wGnj54ycjmr9xBjrhXAGB1DYX87GtH7Kr+5L+l/OPqvworii7ZcQjlzobJHvKQVZfLWjYZfqBXGpRnT95d80+jWD7EppmquRJE4NaJJbMroGHPnbBHRvtMpyPIg9xuKvTqSpu8XZkNXO/9nSp+DcHHZZl5wA9GyshPqztXfx6c/rId4vd9LOPkkRZ8DrDJcagHjiK93WRgf8AQUx/46pJUN28XK+jS+N/kTicbX+/XHnyYTn9XVOAPodX8a4Enxv/AG/f/Rm/ex/1NAfI/wDaj7PX8PCjJccUa5i1R/cm3SPqfCdQYnb5UB+4we4vyH9KAn8LObi7x0EiA/tcmMk/6Sg+lAef7WI3kt50A76BL/AQs7fyrT9GT9ycX3t/ckit+Ros+JRSkiORWYdVzhl/aU+IfUVzqUKlNXlFpa8H0eTJTTMvFmxcWeO8zA/LkTH+oFciSrQHBbtDIY9XjAzpOQcfEM9R2yM4O1XdOSgp2w/XkRcxcW/Hsz/jMPobeY/1UVQkqUBn4jaiWGSMnGtSuR1UkbMPUHcfKulGp4dSM9GQ1dHpwm75sKOQAxGHA30upKyL/lcMPpVq9Pw6jisuHNPFPusQndGuuJIoCfxCzbWJosCVRgg7CVNzy3+RJKt1Uk9mYHRSqx3fDqe6/R6r5riuaTUNcUY+J8QSW1l05DLgPGwwyZYbMvyzg7gjcEjeqVaMqdr5PJrJ9PyzWTSYTuXK5EigMN7weCZ1eWGORkGFLqG0566c9K709prUouNOTSedna5DSeZw4Sum4vF7mRHA8lMEaD6ao3/ga4ElWgPxvhntTBw/jnF2uBLiV4whSNnzpU6unzFAfpnsx7Rw30LSwa9KuUOtChyArHY9sMN6AsUB8ol7cQ2LSW1sLljNO4TmcslHnkdWXKnV4SDjY+Va9jo0atTdrT3Fra/zw6lZNpYIp23GX5atNbTxnSC2EEm+MnAiZn6+YB9Kmeyx32qdSL72/uSXqN7VG2z4nFKSqSKWAyUzh1/aQ+IfUVxqbPUpq8o4a8OzyZKaZj9px9wn/wCRbf8Aqoa4klegI80BtcyRAmHrJCBnSO8kIG48zGNjjKjVkPsjNbR7E/e4S15S+UuHHD3a5ZFaOQMoZSCCMgg5BB6EHyrI04uzzLHtUAUBK4SMT3gPeZWHyNvCv9VagNd7w+KXHMjViPdJHiX1Vuqn1BFdadapT9xtX8n1WT7kNJmUcMkT8K4cDGAso5yj1ySJD9Xrr48J/WQXWPsv/j/SRbRk7gUlyglj0QyaJ5NR1tGcyNzhhSrD3ZBsWqLbPLjJdk/W6+AxPpazFhQEri8bI6XEaljGCsiKCS8TYLaQOrqwVgNyQHUDLUBw49DZXdsi3GmWCV00bthmY4TBU56n6d+lAZ+NfYrqE288bSx6gAmmTxFSwBTTgsAUbcHG3qMgaW9pIdI5WqRmX7pVVvvfd2QkYwNS5Y7KCSdgcAbuEWZiiAchpGJeRh0LsctjO+kdAD0UAdqA20BmvbCOUASIGxuD0ZT5ow8Sn1BBrpTrTpu8Hb4PqsmuTIaTIF7M0F3brIzSQKsknMIBaH3Y15pHVPvCNWMjBLEgMw7bsa7tBWlpwfTR8snkrOycZH1FZSxlv7BJVAbIKnKOuzI3xIex7eRBIOQSK60q0qbuuOa4NaP9YZrEhq5HkuH+12sM2Nas8iuBhZQsbJt5OOZuv1G2QOlSlFx8SnlxXGP/AE+D7PG1yfBn0VZiRQEu2+6unQ+7MOYno6gLKvkMjQ4HcmQ9q1T/AGlFS4xwfR4p/FcsCuTKlZSwoBQEX2r4Ws1tKQv3yxPy3UlWDYyoyN9JYLlTscbg12pV507pZPNPFPs/jmuDIaudLaKcqrR3KujAMDLFqYg7jBjZB0/Vq/iUJZwaf7srL1Un6kWZm9nY+IB5ftjwNHrblaFIfTqOnVvpA04wNz5nNd9sexOMfo6leyvd4Xtjbjn0WiIjvcS/XnlyPxY8iVbn8mnlz+iZLJKfSNi2fJZHb8tAVmkAAJIAOADnrk4A+pIH1oDkl7GdWJEOg4bDA6TnGG8jkEb+VAeY7uNnZFdS6+8oYEr8x1HagMXG7wgCGI/fzZCd9CjAeYj4UBB8ixRc5YUBttLZY40jQYRFCqPJVGAP4CgO1AZ7yxjlAEiBsbgnqp81PVT6jBrpTqzpu8Hb59de5DVz53j7NAIEkfXbtOh1vkvFyiZvEQPEgEe7nBXGWLDJXQox2jCKtPRZS6aS5ZPJWdk4yPqqxlhQErh33MzwfkIMsXopb71B6I5BHYCRQPdrXW/a01V4+7LrbB90vNNvMqsHYq1kLCgJS+C+bf8AFgBA9YXIc/UTJ/poD04P7S29zLLDEzc2H8RGRlKb4wSRg/Qmtm0bBWoQjUmluyyaad/mVUk3YsVjLEknlXu/u3CYHlzYwTj1LRHPyhNAVqAm3PEyWMcAEkgOGOfBF+8Yd8fkHiOR0B1DTChaO/Vdo8NX0WnN4dXgRfQornG/Xv2rM+RJgm4NEdRA0F5I5G07amikDqSOmSQAWxkjG+wwBif2fVwMTPozsBpKlCWYxnbxKSwPXcIgORq1S007MHfh3AUimMoPiIIPhUZ1FSdRAywGkBQT4RsNsYgGy0vA7yIRpdDup7qc6HHowB+oYdq61KW7GMlin8eK6r4WfEhM1VyJFASOFqJZbiYjKseSmdwUiLBjg+crSD1CqalNp3QOnBiUL27HPKwUJOSYmzy8/skMnmdAJ61p2i00qq+1n+JZ+eD724FVoU6yliFe2a3F2ytkcqEaXHVXlk1ZU9NS8lDuPzDqDiulKo6ct5f5XFPqQ1c38Ju2dSsmBLGdMgAwCcZDr+qwIYbnGSM5Bq9emotOHuvFfk+ay9cmgmbq4EmLi1oZEGjAkRg8ZPQMM7HyDKWQ430sa70KihL2vdeD6fmniuaRDR04feCWMOARnYqeqsDhkbHcHIPyqlWk6c3F/wCVwa6hO5prmSYbviQib7xWVMfi4yg8w+N1x8TAL613p0HUXsNN6ce2vRY8iG7GuKRWUMpDKRkEHII8wRXGUXF2asySZ7N+CIwdDbsYgP1Bgw/P7opk+efKoBVY4GTsKJXBInvzcKUtt1YEGfJCKCOsZGDI3lpIAwcsCMHZGiqLUq2a+zxfXRdceTWJW98h7L8C+yQ6DK8zsxZ5ZCWZ/hySTsFwMfM9zTbdr+k1N5RUUsElkv8ALEY7qPV/Z5AqqmyJLHJGjAFYdDhmEW2VDLldOcAbAAbVjLHD/Z8sjJJyyAFWMkZ9xy4kbI2fft3BOd8ADr/Z84ld15IY6hGxLFY1dgzfdqq6mYqpYl9z0IG1AbuH8NWLW+TJK+Ncj41PpzpXYAKoycKAAMk4ySSBm9m/aKG9jZ4iwKNpkRhho37q3bPyJFbNs2Krsk1GpxxTWTWq/wCysZKWRXrGWFAST97e46rBGQe4MkuMD5rGv8JhQHtwf7tpLc9I8NH+6fOlf8hDJ+yqE7mtW0e2o1tcH+JZvvdPq3bIqsMCpWUsZOI8NSYAPq2OQVZkPqMqQcenoK7Ua86Tbj6pP4kNXNdcSRQEn2gOgRz9oXDP2+6YFJSx+FVbmH92KA03XCYZCWaMayc618Dg405DrhgdO2Qem1d4bTVgrJ4aPFa5PDMhpHJbW4T3JlkXylTxfIOhUYHqhPrVvEoy96Fn+68PJ3+KXIWZj4nb3c0ejlwIwIZJBM7FHU5VtPKGRnYrqGQSM4NHHZ7YSl/KvjvfIYnjhiyXKEzylSpKSQxZiCOMEqzZMh2IIIZQysDjBFFXhD6uGOsva8lZLzTfMi2pbt4FjUIihVUYCqAAB6AVwnOU5OUndvUsdKqDLxW65UEsnwRs2PPSpIFdaFPxKsYatLzZDdkeeG2oihjiHSNFQf5VA/5VFao6lSU3xbfmErI01zJJnGYyum4QHXFksBvrjP4iY7nA1L31KB0Jzq2aSlelLKXo+D+T5PVIq9TpxW8ZLdpYtJwuoE5wR5jHXbpWZpp2ZYjXvHXV3UyRoMspGliyBZIkU7HJZw5I2G7J2BzAPPA+JuJYLblBEELdEcgleXo0uMxhQhwfE3iJGfDlwPf2ju54buzeKHmJI/JkbURoDsh1FQOwVsHOMnH5hXpbHTpVaFWM5WaW8lbOyeF788V34FJNpqx9ITXmlyT7ODVG8/8A3hzKP2MBYflmJUJHmTQHniQ5U0c46HEUvqrH7tj+xIfkFkkPatVH9pTlSf4l1Wa7rzaSKvB3KtZSwoCFxy5WzD3Z/C256jqeirKo7sBhSO6gfCAd+zQe1W2f7X2X6tPk81o+rZWT3cSnwq/S4gjmj9yRA6564YZwfWstejKjUlTlnFteRKd1c1VyJJ0vBYSxZVMbE5LRM0Wo+bhCAx/aBrRHaqiW63dc0nbpfLtYjdRLveFSxzrIl1PhwElAEJIUElHGYjkKzEHvh85wuKn6RD/5R/r/AOViLczfFwuCQB2czhsYLya0ONwQg+7yOuQudqfSppWhaPRWfnn6k7qKUEyuMoysM4ypBGRsRt5VmJOlAKA+a4vaTvxSzZJQIo0kdo8HxHwxkk58pPCMbaW3329PZ6lKGxVVKPtScUnpm/ljjxWhRp7yPpa8wuKAi3UC2rGeNVSI556qNIAJJ+0Y6agSdZ7qSSToArbCctoj4U3eX2X/ALej+zo8OLZV4YlqsRYy8SvVhiaRsnGAFHVmJCoi5/MzEKPUigOfBrNo4/GQZXJeQjoXbqB30qMIud9KrQHSW0zNHKDgqrKR8StpOPmGVTnfuO9dY1LU5QfGz7q/yfw0Itjc1VyJFAKAUB6SxhlKsAVIIIPQg7EGgJvAZSFaByTJBhcnq8ZzyZD55UYJ+NH8qAq0AoCbxCxbXz4MCUDDKThZlGSEc9iCTpfB0knqCQQO3DeJJMDpyrrs8bjDxnyYf0IyrDcEjegNlAS+MHW0UA/OwdvSOIqzf6m0Jjyc+Vatn9iMqr4Ky6yuvRXfVFXoVKylhQCgPnLLiPKRraNRLNG7IsQOAkeomIyHfQgjKjJGTpOkMdq07U96an95J98n5tMiJbtoCEAkKu+BqYLpDH0G+AOwJPzPWsxJ3VQOgAoDzQEnjzF9FsvWbIcj8sIxzm8xkERgjcGQHsaAqqMDA6UBzurdZI2jcZV1KsPMEYI/hVoTcJKUc1iHiYuB3uuPQzAzR+CUZGdSkrrK9QHxqHoa77TS3Jb0V7MsV0eNr8r2fMhMpVmJBFAcba2SNdMaKigk6VAAySSxAG25JPzJq86kqj3pu75+QtY52PEI5QdDZK+8pBVkPk6HDKfmKtVozp+8s8nmn0eT7EJpmquRJF41wXnS8xdAP2eSIkjdtbRMqnbdPAwI/WoDNPwk4VpGjikZpRkHOkzKVCxkhSx1YYjAyc0Bu9n7B4UcPpGWBAVi+AERd3ZVJ93O42GANgKA9+D8et7ov9nkEojIDMoJXJ6ANjSTjqATjIz1Fado2Ots6XixtfJPPyzXcqpJ5FKsxYmcPOu4nl/KNMK+R0ZMjD/O5Q+sZrVV9ilCHF3k++CXkr/xFVmU6ylhQHhlBBBGQeoPepTtigSuEziKKRJGCrbEqXY4AjCh42Zie0ZALHurGtG1e1JVF9pX75P1V7aNFY6HpYI1xItxIpWNfwI2BDbggzyA7qxUkKp3VSc7tpTMWLNAKAUAoBQCgFAS+MW7grPEpaSMHKAgc2M+/Hvtq2DKTjxDGQGagN1pcrIiuh1KwyD/APB3B9DuKA7UAoDFxDhiSkMcrIuyyodLrnqAe4yASpypwMg0BOuuIz22kSKtwGOE5eEmY9gI2Ohtt2cMgHXAFdKdKU77qwWb4L9cNckQ2cuGcTRWeS4EiTPjVqhkCRqM6Ilk06GC5JLBjlmJ2BAF61SLShD3V6vi3104Kyzu2SKH+0Ft+njz5BgT/CuBJN4bx0O9w0cc82ZMIFjZRpRVUgPLpjzzBJ+atO0JRjCPHdu+7bX9NiFxN5juZfeZbdPJDzJCNurEaE7ggB/RhWYk9PZm0SNZzGPC077kliSgWJizMSzHVGdySa0bQt3cjpFevtfBkIs1nJOF9drFGXckKvXALfyAzQGSXjUauVw5IOBhCQzBkUqp6ZBdc5wPe3wrYAw8FvozM7MxaWVymdJCpoDMluM76lTU58yzHOCAAPoKAUBH4R7OQ21zczxDSbjSXUdNS68sP2tW48xnvWzaNuq16NOlUx3L2fJ2w7WKqKTbRYrGWFAKAy3vDo5cF0BI91hlXXPXQ64ZfoRXWnXqU/deGmafVPB9yGkzN9gmX8O5b0WVFkA+o0Ofqxrp41OXvwX8LafzXkiLPU9lF0Opgb10un8tTf1qG9nfCS7p/JE4nK8tp5UKOLcKwwdSvIP4ZX+tF9HWe8/JfmMSXJY3EIAmmmuLcDflDTIu+fEFzLIANsq5fYZDklqnx4R+rgur9p+vs+hFtSzwKK2WL/dBGIyzEiPGNRPjzjoc7EdsY7VzrV6laW9Uk28seRKSWR7cUvGXEcWDNIDoB3CjvK4+FcjyycDqavQpKXtz91Z8+S5v0z4Bs0WNqsUaxrnCjGTuSe7Me5JySe5JrnVqOpNzfH9W6LgErHeuZIoDBf8AFo4iE3eUjKxINTt646KM7amIUdyKAj2li019K1yBhY4XWFTqRW1z6WkP53GkEbaVOMAlQ9aZ/wD5ofin8IFeJ9PWYsKAUAoBQCgFAKAUBFuomtnaaJWeJjmaFQSQe80Kjcn4ox73vL48iQCrbXCyIrowZGGVZTkEHoQRQHrfTMkbNHGZXA8KAquo9hliAPn/AF6V0pRjKaUpWWuLt5EMicEkv54QblY7V8sGVAJGxk6SpJKKcY6h84Ow6DbtK2OlUtRbmsM8Fzvhd+ncqt5rHAr2XDkjJYAl296RiWZvIFj0Gc4UYAycAVkqV51Ek8lklgvLXnm+LLJWNdcSThf3QiieRskIpbA6nAzgeZPQCulKm6k1BcXYhuxy4RamOCNGOXAy5Hd28UjfVyT9attFRVKjksuHRYL0CVkeeKXfKiZwMt0RfidjpRfqxAz2qKFPxJqLy4vRLFvsg3ZHtw615USR51FRu3xN1Zj6lsk/OorVPEm5a+i4LsglZGmuZJj4vy+RJzW0RlSGbOMA7bevl60BObgqzKXEk8QfxBPApTUys+xUka9OCGzgMw2zsB3s+ApG6MGY6TqC4RV1iPlB8KgweV4cDC47Z3oCtQCgFASri4aCQu7E279WP/Abpv8A4R8z7hznwnwaoQjWgoxXtr+pf8l/Uua9quRVrKWFAKAUAoBQGW84jFFgSOqk+6vVm/ZUeJvkAa606FSp7qvz4Lq8l3IbSI15Zm5fXFCYWOP95bVE5A6YRSHcD4ZdIHkeh6+FSp/WSu9I/OWXlfsRdvI72vCJ4SxjuFkLHLtPGGduuka4yihRk4Gggfxzyq1nUtwSySyX64t4slKx2ee8HSC2I8zcSL/LkH+tciSHwGPiEs8l08kHKkXTAgLsqJqJ1gYXXrAUhyQSMbAbV6W1yowoQoQjaad5vPG2XbG64PXMpG97l3+zJX/GuXI7rCOQp+oLSg/KQV5pc2WVjHCCI0VATk4G7H4mPVj6negMvCDreeXs0mhD+rGNJ/8AM5pHoRWnaPZjCnorvrLH+23cqtSnWYsKAUAoBQCgFAKAUAoCTccOeNzLbFQWJLwttHIT1bIBMb5/MAQd9QJwVA72HFkkbQQ0coGTFIAHA8xgkOvbUpZc7ZzQG+gFAKAlX/3s8cI91CJpfofuU+ZkGv5REHqK1Uv2dKVR5v2V395+WH8XIq8XYq1lLEDi3s5z762uWlZVtw2lEOCzORnUfhwo8Pf5dd9DbvB2apRUU3O12+CWnPHPh8KON2mX6wFyffcWSNuWoMs2MiJN2AOcM56Iux8TEA4wMnagOVrw13dZbkhnXdI1JMcR81yAXftzGA/VC5bIFWgFAKAUAoDwRnY0BJW2kt/wRzIf0OQGjH+CTsVH6NiMA+EgALWt1IV/rHaX3uD/ABc/3lnxV22VtbI22PEI5QdDZK7MpBVkPk6thlOOxArjVozp+8s8nmn0awfYlNM1VyJFAKAUB40jOcb9M/8AKpu7WB5qAesjhQSxAAGSTsAB1JNSk27IElibvbBFt3JGDP8AqgHcRHuT7/bwnLa1bZsft/2/+uX2eOOCrn0LAFYywoDhfI7RusbBXIwrEZ0k7asd8dcVek4qac1daa8iGe1rbrGiogwqKFUeQAwKic5Tk5SzeJKwOtVAoBQCgFAKAUAoBQCgFAZ72xjmXTIgYA5Geqnsykbq3qCCKAw/Y7iL8KUSr2jnzn0CyqNQHqyuT50B5/tdl/Gtpkx+ZF5yn9kR5kx80FAZ7/2rto0yZV1n3Y3PKYk7DIfBVckZYjA/lXajS8R3eCWb0/7fBcSG7HjhnFLWNCWu7dnc65H5qAMxAG3i2UABQN8BRuetK9XxJYKyWCWi/N5vmwlY1D2itSPBOknpEeaf4R6jXEk8f2s7/g20rZ6NIBCoP6wf7wfSM0B4NjPL+NNy1/RwZU9Nw0p8Z+aCM0BvsrOOJdMaBBnJwOpPViepJ7k7mgO9AKAUAoBQCgFAKAyXvDo5cF18Q2VwSrrnrpdSGX6GutOvUp4ReGmafVPBkNJmf7HOn4c4cfDMgY+gV00kfNg5rr4tGXvws9Yu3mnf0sRZmLjPGrm3gaQ2ZlYEYWB+YWywHQordz0VsfLeu2z7LQr1FBVd1ayVuHVrzaIcmlkVuG3nNiWQxyRlhuki6WX0I3rJWpeHNx3k7cVimWTuaq5Ek9+KjLKsU7lTjAiZQSPJpNKkeoODWhbO7JylFJ80/RXfa1yLnp9ouX9yJIgR70ra2B7fdxnSf/6CrblCHvScvwqy83iv5WRieV4QGIad2mIOQGwEU7EFYxtsRkFtTDsah7S4q1JbvTN9Xn1SsnoLalKsxYUAoBQCgFAKAUAoBQCgFAKAUAoBQCgM897Gicx5EVDuGZgFOemCTiukaU5S3YxbelsSLoxtxJ5NreMn/FkBRB6gEan23GkaT01CuyoRhjVl2WL/ACXfFfdZF9DvYcPEZLMxklb3pG/kqjoqDso+ZySSedWs52ilaKyXzer59lZWRKRs0jyriSeaAUAoBQCgFAKAUAoBQCgFAKAUAoBQCgFAKAUAoBQCgFAKAUAoBQCgFAKAUAoBQCgFARva2wSa1dJNRUg5Cu6Z2OzaCMj0O1bNgrSpV1KFr9E/in5lZK6OHsfwqFLW3ZYkD8tRr0gtgDAGo+Lp610/1DaKs684yk7XeHDyyIglZH0FeeX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data:image/jpeg;base64,/9j/4AAQSkZJRgABAQAAAQABAAD/2wCEAAkGBxQTEBQUExMWFhUXGCAaGRcYGBwYHhgbHBobHBcXGB0cICkgICAlGx4bIjEhJykrLi4uHCAzODMuNyguLisBCgoKDg0OGhAQGywmICQvLCwwLywsLCwvLCwsLCwsLCwsLywsMCwsLCwtLDQwLiwsMiwsLCwsLywsLC0sLCwsLP/AABEIAJsBRgMBEQACEQEDEQH/xAAbAAEBAQEAAwEAAAAAAAAAAAAABQQDAQIGB//EAEgQAAIBAwIEAwUEBwUFBwUAAAECAwAEERIhBRMxQSJRYQYyUnGBFCMzQlNicnORobEVNGOCkhYkQ8HwB1Sio7TT4TVEdIOT/8QAGQEBAAMBAQAAAAAAAAAAAAAAAAECBAMF/8QAPREAAgECAwYDBAcHBQEBAAAAAAECAxEhMVEEEkFhcYETkaEiMrHBFDNCUnLR8CNigpKisvEFwtLh4lM0/9oADAMBAAIRAxEAPwD9xoBQCgFAKAUAoBQCgFAKAUAoBQCgFAKAUAoBQCgFAKAUAoBQCgFAKAUAoBQE2fiTMxjt1Dupwzk4jjPcMw95h8C79Mlcg1pjQUYqdV2TyXF9FwXN9r2sRfQ9rfhniDyu0sg3GfCin9SMbD0J1N+tUT2jDdprdXq+rz7Ky5C2pQrOSKAUAoBQCgFAKAUAoBQCgFAKA8OwAJJAA6k7YoCWPaCFvwi02ehhRpF9RrUFB9WFAeV4jM3SzkX948Sj5+B3P8qA9vtNzn+7x4/fn/26AyTe0LJJyzayvJjOmJo3wMHBbLrpBwQC2ATXenQlJbzwjq8u3F9EmyGzKvtG5/EEdp0/vAk7/lyQkZP7MjD1qzWzx4yl0tFet36IjEppFdHfn25B6Yt3/rz6b2zfcl/Mv+BOJn4rc3scMjRQwSuEOnDuuWwdPg0nIzjbWPn3rrQp7JOpFTlKKvjgnhxxv8n0Ibkka+BXk0sIa4tzbyd01rIPmGUnb54Ncdqp0qdRqlPejrZr0ZMW2sSjWckUAoBQCgFAKAUAoBQCgFAeCaA80AoCTcyNPI0UbFY02lkU4JP6GM9Qce843GcL4slNcFGjFVJK8nknl+J/Jcc3hhKueBSt4FRAiKFVRgKBgAeQFZpzlOTlJ3bLHSqgUAoBQCgFAKAUAoBQCgFAKA9JpVVSzEKqjJYnAAHUknoKAljiEs/93QKn6aVTg+scezMP1iVHQjUKA9ZeFQIpluX5ujxGS4YFUx+YLgRpj4goPmTVoQlOSjFXb4IXsa+C8UjuYEmizy3zpJGnIDFdWDuAcZGexHSuu07PPZ6jpTzWflchO6ujdXAk5XSMUYI2hiMBsatPqAdicdM7Z86vBxUk5K60DPSys0iXSg75JO5Zj1ZidyT5mpqVZVJXl/haLREJWO5FcySW3Ao1OYC1u2c/dYCkk5JaMgxknuxXV5EUB6HiUkH96QaP08YOgesqElo+++WUAEll6UBWRwQCCCCMgjcEHoRQHpc26yKUdQynqrAEHuNj61aE5QlvRdnyBPbhToP93ndD2WTMyZ9Qx1geiuorQtojL62CfNey/TDzTK20PP8AaMkf48Jx+kizIvpqUDmL/pYAdWp4EJ/VS7Swfnk/NN6C7WZvtrhJFDxsrqejKQwPyI2rPOEoS3ZKz5lr3OtVAoBQCgFAKAUAoCXdDm3KR/kiAlb1YkiEeRxh29CIzWqH7Oi58Zeyun2vkulyubKlZSxg4zcskYWMgSyMI4yd8McktjvpUM+O4U132eEZTvP3Vi+mnd2Xchs0WVqsUaxoMKowMnJPmSTuSTuSdySTXOpUlUk5yzf68tAlY71Qkx3vEkjIUktIRkRoNTkdM4HQZ21HCjua7U6E5reWC1eC/wA8ljyIbseLOaZmy8axpjYF9T5/WAGlcb9Gb50qRpRVoybfSy7cX3SCuba4kigFAKAUAoBQCgFAKAzX96kKanz1wFAyzMeiqO5Pl/yFAYIOHPMwkugDggpB1SPG6s/aSTODn3VIGkZGtgLFASuPLzAlt15xIf0iXBlP1yqZHQyA9q1bK9xut93L8Ty8s+drFZY4G+ztUijWONQiKMKo2AHkBXCpUlUk5zd2+JZKx2qgFAeCcDJpmCWOKtL/AHaPmL+lY6I/mpwWfbcFQVPTUK1fR1T+udnosZd+C7u/Ire+RgXgFw14s8l6/LCgGCINGjMCcEgs2BjGcHxHyAwdH0yhHZ3ShSV7+87NpeS7aepG673ufSV5pcjTWDwEyWq5UnL2+cK2feaEnaN++NkY5zpLFwBRsL1JkDocg7bggqRsysp3VgdiDuDQGigFAT7rhQLGSJjFKerr0f8Aep7r9MZPiA6MK0Q2hpbk1vR0fDo818NUyGj1tuIkOIp1CSE4Ug5SXG/gY9GxvoO+xxqA1VM6CcXOk7rjquq05rDWzdhfUpVmJFAKAUAoBQCgJvCBl7h/imOPQIiR4+WpWP1NadowjTjpH4tv4MquJsu7pIkLyOqKOrMwUD5k7VmLECTjAkuwYopphFGThU0AmQ4Vw0pRThUYAgkeI1pXs7O396Vv5Vf/AHLyI4lIX056WpH7cqA/+HV/WsxJP4hxm41cmO2fmEamZHifloSRrw7rlmIIUHyY4OkqdNKnFRdWpksEvvPTos32Sxd1DfBHaw4haw5U6oWYjU06shkY7DMjjTI3QbMew7YrnVrTqO8uy4LklwCVi7XIkUAoBQCgFAKAUAoBQHG7uViRpHOFUZJ6/wAhuT6Dc0Bg4Zau7faJ1xIRiOM4PJQ9ttuYfzEbflBIGWAq0AoCZGQbyViRiOJFBP5dTO0m/qFj/wBNaZYbPFatvySS8rvzI4noONh/7vG84+NcLH6HmMQGHrHrrMSedN4w963i8xpkn/g2qL+lAeTa3WNrmPPrASP4CQH+dASFW6uPE6wTQKxAXxwCXBwXKnmalBBCqWCt73TTWtt7PgvefHjHkub4vNZalcyxDxtNQSVXgdjgLKAAxPQK6kxsT8IbPpWQsU6AUAoD5fiV8YZPtCQzqx2mi5TOJVA94GIMBKo6EnDAaT+Vk0/RZP3ZRf8AEl/dYjeL3D+IxTprhkSRfNGDYPkcdD6GuVSjUpO04tdVYJp5GquZIoDldW6yIUdQynqD/EfUHfParQnKElKLsxa5Pt52hdYpSWRjiKU9c9o5T8Xwt+bofFjVonCNWLnBWazXzXLVcM1hlXLBlWspYUAoBQCgFAfLcL4hJLJcR22kIJNYnYEgo6g5iXbXlxINedG22vBUaa6vCnPVW7ptfC3mVXEsWnBo0YO2ZZR/xZTrf107YQH4UCj0rMWJvs7xJ5by/VoSnKkVA5IIYBMqB9Dqx21ivS2yhGns9FqV95N20xx+FuxSLu2fRE4rzS5N9nxqi5x96c8052IVgOWpHYrGFB9QT3rVtbtPw1lD2e6zfd3fQrHK5SZQRgjIPUGspYkngvL3tX5B/R41Qn0MeRp+aFTnrnpQHWw4pqflSpypsZ051K4HVonwNYHcYDDbKjIyBSoBQCgFAKAUAoBQEdh9oucH8G3YbdnnwCPmIwQe41sOhjoCxQCgMnEuILCoLZYsdKIoy0jHJCIPPAJycAAEkgAkAQ7XhzSXcn2sKdSJIkIJMYKllbUD+Iy/dnUwwCRhQRk6JK9CMtG10ya88fIjifT1nJFAT+PSsICqEh5CsakdVMjBS4z8IJf/AC1o2WKdROWSu3zsr275dyJZG2CFUVUUAKoAUDoABgAfSuMpOUnKWbJE0KupV1DKwwVYAgg9QQdiKqCQ1tJbbw6pIfzQE5ZB5wMTuB+iO2MaSunSwFS0uVkRXRgysMgj/rYg7EHcGgO1AKA+bm4XGl1pZcLOSY3UlGjl3eSMOpDaZADJp6ZWTOdQFdqdedNbqeGjxXk8O+ZDSZu+1SW/47a4v0+ACn75QMY/xFwBndVAyevhwr/VK0vu6/hef8Lx0bbsRe2ZWFZCwoDlc26yIyOMqwwR/wBbj51aE5QkpRzQMfC7hgxglJMiAEOduanQPttqB2YDvg4AZRXevCLSqwWD4aPTppywxaZC0KNZiRQCgFAQXU3rEHa0U4I/7yw6g/4IO2P+Ic/kH3gGnin3LLcDZFGiXsOVnIf/APWd/RWk9K1UP2kXR4vGPXT+LLqkVeGJVrKWPVUAzgAZOT6nAGT9AB9KltsE/wBoj/usig4MgEQI7NKRGp+hYVo2P66LfD2u0cX8CJZFFVAAA6Cs7d8WSeagCgM1/YpMmlx3yCDhlYdGQjcMPMUBhseImNjDcuokUZWQ4UTICBrx0DAkBlGwJBGAwAtGMpZK4KkUqsMqwYeYOf6VEouLs0D3qAKAUBG9mPaOK9jdo8ho3MciHqjA4+oPUH+hBA27bsNTZJJTykrp6r9ZlYyUizWIsYuMXphgdwAW2VFJwGkYhY1J7ZcqM+tAeeG2YggVAS2kEs2N3Yks7kD8zOSx9SalK4JfsNxSe4s0e6iMUyko4OBqKnBfA3XPkQN842xW/wD1PZ6NDaHGhK8XiuV+HP8AXEpBtrEt3VwsaM7nSiAsxPYAZJrzy5P4TaszfaZlxKy4RDvyYzg8vbbUcAuR1IAyQq0B7caUronUEmEksAMlom2lUdzjCuANyYwO9atmalek/tZcpLJ/K/BNsq9SjG4YAqQQRkEbgg9CDWZpp2ZY9qgEziGGubZPh1zf6U5eD9Zgfp6VqpezRqS1tHze9/tKvNFOspYUBxurpI1LSOqKO7EAb9Bk1eFOVR7sFd8g3Y+auuJmCQzwwStA5+/yojVW2AnXmMrY7OdOCuGz4Tq6vZ1H35xXm/7U163IuWf7SkHvWswHcgxMB9BJqP0U1PgQeVSP9S+VvUX5Hey4lFKSEbxAZKMCjqOxZGAYfUVSpQqU8ZLDXNPo1gwmmeOL2XOhZAdLbMjfC6kNG3rhgDjuMjvXEk88MvBNCkmMah4lO5VujofVWBU+ooDFEv2Vwv8A9s5Cr/gMThU/dsdgPykgDwkBNkn9Ii5fbWf7y1/EuOqxzT3q5FisZYUBF9qxKsPOt4jLPCdSIDjUDtIh8wV7eYUjcCtuw+HKp4daW7CWDemj8+Ol1kysr2ujdwe7M1vDKwwzxqxGCMFlBIwdxg7YNcNopqlVlBZJteTJTurnTiEBkikRWKMykBh1UkbMPkd6rSmoTjJq6TWGvIPI9eGXfNhSTGCR4l+Fhs6H1VgQfUVNan4dRx09VwfdYhO6MfGnMjJbISDICZGBIKRDZsEdGckINwcF2G6VyJKkUYVQqgKoGAAMAAbAADoMUB5IoD5nhN/LFemyaFlgCFoJm6NjT9yMEjwgtjODpUbbam9SvRp1NmW0qSc72lHTP2u+F+F3njZUTadj6V3ABJIAG5J2A+deWXPkfapbe+WBVuTpjnWRmh1tqVQcoHjzjJxvnbGa37Btv0Vzlup3i1jji+OJWUd4+ks+KQykrHKjMOqhhqX9peo+orAWNlAZb3iCRAajuxwqr4mdvhVRuT3PkMk4AzXWnRnUeHDN8Eub/V8liQ3YyCCebeRjAh/4cZGsjykkGcfKPBBHvmu2/SpYQW89Xl2XH+LP7qIxZxv/AGbhZPuo0SZTqSVl1NrGca2PiYEEq2TkqxGR1rnLaq0sHJ20vZeSwJ3Ue1lZW1xGspt0VzkN4QHjdSVkTWu4KsCpIPapjtVaKspO2l7ryeA3UdhZzRkcqXWveOYlsD9WTBfPfx689NutW8WlU9+NnrH5xy8t3uRZrIp1lLCgJAQW0+wCwzkA4GAk2MKfQOoC9vEqjcvWy7r0scZR9Y8f5Xj0b4IrkyvWMsSuIeO6t4+ya5m8sqAiKfmZCw9Y6Aq0BLiPKunU+7P41P8AiKoV1+qBWA76ZD2rVL9pQUuMMH0bun5tp9UiuTPTiI5txFD+RMTSDzwcQKfQuGfPnDjvWUsV6AUBP4datCzoMcn3k33TJOqPHwg7r5AlcAKK0VqkaiUn72T56Prrrnm2QlY4JxWSbe2jDR/ppGKow84gAWkHr4VIIKsazknkQ3o351s36vIkTPpq5zY+ek0B723FTrWKePkyN7vi1xyEDJEb4GTjJ0sFYgMQCATQHe/uJBpWKPUzfmY4RAOrOep9FG59Blh2pQg7ym7Jeb6fm8ubwIfI52fClVxJITLN+kYe7nqI16IO225wNRY71aptDlHch7MdFx6vi+uC4JLAJG6RAwIIBBGCDuCD1BrOSTeAMVV4GJJgbQCcktHgNE2TuToIUserI1AauIcPSZcMBkZ0tuGQkY1IwIZT6giutKtOk7xeHFcH1WT7kNXJvsrwaa1R45bo3KliyF00umokspbUdQJORsMb9sAadu2qltElOFPcdrOzunbLC2Hrf4xGLWbO3CvBcXMPbUsyjGwWXIYfMypKx/bFYSxSuIVdGRwGVgVZT0IIwQfpVoTcJKUXZoED2b4nOZ57aeJ0EIHKkc5M6FmGskEjIAQHfOTkgZwN+2UKSpQrUpJ717pfZeGGutvJXtcpFu9mfR15xcUBwN0vNEZOGK6gPiAOGwe+CRny1Dzq/hy3N/he3668OjIud6oSSSfs8xJ/BmbOe0cpwN+wWTbyw+epfbXbx6aS96PrH84/2/hK5McCGsy3B6yuQvpFGSsYB+EnXIP3prIWK1AKAycTvhDHqILEkKiL7zudlRe2/mdgASSACQBjt+D6yJLsiWTOQnWKLyCKfeI/SMNROSNIOkAV6AzX3D45lAkQNjcE9VPxIw3U+oINATkmkt3Ecjl43OmKZhko592KbGNWeivtnZW8RDPKtfEHL2Y9l1s2lfnSTSTNqd5NPUnJ0gAaQT2yRsK37b/qEtpUY7qjGKskr+t3j1KRhul+vPLigJNv93eSJ+WdOaB5OmmOX5AqYiB5hz3oCtQCgFAcrq3WRGRxlWGCOn8CNwfIjcVeE5QkpRzQeJgsrto2EE7Zc7RyHYTAAnHkJABuu2cFgMZC96lNTTq0lhxX3f8Azo+GTxs3VPgxZDVd3L/CscX1UNIcfMSr/AVlLFSgMvEbISppJKkEMrr1RhurD5eR2IyDkEiutGq6cr58GtVxX6xWaxIauRvZq+1Sz80qJmkKqBkBkiAjPLJ94CQSMRuV14PYm1Sjh4kMY+q5PTk8nw0RPgz6OuBIoCPxZBPKtsd49PMmHxJnCRMPhdgxPYiNlOzUBw9tvadOG2huHjZ1DKulSAfF067UB49sPapLCy+1PGzrlRpUgHxdOu1AVry0SeIpIuVYA+RBGCrKRuGUgEMNwQCNxQHHglyzRsshzJE5jc/EQAVfA2GpCj4HTVjtQFCgFASpBov0I6SwsrH1idTGB9JJf4UBVoBQEu4BF9CezwyKfVlaJk/gOZ/GgKlAcLu6WNQzdCyrn1dgq59NRFXp03N2jo35K79CG7HeqEigMfE7PmINJ0yKdUb4zpcAgEjuCCVIyMqSMjOa7UavhyxV08GtV+fFaOxDVzzw295inI0yIdMiZzpbGdj3BBBB7gjp0CtS8N4O6eKeq/PVcGE7nL2gn5dpcPgNpic6SMhsKTpIPXPTFck2ndEmSw4ZLaxpHAwkiRQoikYgqAAMJJgnGB7rA7nGpRgDU6tOtjVVparj1WGPNW6NlbNZGj+2VXaWKaM+sZcfMvFqQfUiq/RW/clF97ekrP0G8c/9p7PmpF9pi1vnSusb4xkZ6A7jAO53x0NW+gbTuOfhuyzw/WHMb0crnsi8y9Yn3YECr+8k3ckeYjCAHykcd6yFirQHxnsp7RTz8V4nbSFTFbGMRgKARqDE5PfpQH2dAZ+IWizRPG2cOpGRsR5Mp7EHcHsQDQHHgl00lvGz4140vjpzEJWQD01hqA1ypqUg5wRjYkH6Ebg+oqYuzuCBwf2TW35um4uWMj68vKWI2Axk+8NvzAn516G0f6jKvu3hBWVsI2/x2KKFj04xZTRtBItyzFZlH3qIwAkDR6fuxGSMsvUncA74weHi0Ze9Tt+FtfHe+RNnqUTxVov7zHyx+lU64/mzYDJtuSyhR8Rp9HVT6mV3o8Jdlk+zvyF7ZlNTkZHSsuRY80AoDldWyyIUdQynsfTcEeRB3BG4IBq8JyhLei7MNXPneEiWCW7wGnj54ycjmr9xBjrhXAGB1DYX87GtH7Kr+5L+l/OPqvworii7ZcQjlzobJHvKQVZfLWjYZfqBXGpRnT95d80+jWD7EppmquRJE4NaJJbMroGHPnbBHRvtMpyPIg9xuKvTqSpu8XZkNXO/9nSp+DcHHZZl5wA9GyshPqztXfx6c/rId4vd9LOPkkRZ8DrDJcagHjiK93WRgf8AQUx/46pJUN28XK+jS+N/kTicbX+/XHnyYTn9XVOAPodX8a4Enxv/AG/f/Rm/ex/1NAfI/wDaj7PX8PCjJccUa5i1R/cm3SPqfCdQYnb5UB+4we4vyH9KAn8LObi7x0EiA/tcmMk/6Sg+lAef7WI3kt50A76BL/AQs7fyrT9GT9ycX3t/ckit+Ros+JRSkiORWYdVzhl/aU+IfUVzqUKlNXlFpa8H0eTJTTMvFmxcWeO8zA/LkTH+oFciSrQHBbtDIY9XjAzpOQcfEM9R2yM4O1XdOSgp2w/XkRcxcW/Hsz/jMPobeY/1UVQkqUBn4jaiWGSMnGtSuR1UkbMPUHcfKulGp4dSM9GQ1dHpwm75sKOQAxGHA30upKyL/lcMPpVq9Pw6jisuHNPFPusQndGuuJIoCfxCzbWJosCVRgg7CVNzy3+RJKt1Uk9mYHRSqx3fDqe6/R6r5riuaTUNcUY+J8QSW1l05DLgPGwwyZYbMvyzg7gjcEjeqVaMqdr5PJrJ9PyzWTSYTuXK5EigMN7weCZ1eWGORkGFLqG0566c9K709prUouNOTSedna5DSeZw4Sum4vF7mRHA8lMEaD6ao3/ga4ElWgPxvhntTBw/jnF2uBLiV4whSNnzpU6unzFAfpnsx7Rw30LSwa9KuUOtChyArHY9sMN6AsUB8ol7cQ2LSW1sLljNO4TmcslHnkdWXKnV4SDjY+Va9jo0atTdrT3Fra/zw6lZNpYIp23GX5atNbTxnSC2EEm+MnAiZn6+YB9Kmeyx32qdSL72/uSXqN7VG2z4nFKSqSKWAyUzh1/aQ+IfUVxqbPUpq8o4a8OzyZKaZj9px9wn/wCRbf8Aqoa4klegI80BtcyRAmHrJCBnSO8kIG48zGNjjKjVkPsjNbR7E/e4S15S+UuHHD3a5ZFaOQMoZSCCMgg5BB6EHyrI04uzzLHtUAUBK4SMT3gPeZWHyNvCv9VagNd7w+KXHMjViPdJHiX1Vuqn1BFdadapT9xtX8n1WT7kNJmUcMkT8K4cDGAso5yj1ySJD9Xrr48J/WQXWPsv/j/SRbRk7gUlyglj0QyaJ5NR1tGcyNzhhSrD3ZBsWqLbPLjJdk/W6+AxPpazFhQEri8bI6XEaljGCsiKCS8TYLaQOrqwVgNyQHUDLUBw49DZXdsi3GmWCV00bthmY4TBU56n6d+lAZ+NfYrqE288bSx6gAmmTxFSwBTTgsAUbcHG3qMgaW9pIdI5WqRmX7pVVvvfd2QkYwNS5Y7KCSdgcAbuEWZiiAchpGJeRh0LsctjO+kdAD0UAdqA20BmvbCOUASIGxuD0ZT5ow8Sn1BBrpTrTpu8Hb4PqsmuTIaTIF7M0F3brIzSQKsknMIBaH3Y15pHVPvCNWMjBLEgMw7bsa7tBWlpwfTR8snkrOycZH1FZSxlv7BJVAbIKnKOuzI3xIex7eRBIOQSK60q0qbuuOa4NaP9YZrEhq5HkuH+12sM2Nas8iuBhZQsbJt5OOZuv1G2QOlSlFx8SnlxXGP/AE+D7PG1yfBn0VZiRQEu2+6unQ+7MOYno6gLKvkMjQ4HcmQ9q1T/AGlFS4xwfR4p/FcsCuTKlZSwoBQEX2r4Ws1tKQv3yxPy3UlWDYyoyN9JYLlTscbg12pV507pZPNPFPs/jmuDIaudLaKcqrR3KujAMDLFqYg7jBjZB0/Vq/iUJZwaf7srL1Un6kWZm9nY+IB5ftjwNHrblaFIfTqOnVvpA04wNz5nNd9sexOMfo6leyvd4Xtjbjn0WiIjvcS/XnlyPxY8iVbn8mnlz+iZLJKfSNi2fJZHb8tAVmkAAJIAOADnrk4A+pIH1oDkl7GdWJEOg4bDA6TnGG8jkEb+VAeY7uNnZFdS6+8oYEr8x1HagMXG7wgCGI/fzZCd9CjAeYj4UBB8ixRc5YUBttLZY40jQYRFCqPJVGAP4CgO1AZ7yxjlAEiBsbgnqp81PVT6jBrpTqzpu8Hb59de5DVz53j7NAIEkfXbtOh1vkvFyiZvEQPEgEe7nBXGWLDJXQox2jCKtPRZS6aS5ZPJWdk4yPqqxlhQErh33MzwfkIMsXopb71B6I5BHYCRQPdrXW/a01V4+7LrbB90vNNvMqsHYq1kLCgJS+C+bf8AFgBA9YXIc/UTJ/poD04P7S29zLLDEzc2H8RGRlKb4wSRg/Qmtm0bBWoQjUmluyyaad/mVUk3YsVjLEknlXu/u3CYHlzYwTj1LRHPyhNAVqAm3PEyWMcAEkgOGOfBF+8Yd8fkHiOR0B1DTChaO/Vdo8NX0WnN4dXgRfQornG/Xv2rM+RJgm4NEdRA0F5I5G07amikDqSOmSQAWxkjG+wwBif2fVwMTPozsBpKlCWYxnbxKSwPXcIgORq1S007MHfh3AUimMoPiIIPhUZ1FSdRAywGkBQT4RsNsYgGy0vA7yIRpdDup7qc6HHowB+oYdq61KW7GMlin8eK6r4WfEhM1VyJFASOFqJZbiYjKseSmdwUiLBjg+crSD1CqalNp3QOnBiUL27HPKwUJOSYmzy8/skMnmdAJ61p2i00qq+1n+JZ+eD724FVoU6yliFe2a3F2ytkcqEaXHVXlk1ZU9NS8lDuPzDqDiulKo6ct5f5XFPqQ1c38Ju2dSsmBLGdMgAwCcZDr+qwIYbnGSM5Bq9emotOHuvFfk+ay9cmgmbq4EmLi1oZEGjAkRg8ZPQMM7HyDKWQ430sa70KihL2vdeD6fmniuaRDR04feCWMOARnYqeqsDhkbHcHIPyqlWk6c3F/wCVwa6hO5prmSYbviQib7xWVMfi4yg8w+N1x8TAL613p0HUXsNN6ce2vRY8iG7GuKRWUMpDKRkEHII8wRXGUXF2asySZ7N+CIwdDbsYgP1Bgw/P7opk+efKoBVY4GTsKJXBInvzcKUtt1YEGfJCKCOsZGDI3lpIAwcsCMHZGiqLUq2a+zxfXRdceTWJW98h7L8C+yQ6DK8zsxZ5ZCWZ/hySTsFwMfM9zTbdr+k1N5RUUsElkv8ALEY7qPV/Z5AqqmyJLHJGjAFYdDhmEW2VDLldOcAbAAbVjLHD/Z8sjJJyyAFWMkZ9xy4kbI2fft3BOd8ADr/Z84ld15IY6hGxLFY1dgzfdqq6mYqpYl9z0IG1AbuH8NWLW+TJK+Ncj41PpzpXYAKoycKAAMk4ySSBm9m/aKG9jZ4iwKNpkRhho37q3bPyJFbNs2Krsk1GpxxTWTWq/wCysZKWRXrGWFAST97e46rBGQe4MkuMD5rGv8JhQHtwf7tpLc9I8NH+6fOlf8hDJ+yqE7mtW0e2o1tcH+JZvvdPq3bIqsMCpWUsZOI8NSYAPq2OQVZkPqMqQcenoK7Ua86Tbj6pP4kNXNdcSRQEn2gOgRz9oXDP2+6YFJSx+FVbmH92KA03XCYZCWaMayc618Dg405DrhgdO2Qem1d4bTVgrJ4aPFa5PDMhpHJbW4T3JlkXylTxfIOhUYHqhPrVvEoy96Fn+68PJ3+KXIWZj4nb3c0ejlwIwIZJBM7FHU5VtPKGRnYrqGQSM4NHHZ7YSl/KvjvfIYnjhiyXKEzylSpKSQxZiCOMEqzZMh2IIIZQysDjBFFXhD6uGOsva8lZLzTfMi2pbt4FjUIihVUYCqAAB6AVwnOU5OUndvUsdKqDLxW65UEsnwRs2PPSpIFdaFPxKsYatLzZDdkeeG2oihjiHSNFQf5VA/5VFao6lSU3xbfmErI01zJJnGYyum4QHXFksBvrjP4iY7nA1L31KB0Jzq2aSlelLKXo+D+T5PVIq9TpxW8ZLdpYtJwuoE5wR5jHXbpWZpp2ZYjXvHXV3UyRoMspGliyBZIkU7HJZw5I2G7J2BzAPPA+JuJYLblBEELdEcgleXo0uMxhQhwfE3iJGfDlwPf2ju54buzeKHmJI/JkbURoDsh1FQOwVsHOMnH5hXpbHTpVaFWM5WaW8lbOyeF788V34FJNpqx9ITXmlyT7ODVG8/8A3hzKP2MBYflmJUJHmTQHniQ5U0c46HEUvqrH7tj+xIfkFkkPatVH9pTlSf4l1Wa7rzaSKvB3KtZSwoCFxy5WzD3Z/C256jqeirKo7sBhSO6gfCAd+zQe1W2f7X2X6tPk81o+rZWT3cSnwq/S4gjmj9yRA6564YZwfWstejKjUlTlnFteRKd1c1VyJJ0vBYSxZVMbE5LRM0Wo+bhCAx/aBrRHaqiW63dc0nbpfLtYjdRLveFSxzrIl1PhwElAEJIUElHGYjkKzEHvh85wuKn6RD/5R/r/AOViLczfFwuCQB2czhsYLya0ONwQg+7yOuQudqfSppWhaPRWfnn6k7qKUEyuMoysM4ypBGRsRt5VmJOlAKA+a4vaTvxSzZJQIo0kdo8HxHwxkk58pPCMbaW3329PZ6lKGxVVKPtScUnpm/ljjxWhRp7yPpa8wuKAi3UC2rGeNVSI556qNIAJJ+0Y6agSdZ7qSSToArbCctoj4U3eX2X/ALej+zo8OLZV4YlqsRYy8SvVhiaRsnGAFHVmJCoi5/MzEKPUigOfBrNo4/GQZXJeQjoXbqB30qMIud9KrQHSW0zNHKDgqrKR8StpOPmGVTnfuO9dY1LU5QfGz7q/yfw0Itjc1VyJFAKAUB6SxhlKsAVIIIPQg7EGgJvAZSFaByTJBhcnq8ZzyZD55UYJ+NH8qAq0AoCbxCxbXz4MCUDDKThZlGSEc9iCTpfB0knqCQQO3DeJJMDpyrrs8bjDxnyYf0IyrDcEjegNlAS+MHW0UA/OwdvSOIqzf6m0Jjyc+Vatn9iMqr4Ky6yuvRXfVFXoVKylhQCgPnLLiPKRraNRLNG7IsQOAkeomIyHfQgjKjJGTpOkMdq07U96an95J98n5tMiJbtoCEAkKu+BqYLpDH0G+AOwJPzPWsxJ3VQOgAoDzQEnjzF9FsvWbIcj8sIxzm8xkERgjcGQHsaAqqMDA6UBzurdZI2jcZV1KsPMEYI/hVoTcJKUc1iHiYuB3uuPQzAzR+CUZGdSkrrK9QHxqHoa77TS3Jb0V7MsV0eNr8r2fMhMpVmJBFAcba2SNdMaKigk6VAAySSxAG25JPzJq86kqj3pu75+QtY52PEI5QdDZK+8pBVkPk6HDKfmKtVozp+8s8nmn0eT7EJpmquRJF41wXnS8xdAP2eSIkjdtbRMqnbdPAwI/WoDNPwk4VpGjikZpRkHOkzKVCxkhSx1YYjAyc0Bu9n7B4UcPpGWBAVi+AERd3ZVJ93O42GANgKA9+D8et7ov9nkEojIDMoJXJ6ANjSTjqATjIz1Fado2Ots6XixtfJPPyzXcqpJ5FKsxYmcPOu4nl/KNMK+R0ZMjD/O5Q+sZrVV9ilCHF3k++CXkr/xFVmU6ylhQHhlBBBGQeoPepTtigSuEziKKRJGCrbEqXY4AjCh42Zie0ZALHurGtG1e1JVF9pX75P1V7aNFY6HpYI1xItxIpWNfwI2BDbggzyA7qxUkKp3VSc7tpTMWLNAKAUAoBQCgFAS+MW7grPEpaSMHKAgc2M+/Hvtq2DKTjxDGQGagN1pcrIiuh1KwyD/APB3B9DuKA7UAoDFxDhiSkMcrIuyyodLrnqAe4yASpypwMg0BOuuIz22kSKtwGOE5eEmY9gI2Ohtt2cMgHXAFdKdKU77qwWb4L9cNckQ2cuGcTRWeS4EiTPjVqhkCRqM6Ilk06GC5JLBjlmJ2BAF61SLShD3V6vi3104Kyzu2SKH+0Ft+njz5BgT/CuBJN4bx0O9w0cc82ZMIFjZRpRVUgPLpjzzBJ+atO0JRjCPHdu+7bX9NiFxN5juZfeZbdPJDzJCNurEaE7ggB/RhWYk9PZm0SNZzGPC077kliSgWJizMSzHVGdySa0bQt3cjpFevtfBkIs1nJOF9drFGXckKvXALfyAzQGSXjUauVw5IOBhCQzBkUqp6ZBdc5wPe3wrYAw8FvozM7MxaWVymdJCpoDMluM76lTU58yzHOCAAPoKAUBH4R7OQ21zczxDSbjSXUdNS68sP2tW48xnvWzaNuq16NOlUx3L2fJ2w7WKqKTbRYrGWFAKAy3vDo5cF0BI91hlXXPXQ64ZfoRXWnXqU/deGmafVPB9yGkzN9gmX8O5b0WVFkA+o0Ofqxrp41OXvwX8LafzXkiLPU9lF0Opgb10un8tTf1qG9nfCS7p/JE4nK8tp5UKOLcKwwdSvIP4ZX+tF9HWe8/JfmMSXJY3EIAmmmuLcDflDTIu+fEFzLIANsq5fYZDklqnx4R+rgur9p+vs+hFtSzwKK2WL/dBGIyzEiPGNRPjzjoc7EdsY7VzrV6laW9Uk28seRKSWR7cUvGXEcWDNIDoB3CjvK4+FcjyycDqavQpKXtz91Z8+S5v0z4Bs0WNqsUaxrnCjGTuSe7Me5JySe5JrnVqOpNzfH9W6LgErHeuZIoDBf8AFo4iE3eUjKxINTt646KM7amIUdyKAj2li019K1yBhY4XWFTqRW1z6WkP53GkEbaVOMAlQ9aZ/wD5ofin8IFeJ9PWYsKAUAoBQCgFAKAUBFuomtnaaJWeJjmaFQSQe80Kjcn4ox73vL48iQCrbXCyIrowZGGVZTkEHoQRQHrfTMkbNHGZXA8KAquo9hliAPn/AF6V0pRjKaUpWWuLt5EMicEkv54QblY7V8sGVAJGxk6SpJKKcY6h84Ow6DbtK2OlUtRbmsM8Fzvhd+ncqt5rHAr2XDkjJYAl296RiWZvIFj0Gc4UYAycAVkqV51Ek8lklgvLXnm+LLJWNdcSThf3QiieRskIpbA6nAzgeZPQCulKm6k1BcXYhuxy4RamOCNGOXAy5Hd28UjfVyT9attFRVKjksuHRYL0CVkeeKXfKiZwMt0RfidjpRfqxAz2qKFPxJqLy4vRLFvsg3ZHtw615USR51FRu3xN1Zj6lsk/OorVPEm5a+i4LsglZGmuZJj4vy+RJzW0RlSGbOMA7bevl60BObgqzKXEk8QfxBPApTUys+xUka9OCGzgMw2zsB3s+ApG6MGY6TqC4RV1iPlB8KgweV4cDC47Z3oCtQCgFASri4aCQu7E279WP/Abpv8A4R8z7hznwnwaoQjWgoxXtr+pf8l/Uua9quRVrKWFAKAUAoBQGW84jFFgSOqk+6vVm/ZUeJvkAa606FSp7qvz4Lq8l3IbSI15Zm5fXFCYWOP95bVE5A6YRSHcD4ZdIHkeh6+FSp/WSu9I/OWXlfsRdvI72vCJ4SxjuFkLHLtPGGduuka4yihRk4Gggfxzyq1nUtwSySyX64t4slKx2ee8HSC2I8zcSL/LkH+tciSHwGPiEs8l08kHKkXTAgLsqJqJ1gYXXrAUhyQSMbAbV6W1yowoQoQjaad5vPG2XbG64PXMpG97l3+zJX/GuXI7rCOQp+oLSg/KQV5pc2WVjHCCI0VATk4G7H4mPVj6negMvCDreeXs0mhD+rGNJ/8AM5pHoRWnaPZjCnorvrLH+23cqtSnWYsKAUAoBQCgFAKAUAoCTccOeNzLbFQWJLwttHIT1bIBMb5/MAQd9QJwVA72HFkkbQQ0coGTFIAHA8xgkOvbUpZc7ZzQG+gFAKAlX/3s8cI91CJpfofuU+ZkGv5REHqK1Uv2dKVR5v2V395+WH8XIq8XYq1lLEDi3s5z762uWlZVtw2lEOCzORnUfhwo8Pf5dd9DbvB2apRUU3O12+CWnPHPh8KON2mX6wFyffcWSNuWoMs2MiJN2AOcM56Iux8TEA4wMnagOVrw13dZbkhnXdI1JMcR81yAXftzGA/VC5bIFWgFAKAUAoDwRnY0BJW2kt/wRzIf0OQGjH+CTsVH6NiMA+EgALWt1IV/rHaX3uD/ABc/3lnxV22VtbI22PEI5QdDZK7MpBVkPk6thlOOxArjVozp+8s8nmn0awfYlNM1VyJFAKAUB40jOcb9M/8AKpu7WB5qAesjhQSxAAGSTsAB1JNSk27IElibvbBFt3JGDP8AqgHcRHuT7/bwnLa1bZsft/2/+uX2eOOCrn0LAFYywoDhfI7RusbBXIwrEZ0k7asd8dcVek4qac1daa8iGe1rbrGiogwqKFUeQAwKic5Tk5SzeJKwOtVAoBQCgFAKAUAoBQCgFAZ72xjmXTIgYA5Geqnsykbq3qCCKAw/Y7iL8KUSr2jnzn0CyqNQHqyuT50B5/tdl/Gtpkx+ZF5yn9kR5kx80FAZ7/2rto0yZV1n3Y3PKYk7DIfBVckZYjA/lXajS8R3eCWb0/7fBcSG7HjhnFLWNCWu7dnc65H5qAMxAG3i2UABQN8BRuetK9XxJYKyWCWi/N5vmwlY1D2itSPBOknpEeaf4R6jXEk8f2s7/g20rZ6NIBCoP6wf7wfSM0B4NjPL+NNy1/RwZU9Nw0p8Z+aCM0BvsrOOJdMaBBnJwOpPViepJ7k7mgO9AKAUAoBQCgFAKAyXvDo5cF18Q2VwSrrnrpdSGX6GutOvUp4ReGmafVPBkNJmf7HOn4c4cfDMgY+gV00kfNg5rr4tGXvws9Yu3mnf0sRZmLjPGrm3gaQ2ZlYEYWB+YWywHQordz0VsfLeu2z7LQr1FBVd1ayVuHVrzaIcmlkVuG3nNiWQxyRlhuki6WX0I3rJWpeHNx3k7cVimWTuaq5Ek9+KjLKsU7lTjAiZQSPJpNKkeoODWhbO7JylFJ80/RXfa1yLnp9ouX9yJIgR70ra2B7fdxnSf/6CrblCHvScvwqy83iv5WRieV4QGIad2mIOQGwEU7EFYxtsRkFtTDsah7S4q1JbvTN9Xn1SsnoLalKsxYUAoBQCgFAKAUAoBQCgFAKAUAoBQCgM897Gicx5EVDuGZgFOemCTiukaU5S3YxbelsSLoxtxJ5NreMn/FkBRB6gEan23GkaT01CuyoRhjVl2WL/ACXfFfdZF9DvYcPEZLMxklb3pG/kqjoqDso+ZySSedWs52ilaKyXzer59lZWRKRs0jyriSeaAUAoBQCgFAKAUAoBQCgFAKAUAoBQCgFAKAUAoBQCgFAKAUAoBQCgFAKAUAoBQCgFARva2wSa1dJNRUg5Cu6Z2OzaCMj0O1bNgrSpV1KFr9E/in5lZK6OHsfwqFLW3ZYkD8tRr0gtgDAGo+Lp610/1DaKs684yk7XeHDyyIglZH0FeeX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data:image/jpeg;base64,/9j/4AAQSkZJRgABAQAAAQABAAD/2wCEAAkGBxQTEBQUExMWFhUXGCAaGRcYGBwYHhgbHBobHBcXGB0cICkgICAlGx4bIjEhJykrLi4uHCAzODMuNyguLisBCgoKDg0OGhAQGywmICQvLCwwLywsLCwvLCwsLCwsLCwsLywsMCwsLCwtLDQwLiwsMiwsLCwsLywsLC0sLCwsLP/AABEIAJsBRgMBEQACEQEDEQH/xAAbAAEBAQEAAwEAAAAAAAAAAAAABQQDAQIGB//EAEgQAAIBAwIEAwUEBwUFBwUAAAECAwAEERIhBRMxQSJRYQYyUnGBFCMzQlNicnORobEVNGOCkhYkQ8HwB1Sio7TT4TVEdIOT/8QAGQEBAAMBAQAAAAAAAAAAAAAAAAECBAMF/8QAPREAAgECAwYDBAcHBQEBAAAAAAECAxEhMVEEEkFhcYETkaEiMrHBFDNCUnLR8CNigpKisvEFwtLh4lM0/9oADAMBAAIRAxEAPwD9xoBQCgFAKAUAoBQCgFAKAUAoBQCgFAKAUAoBQCgFAKAUAoBQCgFAKAUAoBQE2fiTMxjt1Dupwzk4jjPcMw95h8C79Mlcg1pjQUYqdV2TyXF9FwXN9r2sRfQ9rfhniDyu0sg3GfCin9SMbD0J1N+tUT2jDdprdXq+rz7Ky5C2pQrOSKAUAoBQCgFAKAUAoBQCgFAKA8OwAJJAA6k7YoCWPaCFvwi02ehhRpF9RrUFB9WFAeV4jM3SzkX948Sj5+B3P8qA9vtNzn+7x4/fn/26AyTe0LJJyzayvJjOmJo3wMHBbLrpBwQC2ATXenQlJbzwjq8u3F9EmyGzKvtG5/EEdp0/vAk7/lyQkZP7MjD1qzWzx4yl0tFet36IjEppFdHfn25B6Yt3/rz6b2zfcl/Mv+BOJn4rc3scMjRQwSuEOnDuuWwdPg0nIzjbWPn3rrQp7JOpFTlKKvjgnhxxv8n0Ibkka+BXk0sIa4tzbyd01rIPmGUnb54Ncdqp0qdRqlPejrZr0ZMW2sSjWckUAoBQCgFAKAUAoBQCgFAeCaA80AoCTcyNPI0UbFY02lkU4JP6GM9Qce843GcL4slNcFGjFVJK8nknl+J/Jcc3hhKueBSt4FRAiKFVRgKBgAeQFZpzlOTlJ3bLHSqgUAoBQCgFAKAUAoBQCgFAKA9JpVVSzEKqjJYnAAHUknoKAljiEs/93QKn6aVTg+scezMP1iVHQjUKA9ZeFQIpluX5ujxGS4YFUx+YLgRpj4goPmTVoQlOSjFXb4IXsa+C8UjuYEmizy3zpJGnIDFdWDuAcZGexHSuu07PPZ6jpTzWflchO6ujdXAk5XSMUYI2hiMBsatPqAdicdM7Z86vBxUk5K60DPSys0iXSg75JO5Zj1ZidyT5mpqVZVJXl/haLREJWO5FcySW3Ao1OYC1u2c/dYCkk5JaMgxknuxXV5EUB6HiUkH96QaP08YOgesqElo+++WUAEll6UBWRwQCCCCMgjcEHoRQHpc26yKUdQynqrAEHuNj61aE5QlvRdnyBPbhToP93ndD2WTMyZ9Qx1geiuorQtojL62CfNey/TDzTK20PP8AaMkf48Jx+kizIvpqUDmL/pYAdWp4EJ/VS7Swfnk/NN6C7WZvtrhJFDxsrqejKQwPyI2rPOEoS3ZKz5lr3OtVAoBQCgFAKAUAoCXdDm3KR/kiAlb1YkiEeRxh29CIzWqH7Oi58Zeyun2vkulyubKlZSxg4zcskYWMgSyMI4yd8McktjvpUM+O4U132eEZTvP3Vi+mnd2Xchs0WVqsUaxoMKowMnJPmSTuSTuSdySTXOpUlUk5yzf68tAlY71Qkx3vEkjIUktIRkRoNTkdM4HQZ21HCjua7U6E5reWC1eC/wA8ljyIbseLOaZmy8axpjYF9T5/WAGlcb9Gb50qRpRVoybfSy7cX3SCuba4kigFAKAUAoBQCgFAKAzX96kKanz1wFAyzMeiqO5Pl/yFAYIOHPMwkugDggpB1SPG6s/aSTODn3VIGkZGtgLFASuPLzAlt15xIf0iXBlP1yqZHQyA9q1bK9xut93L8Ty8s+drFZY4G+ztUijWONQiKMKo2AHkBXCpUlUk5zd2+JZKx2qgFAeCcDJpmCWOKtL/AHaPmL+lY6I/mpwWfbcFQVPTUK1fR1T+udnosZd+C7u/Ire+RgXgFw14s8l6/LCgGCINGjMCcEgs2BjGcHxHyAwdH0yhHZ3ShSV7+87NpeS7aepG673ufSV5pcjTWDwEyWq5UnL2+cK2feaEnaN++NkY5zpLFwBRsL1JkDocg7bggqRsysp3VgdiDuDQGigFAT7rhQLGSJjFKerr0f8Aep7r9MZPiA6MK0Q2hpbk1vR0fDo818NUyGj1tuIkOIp1CSE4Ug5SXG/gY9GxvoO+xxqA1VM6CcXOk7rjquq05rDWzdhfUpVmJFAKAUAoBQCgJvCBl7h/imOPQIiR4+WpWP1NadowjTjpH4tv4MquJsu7pIkLyOqKOrMwUD5k7VmLECTjAkuwYopphFGThU0AmQ4Vw0pRThUYAgkeI1pXs7O396Vv5Vf/AHLyI4lIX056WpH7cqA/+HV/WsxJP4hxm41cmO2fmEamZHifloSRrw7rlmIIUHyY4OkqdNKnFRdWpksEvvPTos32Sxd1DfBHaw4haw5U6oWYjU06shkY7DMjjTI3QbMew7YrnVrTqO8uy4LklwCVi7XIkUAoBQCgFAKAUAoBQHG7uViRpHOFUZJ6/wAhuT6Dc0Bg4Zau7faJ1xIRiOM4PJQ9ttuYfzEbflBIGWAq0AoCZGQbyViRiOJFBP5dTO0m/qFj/wBNaZYbPFatvySS8rvzI4noONh/7vG84+NcLH6HmMQGHrHrrMSedN4w963i8xpkn/g2qL+lAeTa3WNrmPPrASP4CQH+dASFW6uPE6wTQKxAXxwCXBwXKnmalBBCqWCt73TTWtt7PgvefHjHkub4vNZalcyxDxtNQSVXgdjgLKAAxPQK6kxsT8IbPpWQsU6AUAoD5fiV8YZPtCQzqx2mi5TOJVA94GIMBKo6EnDAaT+Vk0/RZP3ZRf8AEl/dYjeL3D+IxTprhkSRfNGDYPkcdD6GuVSjUpO04tdVYJp5GquZIoDldW6yIUdQynqD/EfUHfParQnKElKLsxa5Pt52hdYpSWRjiKU9c9o5T8Xwt+bofFjVonCNWLnBWazXzXLVcM1hlXLBlWspYUAoBQCgFAfLcL4hJLJcR22kIJNYnYEgo6g5iXbXlxINedG22vBUaa6vCnPVW7ptfC3mVXEsWnBo0YO2ZZR/xZTrf107YQH4UCj0rMWJvs7xJ5by/VoSnKkVA5IIYBMqB9Dqx21ivS2yhGns9FqV95N20xx+FuxSLu2fRE4rzS5N9nxqi5x96c8052IVgOWpHYrGFB9QT3rVtbtPw1lD2e6zfd3fQrHK5SZQRgjIPUGspYkngvL3tX5B/R41Qn0MeRp+aFTnrnpQHWw4pqflSpypsZ051K4HVonwNYHcYDDbKjIyBSoBQCgFAKAUAoBQEdh9oucH8G3YbdnnwCPmIwQe41sOhjoCxQCgMnEuILCoLZYsdKIoy0jHJCIPPAJycAAEkgAkAQ7XhzSXcn2sKdSJIkIJMYKllbUD+Iy/dnUwwCRhQRk6JK9CMtG10ya88fIjifT1nJFAT+PSsICqEh5CsakdVMjBS4z8IJf/AC1o2WKdROWSu3zsr275dyJZG2CFUVUUAKoAUDoABgAfSuMpOUnKWbJE0KupV1DKwwVYAgg9QQdiKqCQ1tJbbw6pIfzQE5ZB5wMTuB+iO2MaSunSwFS0uVkRXRgysMgj/rYg7EHcGgO1AKA+bm4XGl1pZcLOSY3UlGjl3eSMOpDaZADJp6ZWTOdQFdqdedNbqeGjxXk8O+ZDSZu+1SW/47a4v0+ACn75QMY/xFwBndVAyevhwr/VK0vu6/hef8Lx0bbsRe2ZWFZCwoDlc26yIyOMqwwR/wBbj51aE5QkpRzQMfC7hgxglJMiAEOduanQPttqB2YDvg4AZRXevCLSqwWD4aPTppywxaZC0KNZiRQCgFAQXU3rEHa0U4I/7yw6g/4IO2P+Ic/kH3gGnin3LLcDZFGiXsOVnIf/APWd/RWk9K1UP2kXR4vGPXT+LLqkVeGJVrKWPVUAzgAZOT6nAGT9AB9KltsE/wBoj/usig4MgEQI7NKRGp+hYVo2P66LfD2u0cX8CJZFFVAAA6Cs7d8WSeagCgM1/YpMmlx3yCDhlYdGQjcMPMUBhseImNjDcuokUZWQ4UTICBrx0DAkBlGwJBGAwAtGMpZK4KkUqsMqwYeYOf6VEouLs0D3qAKAUBG9mPaOK9jdo8ho3MciHqjA4+oPUH+hBA27bsNTZJJTykrp6r9ZlYyUizWIsYuMXphgdwAW2VFJwGkYhY1J7ZcqM+tAeeG2YggVAS2kEs2N3Yks7kD8zOSx9SalK4JfsNxSe4s0e6iMUyko4OBqKnBfA3XPkQN842xW/wD1PZ6NDaHGhK8XiuV+HP8AXEpBtrEt3VwsaM7nSiAsxPYAZJrzy5P4TaszfaZlxKy4RDvyYzg8vbbUcAuR1IAyQq0B7caUronUEmEksAMlom2lUdzjCuANyYwO9atmalek/tZcpLJ/K/BNsq9SjG4YAqQQRkEbgg9CDWZpp2ZY9qgEziGGubZPh1zf6U5eD9Zgfp6VqpezRqS1tHze9/tKvNFOspYUBxurpI1LSOqKO7EAb9Bk1eFOVR7sFd8g3Y+auuJmCQzwwStA5+/yojVW2AnXmMrY7OdOCuGz4Tq6vZ1H35xXm/7U163IuWf7SkHvWswHcgxMB9BJqP0U1PgQeVSP9S+VvUX5Hey4lFKSEbxAZKMCjqOxZGAYfUVSpQqU8ZLDXNPo1gwmmeOL2XOhZAdLbMjfC6kNG3rhgDjuMjvXEk88MvBNCkmMah4lO5VujofVWBU+ooDFEv2Vwv8A9s5Cr/gMThU/dsdgPykgDwkBNkn9Ii5fbWf7y1/EuOqxzT3q5FisZYUBF9qxKsPOt4jLPCdSIDjUDtIh8wV7eYUjcCtuw+HKp4daW7CWDemj8+Ol1kysr2ujdwe7M1vDKwwzxqxGCMFlBIwdxg7YNcNopqlVlBZJteTJTurnTiEBkikRWKMykBh1UkbMPkd6rSmoTjJq6TWGvIPI9eGXfNhSTGCR4l+Fhs6H1VgQfUVNan4dRx09VwfdYhO6MfGnMjJbISDICZGBIKRDZsEdGckINwcF2G6VyJKkUYVQqgKoGAAMAAbAADoMUB5IoD5nhN/LFemyaFlgCFoJm6NjT9yMEjwgtjODpUbbam9SvRp1NmW0qSc72lHTP2u+F+F3njZUTadj6V3ABJIAG5J2A+deWXPkfapbe+WBVuTpjnWRmh1tqVQcoHjzjJxvnbGa37Btv0Vzlup3i1jji+OJWUd4+ks+KQykrHKjMOqhhqX9peo+orAWNlAZb3iCRAajuxwqr4mdvhVRuT3PkMk4AzXWnRnUeHDN8Eub/V8liQ3YyCCebeRjAh/4cZGsjykkGcfKPBBHvmu2/SpYQW89Xl2XH+LP7qIxZxv/AGbhZPuo0SZTqSVl1NrGca2PiYEEq2TkqxGR1rnLaq0sHJ20vZeSwJ3Ue1lZW1xGspt0VzkN4QHjdSVkTWu4KsCpIPapjtVaKspO2l7ryeA3UdhZzRkcqXWveOYlsD9WTBfPfx689NutW8WlU9+NnrH5xy8t3uRZrIp1lLCgJAQW0+wCwzkA4GAk2MKfQOoC9vEqjcvWy7r0scZR9Y8f5Xj0b4IrkyvWMsSuIeO6t4+ya5m8sqAiKfmZCw9Y6Aq0BLiPKunU+7P41P8AiKoV1+qBWA76ZD2rVL9pQUuMMH0bun5tp9UiuTPTiI5txFD+RMTSDzwcQKfQuGfPnDjvWUsV6AUBP4datCzoMcn3k33TJOqPHwg7r5AlcAKK0VqkaiUn72T56Prrrnm2QlY4JxWSbe2jDR/ppGKow84gAWkHr4VIIKsazknkQ3o351s36vIkTPpq5zY+ek0B723FTrWKePkyN7vi1xyEDJEb4GTjJ0sFYgMQCATQHe/uJBpWKPUzfmY4RAOrOep9FG59Blh2pQg7ym7Jeb6fm8ubwIfI52fClVxJITLN+kYe7nqI16IO225wNRY71aptDlHch7MdFx6vi+uC4JLAJG6RAwIIBBGCDuCD1BrOSTeAMVV4GJJgbQCcktHgNE2TuToIUserI1AauIcPSZcMBkZ0tuGQkY1IwIZT6giutKtOk7xeHFcH1WT7kNXJvsrwaa1R45bo3KliyF00umokspbUdQJORsMb9sAadu2qltElOFPcdrOzunbLC2Hrf4xGLWbO3CvBcXMPbUsyjGwWXIYfMypKx/bFYSxSuIVdGRwGVgVZT0IIwQfpVoTcJKUXZoED2b4nOZ57aeJ0EIHKkc5M6FmGskEjIAQHfOTkgZwN+2UKSpQrUpJ717pfZeGGutvJXtcpFu9mfR15xcUBwN0vNEZOGK6gPiAOGwe+CRny1Dzq/hy3N/he3668OjIud6oSSSfs8xJ/BmbOe0cpwN+wWTbyw+epfbXbx6aS96PrH84/2/hK5McCGsy3B6yuQvpFGSsYB+EnXIP3prIWK1AKAycTvhDHqILEkKiL7zudlRe2/mdgASSACQBjt+D6yJLsiWTOQnWKLyCKfeI/SMNROSNIOkAV6AzX3D45lAkQNjcE9VPxIw3U+oINATkmkt3Ecjl43OmKZhko592KbGNWeivtnZW8RDPKtfEHL2Y9l1s2lfnSTSTNqd5NPUnJ0gAaQT2yRsK37b/qEtpUY7qjGKskr+t3j1KRhul+vPLigJNv93eSJ+WdOaB5OmmOX5AqYiB5hz3oCtQCgFAcrq3WRGRxlWGCOn8CNwfIjcVeE5QkpRzQeJgsrto2EE7Zc7RyHYTAAnHkJABuu2cFgMZC96lNTTq0lhxX3f8Azo+GTxs3VPgxZDVd3L/CscX1UNIcfMSr/AVlLFSgMvEbISppJKkEMrr1RhurD5eR2IyDkEiutGq6cr58GtVxX6xWaxIauRvZq+1Sz80qJmkKqBkBkiAjPLJ94CQSMRuV14PYm1Sjh4kMY+q5PTk8nw0RPgz6OuBIoCPxZBPKtsd49PMmHxJnCRMPhdgxPYiNlOzUBw9tvadOG2huHjZ1DKulSAfF067UB49sPapLCy+1PGzrlRpUgHxdOu1AVry0SeIpIuVYA+RBGCrKRuGUgEMNwQCNxQHHglyzRsshzJE5jc/EQAVfA2GpCj4HTVjtQFCgFASpBov0I6SwsrH1idTGB9JJf4UBVoBQEu4BF9CezwyKfVlaJk/gOZ/GgKlAcLu6WNQzdCyrn1dgq59NRFXp03N2jo35K79CG7HeqEigMfE7PmINJ0yKdUb4zpcAgEjuCCVIyMqSMjOa7UavhyxV08GtV+fFaOxDVzzw295inI0yIdMiZzpbGdj3BBBB7gjp0CtS8N4O6eKeq/PVcGE7nL2gn5dpcPgNpic6SMhsKTpIPXPTFck2ndEmSw4ZLaxpHAwkiRQoikYgqAAMJJgnGB7rA7nGpRgDU6tOtjVVparj1WGPNW6NlbNZGj+2VXaWKaM+sZcfMvFqQfUiq/RW/clF97ekrP0G8c/9p7PmpF9pi1vnSusb4xkZ6A7jAO53x0NW+gbTuOfhuyzw/WHMb0crnsi8y9Yn3YECr+8k3ckeYjCAHykcd6yFirQHxnsp7RTz8V4nbSFTFbGMRgKARqDE5PfpQH2dAZ+IWizRPG2cOpGRsR5Mp7EHcHsQDQHHgl00lvGz4140vjpzEJWQD01hqA1ypqUg5wRjYkH6Ebg+oqYuzuCBwf2TW35um4uWMj68vKWI2Axk+8NvzAn516G0f6jKvu3hBWVsI2/x2KKFj04xZTRtBItyzFZlH3qIwAkDR6fuxGSMsvUncA74weHi0Ze9Tt+FtfHe+RNnqUTxVov7zHyx+lU64/mzYDJtuSyhR8Rp9HVT6mV3o8Jdlk+zvyF7ZlNTkZHSsuRY80AoDldWyyIUdQynsfTcEeRB3BG4IBq8JyhLei7MNXPneEiWCW7wGnj54ycjmr9xBjrhXAGB1DYX87GtH7Kr+5L+l/OPqvworii7ZcQjlzobJHvKQVZfLWjYZfqBXGpRnT95d80+jWD7EppmquRJE4NaJJbMroGHPnbBHRvtMpyPIg9xuKvTqSpu8XZkNXO/9nSp+DcHHZZl5wA9GyshPqztXfx6c/rId4vd9LOPkkRZ8DrDJcagHjiK93WRgf8AQUx/46pJUN28XK+jS+N/kTicbX+/XHnyYTn9XVOAPodX8a4Enxv/AG/f/Rm/ex/1NAfI/wDaj7PX8PCjJccUa5i1R/cm3SPqfCdQYnb5UB+4we4vyH9KAn8LObi7x0EiA/tcmMk/6Sg+lAef7WI3kt50A76BL/AQs7fyrT9GT9ycX3t/ckit+Ros+JRSkiORWYdVzhl/aU+IfUVzqUKlNXlFpa8H0eTJTTMvFmxcWeO8zA/LkTH+oFciSrQHBbtDIY9XjAzpOQcfEM9R2yM4O1XdOSgp2w/XkRcxcW/Hsz/jMPobeY/1UVQkqUBn4jaiWGSMnGtSuR1UkbMPUHcfKulGp4dSM9GQ1dHpwm75sKOQAxGHA30upKyL/lcMPpVq9Pw6jisuHNPFPusQndGuuJIoCfxCzbWJosCVRgg7CVNzy3+RJKt1Uk9mYHRSqx3fDqe6/R6r5riuaTUNcUY+J8QSW1l05DLgPGwwyZYbMvyzg7gjcEjeqVaMqdr5PJrJ9PyzWTSYTuXK5EigMN7weCZ1eWGORkGFLqG0566c9K709prUouNOTSedna5DSeZw4Sum4vF7mRHA8lMEaD6ao3/ga4ElWgPxvhntTBw/jnF2uBLiV4whSNnzpU6unzFAfpnsx7Rw30LSwa9KuUOtChyArHY9sMN6AsUB8ol7cQ2LSW1sLljNO4TmcslHnkdWXKnV4SDjY+Va9jo0atTdrT3Fra/zw6lZNpYIp23GX5atNbTxnSC2EEm+MnAiZn6+YB9Kmeyx32qdSL72/uSXqN7VG2z4nFKSqSKWAyUzh1/aQ+IfUVxqbPUpq8o4a8OzyZKaZj9px9wn/wCRbf8Aqoa4klegI80BtcyRAmHrJCBnSO8kIG48zGNjjKjVkPsjNbR7E/e4S15S+UuHHD3a5ZFaOQMoZSCCMgg5BB6EHyrI04uzzLHtUAUBK4SMT3gPeZWHyNvCv9VagNd7w+KXHMjViPdJHiX1Vuqn1BFdadapT9xtX8n1WT7kNJmUcMkT8K4cDGAso5yj1ySJD9Xrr48J/WQXWPsv/j/SRbRk7gUlyglj0QyaJ5NR1tGcyNzhhSrD3ZBsWqLbPLjJdk/W6+AxPpazFhQEri8bI6XEaljGCsiKCS8TYLaQOrqwVgNyQHUDLUBw49DZXdsi3GmWCV00bthmY4TBU56n6d+lAZ+NfYrqE288bSx6gAmmTxFSwBTTgsAUbcHG3qMgaW9pIdI5WqRmX7pVVvvfd2QkYwNS5Y7KCSdgcAbuEWZiiAchpGJeRh0LsctjO+kdAD0UAdqA20BmvbCOUASIGxuD0ZT5ow8Sn1BBrpTrTpu8Hb4PqsmuTIaTIF7M0F3brIzSQKsknMIBaH3Y15pHVPvCNWMjBLEgMw7bsa7tBWlpwfTR8snkrOycZH1FZSxlv7BJVAbIKnKOuzI3xIex7eRBIOQSK60q0qbuuOa4NaP9YZrEhq5HkuH+12sM2Nas8iuBhZQsbJt5OOZuv1G2QOlSlFx8SnlxXGP/AE+D7PG1yfBn0VZiRQEu2+6unQ+7MOYno6gLKvkMjQ4HcmQ9q1T/AGlFS4xwfR4p/FcsCuTKlZSwoBQEX2r4Ws1tKQv3yxPy3UlWDYyoyN9JYLlTscbg12pV507pZPNPFPs/jmuDIaudLaKcqrR3KujAMDLFqYg7jBjZB0/Vq/iUJZwaf7srL1Un6kWZm9nY+IB5ftjwNHrblaFIfTqOnVvpA04wNz5nNd9sexOMfo6leyvd4Xtjbjn0WiIjvcS/XnlyPxY8iVbn8mnlz+iZLJKfSNi2fJZHb8tAVmkAAJIAOADnrk4A+pIH1oDkl7GdWJEOg4bDA6TnGG8jkEb+VAeY7uNnZFdS6+8oYEr8x1HagMXG7wgCGI/fzZCd9CjAeYj4UBB8ixRc5YUBttLZY40jQYRFCqPJVGAP4CgO1AZ7yxjlAEiBsbgnqp81PVT6jBrpTqzpu8Hb59de5DVz53j7NAIEkfXbtOh1vkvFyiZvEQPEgEe7nBXGWLDJXQox2jCKtPRZS6aS5ZPJWdk4yPqqxlhQErh33MzwfkIMsXopb71B6I5BHYCRQPdrXW/a01V4+7LrbB90vNNvMqsHYq1kLCgJS+C+bf8AFgBA9YXIc/UTJ/poD04P7S29zLLDEzc2H8RGRlKb4wSRg/Qmtm0bBWoQjUmluyyaad/mVUk3YsVjLEknlXu/u3CYHlzYwTj1LRHPyhNAVqAm3PEyWMcAEkgOGOfBF+8Yd8fkHiOR0B1DTChaO/Vdo8NX0WnN4dXgRfQornG/Xv2rM+RJgm4NEdRA0F5I5G07amikDqSOmSQAWxkjG+wwBif2fVwMTPozsBpKlCWYxnbxKSwPXcIgORq1S007MHfh3AUimMoPiIIPhUZ1FSdRAywGkBQT4RsNsYgGy0vA7yIRpdDup7qc6HHowB+oYdq61KW7GMlin8eK6r4WfEhM1VyJFASOFqJZbiYjKseSmdwUiLBjg+crSD1CqalNp3QOnBiUL27HPKwUJOSYmzy8/skMnmdAJ61p2i00qq+1n+JZ+eD724FVoU6yliFe2a3F2ytkcqEaXHVXlk1ZU9NS8lDuPzDqDiulKo6ct5f5XFPqQ1c38Ju2dSsmBLGdMgAwCcZDr+qwIYbnGSM5Bq9emotOHuvFfk+ay9cmgmbq4EmLi1oZEGjAkRg8ZPQMM7HyDKWQ430sa70KihL2vdeD6fmniuaRDR04feCWMOARnYqeqsDhkbHcHIPyqlWk6c3F/wCVwa6hO5prmSYbviQib7xWVMfi4yg8w+N1x8TAL613p0HUXsNN6ce2vRY8iG7GuKRWUMpDKRkEHII8wRXGUXF2asySZ7N+CIwdDbsYgP1Bgw/P7opk+efKoBVY4GTsKJXBInvzcKUtt1YEGfJCKCOsZGDI3lpIAwcsCMHZGiqLUq2a+zxfXRdceTWJW98h7L8C+yQ6DK8zsxZ5ZCWZ/hySTsFwMfM9zTbdr+k1N5RUUsElkv8ALEY7qPV/Z5AqqmyJLHJGjAFYdDhmEW2VDLldOcAbAAbVjLHD/Z8sjJJyyAFWMkZ9xy4kbI2fft3BOd8ADr/Z84ld15IY6hGxLFY1dgzfdqq6mYqpYl9z0IG1AbuH8NWLW+TJK+Ncj41PpzpXYAKoycKAAMk4ySSBm9m/aKG9jZ4iwKNpkRhho37q3bPyJFbNs2Krsk1GpxxTWTWq/wCysZKWRXrGWFAST97e46rBGQe4MkuMD5rGv8JhQHtwf7tpLc9I8NH+6fOlf8hDJ+yqE7mtW0e2o1tcH+JZvvdPq3bIqsMCpWUsZOI8NSYAPq2OQVZkPqMqQcenoK7Ua86Tbj6pP4kNXNdcSRQEn2gOgRz9oXDP2+6YFJSx+FVbmH92KA03XCYZCWaMayc618Dg405DrhgdO2Qem1d4bTVgrJ4aPFa5PDMhpHJbW4T3JlkXylTxfIOhUYHqhPrVvEoy96Fn+68PJ3+KXIWZj4nb3c0ejlwIwIZJBM7FHU5VtPKGRnYrqGQSM4NHHZ7YSl/KvjvfIYnjhiyXKEzylSpKSQxZiCOMEqzZMh2IIIZQysDjBFFXhD6uGOsva8lZLzTfMi2pbt4FjUIihVUYCqAAB6AVwnOU5OUndvUsdKqDLxW65UEsnwRs2PPSpIFdaFPxKsYatLzZDdkeeG2oihjiHSNFQf5VA/5VFao6lSU3xbfmErI01zJJnGYyum4QHXFksBvrjP4iY7nA1L31KB0Jzq2aSlelLKXo+D+T5PVIq9TpxW8ZLdpYtJwuoE5wR5jHXbpWZpp2ZYjXvHXV3UyRoMspGliyBZIkU7HJZw5I2G7J2BzAPPA+JuJYLblBEELdEcgleXo0uMxhQhwfE3iJGfDlwPf2ju54buzeKHmJI/JkbURoDsh1FQOwVsHOMnH5hXpbHTpVaFWM5WaW8lbOyeF788V34FJNpqx9ITXmlyT7ODVG8/8A3hzKP2MBYflmJUJHmTQHniQ5U0c46HEUvqrH7tj+xIfkFkkPatVH9pTlSf4l1Wa7rzaSKvB3KtZSwoCFxy5WzD3Z/C256jqeirKo7sBhSO6gfCAd+zQe1W2f7X2X6tPk81o+rZWT3cSnwq/S4gjmj9yRA6564YZwfWstejKjUlTlnFteRKd1c1VyJJ0vBYSxZVMbE5LRM0Wo+bhCAx/aBrRHaqiW63dc0nbpfLtYjdRLveFSxzrIl1PhwElAEJIUElHGYjkKzEHvh85wuKn6RD/5R/r/AOViLczfFwuCQB2czhsYLya0ONwQg+7yOuQudqfSppWhaPRWfnn6k7qKUEyuMoysM4ypBGRsRt5VmJOlAKA+a4vaTvxSzZJQIo0kdo8HxHwxkk58pPCMbaW3329PZ6lKGxVVKPtScUnpm/ljjxWhRp7yPpa8wuKAi3UC2rGeNVSI556qNIAJJ+0Y6agSdZ7qSSToArbCctoj4U3eX2X/ALej+zo8OLZV4YlqsRYy8SvVhiaRsnGAFHVmJCoi5/MzEKPUigOfBrNo4/GQZXJeQjoXbqB30qMIud9KrQHSW0zNHKDgqrKR8StpOPmGVTnfuO9dY1LU5QfGz7q/yfw0Itjc1VyJFAKAUB6SxhlKsAVIIIPQg7EGgJvAZSFaByTJBhcnq8ZzyZD55UYJ+NH8qAq0AoCbxCxbXz4MCUDDKThZlGSEc9iCTpfB0knqCQQO3DeJJMDpyrrs8bjDxnyYf0IyrDcEjegNlAS+MHW0UA/OwdvSOIqzf6m0Jjyc+Vatn9iMqr4Ky6yuvRXfVFXoVKylhQCgPnLLiPKRraNRLNG7IsQOAkeomIyHfQgjKjJGTpOkMdq07U96an95J98n5tMiJbtoCEAkKu+BqYLpDH0G+AOwJPzPWsxJ3VQOgAoDzQEnjzF9FsvWbIcj8sIxzm8xkERgjcGQHsaAqqMDA6UBzurdZI2jcZV1KsPMEYI/hVoTcJKUc1iHiYuB3uuPQzAzR+CUZGdSkrrK9QHxqHoa77TS3Jb0V7MsV0eNr8r2fMhMpVmJBFAcba2SNdMaKigk6VAAySSxAG25JPzJq86kqj3pu75+QtY52PEI5QdDZK+8pBVkPk6HDKfmKtVozp+8s8nmn0eT7EJpmquRJF41wXnS8xdAP2eSIkjdtbRMqnbdPAwI/WoDNPwk4VpGjikZpRkHOkzKVCxkhSx1YYjAyc0Bu9n7B4UcPpGWBAVi+AERd3ZVJ93O42GANgKA9+D8et7ov9nkEojIDMoJXJ6ANjSTjqATjIz1Fado2Ots6XixtfJPPyzXcqpJ5FKsxYmcPOu4nl/KNMK+R0ZMjD/O5Q+sZrVV9ilCHF3k++CXkr/xFVmU6ylhQHhlBBBGQeoPepTtigSuEziKKRJGCrbEqXY4AjCh42Zie0ZALHurGtG1e1JVF9pX75P1V7aNFY6HpYI1xItxIpWNfwI2BDbggzyA7qxUkKp3VSc7tpTMWLNAKAUAoBQCgFAS+MW7grPEpaSMHKAgc2M+/Hvtq2DKTjxDGQGagN1pcrIiuh1KwyD/APB3B9DuKA7UAoDFxDhiSkMcrIuyyodLrnqAe4yASpypwMg0BOuuIz22kSKtwGOE5eEmY9gI2Ohtt2cMgHXAFdKdKU77qwWb4L9cNckQ2cuGcTRWeS4EiTPjVqhkCRqM6Ilk06GC5JLBjlmJ2BAF61SLShD3V6vi3104Kyzu2SKH+0Ft+njz5BgT/CuBJN4bx0O9w0cc82ZMIFjZRpRVUgPLpjzzBJ+atO0JRjCPHdu+7bX9NiFxN5juZfeZbdPJDzJCNurEaE7ggB/RhWYk9PZm0SNZzGPC077kliSgWJizMSzHVGdySa0bQt3cjpFevtfBkIs1nJOF9drFGXckKvXALfyAzQGSXjUauVw5IOBhCQzBkUqp6ZBdc5wPe3wrYAw8FvozM7MxaWVymdJCpoDMluM76lTU58yzHOCAAPoKAUBH4R7OQ21zczxDSbjSXUdNS68sP2tW48xnvWzaNuq16NOlUx3L2fJ2w7WKqKTbRYrGWFAKAy3vDo5cF0BI91hlXXPXQ64ZfoRXWnXqU/deGmafVPB9yGkzN9gmX8O5b0WVFkA+o0Ofqxrp41OXvwX8LafzXkiLPU9lF0Opgb10un8tTf1qG9nfCS7p/JE4nK8tp5UKOLcKwwdSvIP4ZX+tF9HWe8/JfmMSXJY3EIAmmmuLcDflDTIu+fEFzLIANsq5fYZDklqnx4R+rgur9p+vs+hFtSzwKK2WL/dBGIyzEiPGNRPjzjoc7EdsY7VzrV6laW9Uk28seRKSWR7cUvGXEcWDNIDoB3CjvK4+FcjyycDqavQpKXtz91Z8+S5v0z4Bs0WNqsUaxrnCjGTuSe7Me5JySe5JrnVqOpNzfH9W6LgErHeuZIoDBf8AFo4iE3eUjKxINTt646KM7amIUdyKAj2li019K1yBhY4XWFTqRW1z6WkP53GkEbaVOMAlQ9aZ/wD5ofin8IFeJ9PWYsKAUAoBQCgFAKAUBFuomtnaaJWeJjmaFQSQe80Kjcn4ox73vL48iQCrbXCyIrowZGGVZTkEHoQRQHrfTMkbNHGZXA8KAquo9hliAPn/AF6V0pRjKaUpWWuLt5EMicEkv54QblY7V8sGVAJGxk6SpJKKcY6h84Ow6DbtK2OlUtRbmsM8Fzvhd+ncqt5rHAr2XDkjJYAl296RiWZvIFj0Gc4UYAycAVkqV51Ek8lklgvLXnm+LLJWNdcSThf3QiieRskIpbA6nAzgeZPQCulKm6k1BcXYhuxy4RamOCNGOXAy5Hd28UjfVyT9attFRVKjksuHRYL0CVkeeKXfKiZwMt0RfidjpRfqxAz2qKFPxJqLy4vRLFvsg3ZHtw615USR51FRu3xN1Zj6lsk/OorVPEm5a+i4LsglZGmuZJj4vy+RJzW0RlSGbOMA7bevl60BObgqzKXEk8QfxBPApTUys+xUka9OCGzgMw2zsB3s+ApG6MGY6TqC4RV1iPlB8KgweV4cDC47Z3oCtQCgFASri4aCQu7E279WP/Abpv8A4R8z7hznwnwaoQjWgoxXtr+pf8l/Uua9quRVrKWFAKAUAoBQGW84jFFgSOqk+6vVm/ZUeJvkAa606FSp7qvz4Lq8l3IbSI15Zm5fXFCYWOP95bVE5A6YRSHcD4ZdIHkeh6+FSp/WSu9I/OWXlfsRdvI72vCJ4SxjuFkLHLtPGGduuka4yihRk4Gggfxzyq1nUtwSySyX64t4slKx2ee8HSC2I8zcSL/LkH+tciSHwGPiEs8l08kHKkXTAgLsqJqJ1gYXXrAUhyQSMbAbV6W1yowoQoQjaad5vPG2XbG64PXMpG97l3+zJX/GuXI7rCOQp+oLSg/KQV5pc2WVjHCCI0VATk4G7H4mPVj6negMvCDreeXs0mhD+rGNJ/8AM5pHoRWnaPZjCnorvrLH+23cqtSnWYsKAUAoBQCgFAKAUAoCTccOeNzLbFQWJLwttHIT1bIBMb5/MAQd9QJwVA72HFkkbQQ0coGTFIAHA8xgkOvbUpZc7ZzQG+gFAKAlX/3s8cI91CJpfofuU+ZkGv5REHqK1Uv2dKVR5v2V395+WH8XIq8XYq1lLEDi3s5z762uWlZVtw2lEOCzORnUfhwo8Pf5dd9DbvB2apRUU3O12+CWnPHPh8KON2mX6wFyffcWSNuWoMs2MiJN2AOcM56Iux8TEA4wMnagOVrw13dZbkhnXdI1JMcR81yAXftzGA/VC5bIFWgFAKAUAoDwRnY0BJW2kt/wRzIf0OQGjH+CTsVH6NiMA+EgALWt1IV/rHaX3uD/ABc/3lnxV22VtbI22PEI5QdDZK7MpBVkPk6thlOOxArjVozp+8s8nmn0awfYlNM1VyJFAKAUB40jOcb9M/8AKpu7WB5qAesjhQSxAAGSTsAB1JNSk27IElibvbBFt3JGDP8AqgHcRHuT7/bwnLa1bZsft/2/+uX2eOOCrn0LAFYywoDhfI7RusbBXIwrEZ0k7asd8dcVek4qac1daa8iGe1rbrGiogwqKFUeQAwKic5Tk5SzeJKwOtVAoBQCgFAKAUAoBQCgFAZ72xjmXTIgYA5Geqnsykbq3qCCKAw/Y7iL8KUSr2jnzn0CyqNQHqyuT50B5/tdl/Gtpkx+ZF5yn9kR5kx80FAZ7/2rto0yZV1n3Y3PKYk7DIfBVckZYjA/lXajS8R3eCWb0/7fBcSG7HjhnFLWNCWu7dnc65H5qAMxAG3i2UABQN8BRuetK9XxJYKyWCWi/N5vmwlY1D2itSPBOknpEeaf4R6jXEk8f2s7/g20rZ6NIBCoP6wf7wfSM0B4NjPL+NNy1/RwZU9Nw0p8Z+aCM0BvsrOOJdMaBBnJwOpPViepJ7k7mgO9AKAUAoBQCgFAKAyXvDo5cF18Q2VwSrrnrpdSGX6GutOvUp4ReGmafVPBkNJmf7HOn4c4cfDMgY+gV00kfNg5rr4tGXvws9Yu3mnf0sRZmLjPGrm3gaQ2ZlYEYWB+YWywHQordz0VsfLeu2z7LQr1FBVd1ayVuHVrzaIcmlkVuG3nNiWQxyRlhuki6WX0I3rJWpeHNx3k7cVimWTuaq5Ek9+KjLKsU7lTjAiZQSPJpNKkeoODWhbO7JylFJ80/RXfa1yLnp9ouX9yJIgR70ra2B7fdxnSf/6CrblCHvScvwqy83iv5WRieV4QGIad2mIOQGwEU7EFYxtsRkFtTDsah7S4q1JbvTN9Xn1SsnoLalKsxYUAoBQCgFAKAUAoBQCgFAKAUAoBQCgM897Gicx5EVDuGZgFOemCTiukaU5S3YxbelsSLoxtxJ5NreMn/FkBRB6gEan23GkaT01CuyoRhjVl2WL/ACXfFfdZF9DvYcPEZLMxklb3pG/kqjoqDso+ZySSedWs52ilaKyXzer59lZWRKRs0jyriSeaAUAoBQCgFAKAUAoBQCgFAKAUAoBQCgFAKAUAoBQCgFAKAUAoBQCgFAKAUAoBQCgFARva2wSa1dJNRUg5Cu6Z2OzaCMj0O1bNgrSpV1KFr9E/in5lZK6OHsfwqFLW3ZYkD8tRr0gtgDAGo+Lp610/1DaKs684yk7XeHDyyIglZH0FeeX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2" name="Picture 10" descr="https://encrypted-tbn3.gstatic.com/images?q=tbn:ANd9GcR5OEqO9R1d7w-0fnhlUYMJw5o4s59fsHmR8IDMYK50lircbSaO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905000"/>
            <a:ext cx="2819400" cy="1619251"/>
          </a:xfrm>
          <a:prstGeom prst="rect">
            <a:avLst/>
          </a:prstGeom>
          <a:noFill/>
        </p:spPr>
      </p:pic>
      <p:pic>
        <p:nvPicPr>
          <p:cNvPr id="18444" name="Picture 12" descr="http://www.weatherquestions.com/wi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3810000"/>
            <a:ext cx="4419600" cy="2710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333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85800"/>
            <a:ext cx="8382000" cy="1162050"/>
          </a:xfrm>
        </p:spPr>
        <p:txBody>
          <a:bodyPr/>
          <a:lstStyle/>
          <a:p>
            <a:r>
              <a:rPr lang="en-US" sz="4800" b="1" dirty="0"/>
              <a:t>MEASURING AIR PRESSURE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78078" y="2057400"/>
            <a:ext cx="4813522" cy="441960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Barometer</a:t>
            </a:r>
            <a:r>
              <a:rPr lang="en-US" sz="2800" dirty="0"/>
              <a:t> measures changes.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Reported in </a:t>
            </a:r>
            <a:r>
              <a:rPr lang="en-US" sz="2800" b="1" dirty="0" err="1">
                <a:solidFill>
                  <a:srgbClr val="FF0000"/>
                </a:solidFill>
              </a:rPr>
              <a:t>Millibars</a:t>
            </a:r>
            <a:r>
              <a:rPr lang="en-US" sz="2800" dirty="0"/>
              <a:t>.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Average pressure at </a:t>
            </a:r>
            <a:r>
              <a:rPr lang="en-US" sz="2800" b="1" dirty="0">
                <a:solidFill>
                  <a:srgbClr val="FF0000"/>
                </a:solidFill>
              </a:rPr>
              <a:t>sea level</a:t>
            </a:r>
            <a:r>
              <a:rPr lang="en-US" sz="2800" dirty="0"/>
              <a:t> is </a:t>
            </a:r>
            <a:r>
              <a:rPr lang="en-US" sz="2800" b="1" dirty="0">
                <a:solidFill>
                  <a:srgbClr val="FF0000"/>
                </a:solidFill>
              </a:rPr>
              <a:t>1013</a:t>
            </a:r>
            <a:r>
              <a:rPr lang="en-US" sz="2800" dirty="0"/>
              <a:t> </a:t>
            </a:r>
            <a:r>
              <a:rPr lang="en-US" sz="2800" dirty="0" err="1"/>
              <a:t>millibars</a:t>
            </a:r>
            <a:r>
              <a:rPr lang="en-US" sz="2800" dirty="0"/>
              <a:t>.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Old system: Sea level pressure is 29.92 inches.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19458" name="Picture 2" descr="http://www.windows2universe.org/earth/images/measuring_press_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38400"/>
            <a:ext cx="3907691" cy="30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687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6731" y="1676400"/>
            <a:ext cx="8305800" cy="4495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Isobars</a:t>
            </a:r>
            <a:r>
              <a:rPr lang="en-US" sz="2800" dirty="0"/>
              <a:t> are lines of constant pressure. </a:t>
            </a:r>
          </a:p>
          <a:p>
            <a:r>
              <a:rPr lang="en-US" sz="2800" dirty="0"/>
              <a:t>A line drawn on a weather map connecting points of </a:t>
            </a:r>
            <a:r>
              <a:rPr lang="en-US" sz="2800" b="1" dirty="0">
                <a:solidFill>
                  <a:srgbClr val="FF0000"/>
                </a:solidFill>
              </a:rPr>
              <a:t>equal pressure </a:t>
            </a:r>
            <a:r>
              <a:rPr lang="en-US" sz="2800" dirty="0"/>
              <a:t>is called an </a:t>
            </a:r>
            <a:r>
              <a:rPr lang="en-US" sz="2800" i="1" dirty="0"/>
              <a:t>isobar</a:t>
            </a:r>
            <a:r>
              <a:rPr lang="en-US" sz="2800" dirty="0"/>
              <a:t>. </a:t>
            </a:r>
          </a:p>
          <a:p>
            <a:r>
              <a:rPr lang="en-US" sz="2800" dirty="0"/>
              <a:t>The isobars are generated from mean sea level pressure reports and the pressure values are given in millibars. </a:t>
            </a:r>
            <a:endParaRPr lang="en-US" sz="2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2"/>
                </a:solidFill>
              </a:rPr>
              <a:t>MEASURING AIR PRESSURE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191000"/>
            <a:ext cx="3206881" cy="247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28600" y="533400"/>
            <a:ext cx="8308975" cy="8382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tx2"/>
                </a:solidFill>
              </a:rPr>
              <a:t>MAPPING AIR PRESSURE</a:t>
            </a:r>
          </a:p>
        </p:txBody>
      </p:sp>
      <p:pic>
        <p:nvPicPr>
          <p:cNvPr id="11266" name="Picture 2" descr="http://www.ametsoc.org/amsedu/dstreme/images/sfcppr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0"/>
            <a:ext cx="7010400" cy="5063067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" y="2971800"/>
            <a:ext cx="160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Each number represents a pressure reading.</a:t>
            </a:r>
          </a:p>
        </p:txBody>
      </p:sp>
    </p:spTree>
    <p:extLst>
      <p:ext uri="{BB962C8B-B14F-4D97-AF65-F5344CB8AC3E}">
        <p14:creationId xmlns:p14="http://schemas.microsoft.com/office/powerpoint/2010/main" val="4200930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ametsoc.org/amsedu/dstreme/images/sfc_pr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447800"/>
            <a:ext cx="6752492" cy="4876800"/>
          </a:xfrm>
          <a:prstGeom prst="rect">
            <a:avLst/>
          </a:prstGeom>
          <a:noFill/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533400" y="381000"/>
            <a:ext cx="83089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b="1" dirty="0">
                <a:solidFill>
                  <a:schemeClr val="tx2"/>
                </a:solidFill>
              </a:rPr>
              <a:t>MAPPING AIR PRESSURE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6426" y="1562487"/>
            <a:ext cx="19812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Pressure readings that are alike are connected to form isobars – “</a:t>
            </a:r>
            <a:r>
              <a:rPr lang="en-US" sz="2000" b="1" dirty="0" err="1">
                <a:solidFill>
                  <a:srgbClr val="7030A0"/>
                </a:solidFill>
              </a:rPr>
              <a:t>iso</a:t>
            </a:r>
            <a:r>
              <a:rPr lang="en-US" sz="2000" b="1" dirty="0">
                <a:solidFill>
                  <a:srgbClr val="7030A0"/>
                </a:solidFill>
              </a:rPr>
              <a:t>” means “same”.</a:t>
            </a: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Every place on one of those lines has the </a:t>
            </a:r>
            <a:r>
              <a:rPr lang="en-US" sz="2400" b="1" dirty="0">
                <a:solidFill>
                  <a:srgbClr val="FF0000"/>
                </a:solidFill>
              </a:rPr>
              <a:t>SAME</a:t>
            </a:r>
            <a:r>
              <a:rPr lang="en-US" sz="2400" b="1" dirty="0">
                <a:solidFill>
                  <a:srgbClr val="7030A0"/>
                </a:solidFill>
              </a:rPr>
              <a:t> pressure.</a:t>
            </a:r>
          </a:p>
        </p:txBody>
      </p:sp>
    </p:spTree>
    <p:extLst>
      <p:ext uri="{BB962C8B-B14F-4D97-AF65-F5344CB8AC3E}">
        <p14:creationId xmlns:p14="http://schemas.microsoft.com/office/powerpoint/2010/main" val="141128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ametsoc.org/amsedu/dstreme/images/sfc_adv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0898" y="1600200"/>
            <a:ext cx="6541477" cy="4724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2438400"/>
            <a:ext cx="182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From the isobars, scientists can determine where the low pressure and high pressure areas are.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33400" y="381000"/>
            <a:ext cx="83089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b="1" dirty="0">
                <a:solidFill>
                  <a:schemeClr val="tx2"/>
                </a:solidFill>
              </a:rPr>
              <a:t>MAPPING AIR PRESSURE</a:t>
            </a:r>
          </a:p>
        </p:txBody>
      </p:sp>
    </p:spTree>
    <p:extLst>
      <p:ext uri="{BB962C8B-B14F-4D97-AF65-F5344CB8AC3E}">
        <p14:creationId xmlns:p14="http://schemas.microsoft.com/office/powerpoint/2010/main" val="49040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387" y="381000"/>
            <a:ext cx="8229600" cy="1252728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PRESSURE CHANGES CAUSE WIND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070847"/>
            <a:ext cx="3352800" cy="4558553"/>
          </a:xfrm>
        </p:spPr>
        <p:txBody>
          <a:bodyPr>
            <a:noAutofit/>
          </a:bodyPr>
          <a:lstStyle/>
          <a:p>
            <a:r>
              <a:rPr lang="en-US" sz="2800" dirty="0"/>
              <a:t>Air moves </a:t>
            </a:r>
            <a:r>
              <a:rPr lang="en-US" sz="2800" b="1" dirty="0">
                <a:solidFill>
                  <a:srgbClr val="FF0000"/>
                </a:solidFill>
              </a:rPr>
              <a:t>clockwise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OUT FROM</a:t>
            </a:r>
            <a:r>
              <a:rPr lang="en-US" sz="2800" b="1" dirty="0"/>
              <a:t> </a:t>
            </a:r>
            <a:r>
              <a:rPr lang="en-US" sz="2800" dirty="0"/>
              <a:t>high pressure.</a:t>
            </a:r>
          </a:p>
          <a:p>
            <a:r>
              <a:rPr lang="en-US" sz="2800" dirty="0"/>
              <a:t>Air moves </a:t>
            </a:r>
            <a:r>
              <a:rPr lang="en-US" sz="2800" b="1" dirty="0">
                <a:solidFill>
                  <a:srgbClr val="FF0000"/>
                </a:solidFill>
              </a:rPr>
              <a:t>counterclockwise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INTO</a:t>
            </a:r>
            <a:r>
              <a:rPr lang="en-US" sz="2800" dirty="0"/>
              <a:t> low pressure.</a:t>
            </a:r>
          </a:p>
          <a:p>
            <a:r>
              <a:rPr lang="en-US" sz="2800" dirty="0"/>
              <a:t>Movement of air is </a:t>
            </a:r>
            <a:r>
              <a:rPr lang="en-US" sz="2800" b="1" dirty="0">
                <a:solidFill>
                  <a:srgbClr val="FF0000"/>
                </a:solidFill>
              </a:rPr>
              <a:t>wind</a:t>
            </a:r>
            <a:r>
              <a:rPr lang="en-US" sz="28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2819400"/>
            <a:ext cx="493098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0375" y="304800"/>
            <a:ext cx="8305800" cy="1162050"/>
          </a:xfrm>
        </p:spPr>
        <p:txBody>
          <a:bodyPr/>
          <a:lstStyle/>
          <a:p>
            <a:r>
              <a:rPr lang="en-US" sz="5400" b="1" dirty="0"/>
              <a:t>PRESSURE GRADIENTS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43400" y="1883246"/>
            <a:ext cx="4648200" cy="4271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Pressure gradient </a:t>
            </a:r>
            <a:r>
              <a:rPr lang="en-US" sz="2800" dirty="0"/>
              <a:t>is the </a:t>
            </a:r>
            <a:r>
              <a:rPr lang="en-US" sz="2800" b="1" dirty="0">
                <a:solidFill>
                  <a:srgbClr val="FF0000"/>
                </a:solidFill>
              </a:rPr>
              <a:t>change</a:t>
            </a:r>
            <a:r>
              <a:rPr lang="en-US" sz="2800" dirty="0"/>
              <a:t> in pressure over a </a:t>
            </a:r>
            <a:r>
              <a:rPr lang="en-US" sz="2800" b="1" dirty="0">
                <a:solidFill>
                  <a:srgbClr val="FF0000"/>
                </a:solidFill>
              </a:rPr>
              <a:t>distance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Steep</a:t>
            </a:r>
            <a:r>
              <a:rPr lang="en-US" sz="2800" dirty="0"/>
              <a:t> change:</a:t>
            </a:r>
          </a:p>
          <a:p>
            <a:pPr lvl="1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Bigger</a:t>
            </a:r>
            <a:r>
              <a:rPr lang="en-US" sz="2800" dirty="0"/>
              <a:t> difference in pressure</a:t>
            </a:r>
          </a:p>
          <a:p>
            <a:pPr lvl="1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Smaller</a:t>
            </a:r>
            <a:r>
              <a:rPr lang="en-US" sz="2800" dirty="0"/>
              <a:t> distance, </a:t>
            </a:r>
            <a:r>
              <a:rPr lang="en-US" sz="2800" b="1" dirty="0">
                <a:solidFill>
                  <a:srgbClr val="FF0000"/>
                </a:solidFill>
              </a:rPr>
              <a:t>closer</a:t>
            </a:r>
            <a:r>
              <a:rPr lang="en-US" sz="2800" dirty="0"/>
              <a:t> isobars, </a:t>
            </a:r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/>
              <a:t> wind speed</a:t>
            </a:r>
          </a:p>
        </p:txBody>
      </p:sp>
      <p:sp>
        <p:nvSpPr>
          <p:cNvPr id="22534" name="AutoShape 6" descr="data:image/jpeg;base64,/9j/4AAQSkZJRgABAQAAAQABAAD/2wCEAAkGBxQQEBUTEhIVFBUSGRoYFxgVGRocIBYaIRgWHhwXHRgiHygjHx8xGxkVIT0iJykrMS4zGyAzODMtNygtLysBCgoKDg0OGxAQGzAkICYsNCw3NTQsLCwsODI0LCwsLC8sNCwsLCwsLCwsLCwsMiwsLCwsNDQsLC8sLCwsLCwsNP/AABEIANQA7gMBEQACEQEDEQH/xAAbAAEAAgMBAQAAAAAAAAAAAAAABQYCBAcDAf/EAEgQAAIBAwIDBQUDBwoDCQAAAAECAwAEERIhBTFBBhMiUWEHFCMyQlJxgRUkYnKCkaEzNENEU3OxwdHwFmOSVGSDk6KkwuHx/8QAGgEBAAMBAQEAAAAAAAAAAAAAAAMEBQIBBv/EADwRAAIBAgMECAUDAwMEAwAAAAABAgMRBCExBRJRYRMiQXGRocHRMoGx4fAjQmIUM1I0cvEVQ8LSBmOC/9oADAMBAAIRAxEAPwDuNAKAUAoBQCgFAKAUAoBQCgFAKAUAoBQCgFAKAUAoBQCgFAKAUAoBQCgFAKAUAoBQCgNe/vo7eNpZpEijXGp5GCqMkAZJ25kD8aAix2stSuoO5XoywzEH1BCYI9RXfRz4PwK7xeHTs6kb/wC5e5t2HHbec6Yp0ZuejOHH3ocMPxFctNaksKkJq8Wn3O5I14digFAKAUAoBQCgFAKAUAoBQCgFAKAUAoBQCgFAKAUAoCG4n2ptLZiktwgcc0XLsv6yKCQPUivUm9DmU4x+JpGFt2xsJG0rfWxbONJlQHPUaSQa8PU01dE2rAjIOQeRFD0557RrsvcxwrzjWJl8IbTLPcLBHKAebKomxttqPOpqWSlLgZ2OTnOlR7JN37kr2+ZYP+C4QPBNdK3Vu/dyf2XLIPuCgV4q1RdpJLZuFkrOmvp9CM4p2MmkXR38NzH1ju4QS2w/pEIUHPXuzjPXFd/1MtJJMqPY1GL3qUpQfJ/j8yDJu+Hb5ltEHLvGN1an7zkSQjA6mNd+tP0p/wAX5Ht8dhtf1Y+Evv5l14B2lW5bupE7mbGoLqDLKu2XikwNa7jOQGGRlQCCYp05QeZew2LpYiN4PTVdq7yergsigFAKAUAoBQCgFAKAUAoBQCgFAKAUAoBQCgFAUj2k8T7vuIWleKJ1nmnMZKlooUUlNSnUMtIhIXcgEZ3wZaMVKXW01KO0K1SnR/S+JtJfM9OB9ltcEb63tFdQ4hgWJdOoE4clGy+4J043yPFzPcsQ9IZIrUtkU31sQ3OXNv3v+aHjfdgpGUhbzvQfpvIIZQdupRYz5+fTyOef6ifbmSvZOH1heL5Nr3IL/gi4tyCLSJuZLcPuZbdlOM5ERZV6DbXzI8s16qlN/FHwOJYPFQ/tVn3SV/P7EIJle78NzL7zFLEDa3x3Zrdi6xLNuebatQZ85BOQcGVRhKLUHa5UlXxNCrGeJhvKPaueV2vsjr3AONx3sRdAysjFJI3wGicYyjAEjkQcgkEEEHBqo007M3adSNSKnF3TJOvDs+MoIwRkHmDQHN+0vZoWbr3BMVvM3g0k/md1kmOSLJ8KMSVKDw5KqBh2FWKMt79OWjMnaFF0msVSXWjrzXbfu/NEXDsjxg3lnHK4AkwUmUZAWVCVkUA741hsemKgas7M1ITU4qS0eZM14dCgFAKAUAoBQCgFAKAUAoBQCgFAKAUAoBQCgOZe1QiSfuuvu3d5zuvvNzDEDp/8NvvxjapqWUZPkZ2N61WjD+V/BXOmKMDHlUJon2gFAcm4Xw6HiPEGSeMMsjX8zKc81mito2U81bQNWoYIO4xU0sqcfmzOoLfxlZvRKMfK7MuzV1LZcW7mU62ZvdJ3xjvRoeWzuDgbtp7yM+pPPApN78VLt0PMNBYevKivhfWXLskvozq9QmkKAgO34H5Lu2xkxwtKuftRjvEP/UimvU7O5zOKnFxfarEP7NpvicQj6LciQb5x3kMRI5nG6k49akr/ANxlLZbvhId3qy71EXxQCgFAKAUAoBQCgFAKAUAoBQCgFAKAUAoBQHMO1fxOMBc/0nDo+mfBNPOwHppGfwPlU0cqcvkZ9brYykuCk/ojp9QmgKAie1vFWs7G4uECloYndQ2SCwB0ggEHGcdRQHMuy3Bb21dZlu4NRiKeKBnIVpDK2/eA51Hn1wMjar/9K5JXZ8x/1qFKc3Cnm3x+XAj+2Uk0dw87yq8iW8U4Pd6Rrt7qMqxAJ5iRx/vA4nR3E0n2fRk2Hx8sROFSUbNS3cuDi+PNI6LH2quU/lbNXHU28wJzk/RIsY5Y+vz/AB4lhZrTMsUtuYabtK8fldeXsSFv2wtGOl5DA2QMXCtFknkqu4Cuf1SaglCUdUaVHE0a39uSfzz8NTw9o1yF4VdbgmaMxJ+k0vgUD1JYf/leJXdiWclGLk+wi/Zpb4l4jID4XuggGD9EMQJz13bH7JqSv/cZS2YmsJC/D1LzURfFAKAUAoBQCgFAKAUAoBQCgFAKAUAoBQCgFAczh1TcbDY1ab2Q56BI7BY/XGJJD+OfMVNpS+foZ6e9j3yh9ZXLTxztOYZzbwQ99KqLI2p+7RAxYKC2ljqOlzgKdhvjauadKVR5EmMx1LCpOfbwNJO2E6L8bh7sd8+7SxycuvxO6O/kAakeFqIq09tYSera717XID2ndroJ+E3MMTvHPJ3caxzRvGWzMgYKXUK3h17qTsM5qGUJR1RoU8RSqK8JJ9zPeA32Mtb2xGM4S4fPLkMwhSf2gPWrSx67UfJy2bT/AGzfzj9/QqPbRpXNx3sDRBbCTGXRskzRnHhJ+x+PpR1lVu1wLWGodBuLeTvUXHg/ctMnaS3UkSNJFjrNDLGOePmZAOfrVlYmk+0y3s7EpZRv3NP6M3rW7iuEzHJHKpH0sGBHripU1LQrTpzpu0k0/AjL7szG+kxO8BjcSKqEmLWMkFrc+A+Ik5AVs76gajlQi3vLJlyntKtGDpze9F5Wevyev1XI3+wfExYJ7peDQ8kskguBnup3kkZsZx8J91XS3PGxNZ9alOLuz6nAY2hWgoU3ZpWs9cvqdDqE0BQCgFAKAUAoBQCgFAKAUAoBQCgFAKAUAoBQHMexQ77iYmyNxxCUcslXuokjJH6ic/QVNPKnH5mfhnvYqs/9q8EzfnIbiV83VTBGcjyhVxg+XxeXnnzq1g11WzF/+QS/VguXr9jZq4YBhLGHUqwDKeYYZB+8GvGkz1Np3RGpwbuc+6StbE/QPHF93ct4VH93oPrVaphKctMi/T2jVWVTrLnr46+Nysdr5pvii6hUR3C28HexFjGqrO7PJLnDRjTJy3AwfEardFKjCSedzTw9WnXnB03Zxu7PXNK1ux6cu46WkgYBlIIYZBByCDyIPUVQOmrEbf8AZ+3nOp4gH/tIyY3B/vEIb+Nexk4u6Ot92s81wea8GR54fd2/8nILuMfRKQkoH6MoGlz6MFz1arlPGyjlLMqVcFRqZx6r8V4ar5X7jKy4jDdrIg3K+GWKRcMucjS8Z6Hf0PrWjCpCosjMrUKuHknLLg16M9LPjMvC8d4WmsR8xJZpLQYPizu0kWcZz4kBzkqMClXw+71o6H0WzNrdK1SrfF2Pj9/r3nQIJldVdGDKwDKykEMCMggjmMdaqG8Z0AoBQCgFAKAUAoBQCgFAKAUAoBQCgFAYSyBVLHkoJP3CgOb+yeImVnYYPuVnnbGWdrqRv4k7etTVst3uRn7Pe90sv/sl6Gva8QZ+IywxRh3vLm5OXcqEWBI4SSQjE5aPAGOvPlmWnV6Kmsr3KGLwLxuKkt6yiktL63fFErcx3cAzNaal6tauZtP3oUSQ/sq3+kscZF6qxTrbBqxV6clLy915mNhxGKcExOG07MOTIfsshwyn0IBq1GcZK6Zj1qFSjLdqRaf54m1XRCfCKAiUspLRi9pvGd3tjjSfMwsSO7bn4fkPkvzVRr4RSzjqauH2he0K3j2/PivPv0LBZ3SyoGXOOoIIKn7LKdwfSsyUXF2ZfyeaPevARPG+BJc4cM0M6D4c8eNSddJzs6Z5o2x9DvXUJyg7o6TTW7JXjw/NHzInhvF3WYWl4oS4wSjL8lyoxloyeTecfMc9xWtQxKqZPUy8XgejXSU84+a7/c2OF3b8Ik8IZ7CRvHGNzZsT/KxrzMJJyyD5fmXbUKhxGHt1omvsvau/+lXefY+Pfz59vfr0iKQMoZSGVgCCDkEHkQeoxVM+gMqAUAoBQCgFAKAUAoBQCgFAKAUAoBQEH25ujDwy8kVirLby6SOjaGCn9+KAifZ3ENV6QANE0cIA8o7aA/4yN/Cp8Q/1GZuyY2wsXxbfmQfs+GviOvUD8G7k2+oTX+sHp0QdOp8q8qZQij3CPexFeXNLwR06oTROU+0WyWXjEGGdGWO3TVCdLDvrwJq1YIbCJKdJBHnUtPJOXApYu0506LSak3e+eSX5n2G7xSebhzD30BoGZVS6jGFBPITpnMZyMaxlNx8ucC1SxSeUzDxuxJQvOhmuHb8uP17yRjcMAykEMMgg5BB5EHqKup3MBpp2ZlQ8NS6t31d5C2mQDkfkkG/gceXkw3X1GVNevh41VzLeGxTo5POP5mvy31N3hnERMCCpjkTZ42Iyvkcg4KnmGHP0IIGRUpyg7SNlOMkpRd0/zxN6uARvHuCxXsPdy5GDqR1OGiccnRuhFeptO6O4TcHl9iJ4ReSI/ut2QbhFyrgYW4jzjvFHRuQZeh3GxFa+HrqorPUycdhFTfSU/gfk+Hs/UkOCX/5OkEZz7nMwVf8AusjHAA8oWJAx9BP2T4YMRQ3etHQ2tk7TdX9Gq+t2Pj38/r3l+qobwoBQCgFAKAUAoBQCgFAKAUAoBQCgK57QJtNiy5wZpIYh+3PGp/8ASWNd01eS7yDFS3aE2/8AF/Q1OwUmiynmPI3F0+3ksrpsc7/yefxr2q7zfeR4CO7hqa/ivcg/ZRBmVpCukpZWaHbHjbv5XHpuy7etdVv2rkiLZ2aqSvrOXovQ6VUJoHLL0992hwdgLiCMEc/g2dxcHr1aVR+HnUqypvmylO0sXFcIt+LS9GWX2jOjRW8D4Pf3MeQcfLGHmJI+z8LB/W9aUVeaQ2jUdPCzktbW8cvUqPAeGy8P4bbXK6pbWSFJZkyWa11LrLx7ZaLDDKE5XBILZIEtDEbmT0KW0tlKuukp/H9fuWOKVXUMrBlYAqynIYHcEEcxjrWinc+RacXZ6mdenhq3lrrKujaJY86H364yjDI1IcDK+gIwQCIa1GNSNmWMPiJUZcU9V+dvB+hv2F6JQRjS6YDp1U/5qd8N1x6EDGqU5Qe7I24yUoqUdH+eJt1wekdxvhK3UYGopJGweKRecbjkfUEZBXqCRXUJuLujpNWaaunk0aHD7vvQ8UyqJo/DNH0Oc+NQecbDJB+8HcEDao1VVjcw8Vh3Qnlo9H+dq7fYleznF2t5FtZyTG+1vKx5HpbyE/V9lvqHhPiAL0sRR3HdaH1Gy9orER3J/GvPn7+JcarGuKAUAoBQCgFAKAUAoBQCgFAKAUBVu30uFtI8D4t0vMZ+SKaUfjmNd6moK9RGftSVsJPu9URfDH7vswZOpsppdvN0kc7+eW3Pnk1FJ3dy9TjuRUeBq9jOM21rNfLJModXhVYxlpCqW0O6xLl28TMNh0++p66bqNIzNmTjTwkZzaV23nl2skb3t6dQSG2Kl9ka6cRayeWiEapWOx8JVScfjXKoy/dl3kstpUtKSc3/ABV/PT6lF4Lw6TiF4biKWWSRpJJg0f5pGjaY4XxnXP8AL4dvLG29dNQjFXu/L7kMZYitWluqMGkk/wBztm1wj+dxv8d7Le4TW05aEvm4LCOMh9ItpdzM7s8hBKjJxzGwxXVKd5qySsRY7Dunh5b85SbaWby+JPJaLQ6f2Zg7uytkxp0QRLjyxGoxVU22VDjnBG4az3FupazbxTQIpJgbPimiH2OrRjlgsOoqzQr7mT0MjaezFiVvwyn9fvwZ7286yKHRg6sMqynII8wa0k01dHx8ouL3ZKzPSvTk1buF9SyxECRNsNnDqSC0Z8s4GG30nfcZBr4iiqseZbwmI6KVpfC9ff5eZIcOvknTWmdiVZW2ZGHNGHQj/QjIINY0ouLszaa7Tarw8IPtJw1203NuM3FuG0rnAmQ4LQMfXAIP0sAfPMtGq6cro9cY1IOnPR+T7H+dh8jeK8gyPHFKCCDkdSCCNirAgjoQR5itpOM48mYDVTD1baSTJjsxx5hILO5JMmD3EpP84VRkg/8AOA3I+oAsMDIXMrUnTfI+z2fj44qnwktV6rkWuoTQFAKAUAoBQCgFAKAUAoBQCgFAUL2n3uhoARkRxXdzz5GOEIM7csTt/wDdT0Pib4JmbtS7oxgv3SivO/obHHLU23AY7csCVitbYnfB1PDE2N/ImooZyXeXMQ7UZvhF/Q0uxnZ1Lj3m4eSTTLcyju0bQPhlYsl1AfOYmOAwGG5HnU1SrJSaTM/B4GjOhTlUjd2++mnbwLpYcJgtsmKGOMkeJlUam/Wbm34k1A23mzUjGMVaKsjnXsjQvcPIdO9qkhwORnubqXGT6BdqkqZKK5FPCPenVl/O3gkjb9q7F3WNfmWyvXHQlisMagH73P8ACvaP7u5nG0XlSjxqROiQR6UVfsgD9wqE0T0oDnvaHg7cOlNzbqz2krFriJRk27HJNxGOfd53ZByyWA5irNCvuOz0MjaezViI78PjXny7+HgbMUgZQykMrAEEbgg7gg+WK007nxzTTszOh4RF/C9vL73Apc4AniH9Mg5MvTvV6faGVPQinisPvreWpp4HFKK6Kpp2Pg/Z/csFjdpPEksTakkUMpHUEbfd93Ssk05RcXZnvQ5K7xOE2krXC/zeQ5nX+ybl7wP0caQw2xjX9rNzC4jce7LQhxOH6eGXxLTmuHfw8OB68U4clzHoYkYIdHU4aNxusiHowO/8DsTWnOCnGzMjD4ieHqKpDVflmWHsl2gNwGgnGi6gA7wdJEOQs8fmrYORzU5B6E5NSDg7M+6wuJhiaaqQ/wCHwLFXBYFAKAUAoBQCgFAKAUAoBQCgOY+1Nu8naMEZ9zaPl8vvFxFGCfTwH/pNTUvhk+RnY7OrRj/O/giy+0He2hTb4lzbjBOM6ZBIQPXEZOPIGuaKvNEu0JbuFqPl9cj77NUxw2NjuZXnlz5h55XGfXSy1zN3k2TYeO7RguCX0JjtBei3tLiY5xDFI+2CfCjHYHYnbrXJMU/2UWgT3nl8IW1vnfcR2yNuOnimb/Yqat8VuCRQ2dnRc/8AKUn5s0u38qvflM6gsVtGwXBKGW9UY9MhVP7IpT+CT5HOMTdehFf5N+COm1CaIoBQHO+McLHCmMkan3GQ5ZRuLNyd2A6QEncfQcn5T4beHr7vVloYe1dmdMulpLrdq4/c3a0T5I+0BCiYcPnLk4tLhhr8oJmOBJ6I5IB8mwfqY1m4yhbrxNvA1+mj0T+Jac1w712cu5FqrPLJi6ggggEEYIO4I6gigKvZK1nOLV94XybV/IDJNsfVRuvmox9JrTwlfeW5IpY/DqS6eH/69/n28+82+KWTPplhYR3EBLQv0z1R8c42wAR+PMCrVakqkbFXA42eFqby0eq/O0tvZbj6X0HeBTHIh0TRMcmGQfMhPUdQ3UEGslpp2Z91CcZxUou6ZMV4dCgFAKAUAoBQCgFAKAUAoDmnaiDvuKFcDxScPjOTsQkss7Abc9J5etTx/tS+RmV3fHUo8FJ+ViY9o0ulrI/Yllk35YW1uAd/vZa8w/8AcTPdrf6Vx4tLzRh2R4/a2vC7NHmBk93hYxR5kkyyAk90uXxqJ3xgelRJOWheqVKdJddpLwNXtjx5rm0ng0C1hmQxm4uJFXAIGSsYJztqGGZD6VOsNLWWRmVNsUb7tFOb5J/nkQHA+GNcJIbZ7u6juHLSFXFvAXChDhwFZk8CphC423zgmu5uje7zZXoQ2hKChBKnHxfrn4GtY8DMV88QighYXVgoSAHTpjb3hiW0jU2ktvpHyCvHJSpyaVtESQpTpYqlTnJydpO75q3hl5naKqm2KAUBjIgYFWAIIwQdwQeYIoDnfELD8lSxxgs1lMSsbNv7q+RphLf2RyQpPykacnK4uYavbqyPntr7NTTr0ln2r17+PiSFaB8uYTRK6lHUMrAhlIyCCMEEdRivGr5HsZOLTWTRG8AmNrILOQ5jx+auT8yjObc+boACDzZf1WNY+JodHK60PoaNdYiG/wDuWvv3P696LLVY6NLi/DUuoWifIzgqy80cHKup6MGANeptO6OoysyK4TeuxeCfAnhxr05AkU/LMmfpODt0IYdK2sPWVSPMxsZhehlePwvT2fNGF53trOL22BZgAtxCP6xECcADkJFyxU9clTsa4xFHfW8tS7snaPQS6Kp8L8n7M6DwziEdzCk0Lh45BlWH7iD5EEEEcwQQdxWafX3ubVAKAUAoBQCgFAKAUAoBQHMe6EvGlIBOq+ZzjIwsNgI9XqBIVGfMgVO8qPezNi97aD/jC3i7m17U5SrqwJxFZ3r4HU4twv7vF++lD9z5HO1HdUocZo3+zfYkwwxq8yoAozHaxiNWODuzHU5O4OQVOR99P6iSVo5D/pNCU3Oq3J837Gp264JbQQWyLENUl1CutsvIQpaQgysS+MRsefn51zTblUV8yXGRjRwtTo0ll2JLkTXs1hKcJtMnJeMSk/3hMn/zqNu7LsY7sUuBVydXHRnrfnB5bJwo7cuWWP8AGpf+z8/Qoa4/up/+R06oTRFAKAUBr8Qso7iJ4ZUDxyKVZTyIP++dAc/to3s5/cp3aQhNdvK3OaIYBDHl3qkgHzBVupxo4atvLdep8jtfZ/QS6WC6r8n7MkqtmIanE+HrcRmN8jkVZdmjcfLIh6MDuDXE4Kcd1k1CtKjNTj/zyfJmPAOKuWNtcke8RjIYDSs8ew71R0OSAy9D6EVi1qLpyszejOFWHSQ04cHw9idqIEVx7hPfqHjIS4hyYXOcA9UfG5jbABH4jcCu6dRwldHvVknCecXr7rmjX4VxAToTpKOh0SxtzjcAZU+fMEEbEEEc626dRVI3RhYjDyoT3X8nxXE8ouIHhcxnAJtJmHvKD+hYkD3lR9nlrUdPENwc1cTR/ejd2NtHTD1H3P09vDgdFikDqGUhlYAgg5BB3BB6jFUT6QzoBQCgFAKAUAoBQCgFAcy7GxmTigkbO35SfBxtqvY1UeeNI/hU08qcfmZ2Ge9i67/2ryMPaUxlupYTuvu9tF4c6s3N2yOAPPTGnT99e0soTZzjVvYmhHm34I6eBUBplC9rN4I0g56oveLnHmI7aRM56HXPH+/0NS0fivwTKG0c6Sh/lKK8/sW/s/bLFaW8afLHFGq/cEUD/Coi+UXgAEnF9S4w099Ic4ODH3dvkfx/BjnyqeWVKPezNo54+q+EYrxzOk1AaQoBQCgFARPabgi3sBj1aJFOuGUDJikHyuPMdCOoJHWvU2ndHFSnGpFwkrplR4ZemQOki6J4G0TJ9l8AgjzRgQynqCOuRWtSqKpG58LjcJLC1XB6dj5G9UpTI/jHDBOoKsY5YjrhkHON8c/VTyK8mBIqKrSVSNmWcLiZUJ3Waeq4r80ZucB4t7wrK6iOaE6Jo850tjIZT1RgQwPrjmDWLUg4S3WbnVaUou6en5xRKVweED2h4bLqF1a4M6AK8ZOBcRAse78lcFiVfoSQdmNTUKzpyv2CdOFWHRz+T4P24r1M+HX0dzEJIzqVsggjcHkyMvQg5BBrajJTV0YFWlOjNwlk1+ZGXZniB4fL7tK35nKQLdz/AFdzt7ux/sztoPQ5TqtZ2Io7jutD6vZW0VXj0dR9dea9+PiX+qxsigFAKAUAoBQCgFAfHYAEnYDc0Bzf2WRO8veybsLK2yfN5WmkkJ9cqmdqmrftXIzdnWbqzXbN+R5dqXD8SYHTgXPDoiQRnwyd9g/9Y59DXsf7Mu85rZ7QpLhFv0Lbd9s7RCVSQzuuBptkaU5PQsoKr+0RjIzjNRRhKWiL9WvSpf3JJd7Od+0C/N62qR0skWCWLRKRJNpkeLU/dRMRyRBsx+berEKTgnvO2Rk18fCvKKowc7STvor55XZYZOB314fiyXBQ42klFvHjHSKEd4f1ZCPwri9GOl2TqOPqrrOMFyzft4MjvZXa6Z4QugLFaT7R5K/FulKlW6riI7k55edKvwxGAX61Zt3zSv3I6rUBqCgFAKAUAoCtdreAvKVubXSLiIYKnAFxHnJhZuhzkq30knozVJSqOnK6KmNwcMVT3Ja9j4MhrG7EyBwCvRlYYZGHzIw6MDsRWtCamro+Hr0J0ajpz1X5fuZsV0QkbxW0k1LPbkCeLkCcLKnWJ/Q8wfpbB8wa+IoKpHmXcHilRluz+F68ua/NCV4RxJLqFZY9QDZBVxhkYEhkZejBgQR6VjNNOzNmUd12N2vDkgeLWTwye8wKGBybiIAZlGnaRNt5RpAwTgjI54qzh6/RvPQ4rUY14brya0fo+T8jOOSK7gyNMsMy/gykcsf5cxWvlNcjDaqUalnlJM2uy/G3tZEsrpy6v4bWdzkybE9xKf7QAbOcaxt8wOrMr0XTfI+x2btFYqNnlJa+6LvUBpigFAKAUAoBQCgIztPciKxuZCcCOGVsn0RjyoCv+zu20NdbH4bQQ5PXRbxtt/5tT4j47GXshP8Apt7i2/O3oVTjXDTe3zQqyETcRLOJVLLpitFBDJqGtdUY2zjOnpXSe7ST5kc4dNj5RzVqdrrXN9nDWxfLTsjEqBZHeQDGFU90i7g4Cx6Tj0Yt65riVebyvbuLFHZeGpve3d58Xn9vIrPbrs3DFKsixrFDdRG0laMBe7YnVDJ5AZ1Jk/UYhv09oSW84y7TjadOapxq09YO9uX55XLR2c7Qd7A4nKrcWy/nCj7iRKoyToYAsPxHMGopwcHZlzDYiGIpqpDtKz7KIWDEncLZ2Sk74Ln3lm36nDKT18Q86lr5bq5IqbNe8qs+M5eh0aoDSFAKAUAoBQCgKn2m4CyyNeWqkyEfHhH9YUDAZeglCjA5atlJGxE1Gs6b5GftDARxcOElo/TuI+0uUlRZI2DI4ypHUf76dK1U01dHxM4ShJxkrNHtXpwRN4j20rXUKs6sPziFRkyADaRB/agYGPqAxzC4pYrD763o6mpgsUklSqPLsfDv5fTXiWC0ukmjWSNg6OAysORB61lGi04uzPah4V6/4Y9vI09sNSv4prcfUessXQSeanZ/Q7mzh8Q6bs9COvQjiI2eUlo/R8ufZ3GR7m9t+kkUg9QQQfwKuGHoVI6EVrdWpHijGXS4arwkvz5ryZsdnu1MttMLTiLhlkOLa7OFEh6Qy42WXGcNsHx588ytRdN8j7LAbQhio8JLVeq5F9qE0BQCgFAKAUAoCue0SdU4ZcFhlSqoc8sM6rk+g1ZPoK6jqiOtfo5W1s/oa3s5kLQ3JYEH3ucb77AqAf3AGuqz67K2zklhaaXArHZeMtxaM5JBm4nMeZyBOIkJJ5DS2B+zXc8qcV3kOHtLG1pcFFeV2dTqA0zzubdZUZJFV0cFWVgCGBGCCDsRigOV9veEy8PgllRpTEkcixTRn4kGpcdzKrH4sROAG3K7E4K66n6RSjuz+TMx4OdGt0uHaSb60ezvXB/nIsvs5i0+9AE4jeGIKR8mm2hOAc7jx/40xHx2Pdk/6fe4tvzLnUBpCgFAKAUAoBQCgKR2j4S1nK11AhaCU5uIkG6Medyg67Aa1HP5xvnVYw9bcdnoZG1NnLEx34fGvNcO/h4HyNwwBUggjIIOQQeRB6itQ+OatkzKh4RkspsmMqgm3OTLGqjMZJJadcbkZJLLvn5hvkNn4rDX68TWwWJ37Up69j9H6P5FgikDqGUhlYAgg5BBGQQeoxWaX2rZMzoeELxHhjI5ntgNZ3lj5Cflv5LLpzhvq8IY4AKz0K7pPkcVqUK0d2WvY+Hfy+mq5+Fpdw3sTKVDD5ZYpV3Q9UdDyP8AjzGeda8ZwqRyzMapSq4aeeT7GvqmbPCbqew8Eeq5t+kbv8SIY5RyMfGOmhyMZ+bAxVSrhO2Bu4Lbn7cR4r1S9C48N4rFcZ7twSuNSnZkzy1Idx/n0qnKLi7M+gpVYVY70HdG7XhIKAUAoBQGrxTh6XMEkEo1RzKUYehGDg9D60Bzbgl5cWMsnhMk0OEu4dlNyoyI7uPO2sooOMgHdCQVGLTh0sd5fF2mFGu8BW6Kp/becXw5d1/ftZ7ezhXF0glXS8ViHkLYyrTTFmXc55xH9wzXNfJRi+BY2Y1OdarHRy+n/Jbb7thbRkpGxuJB9FuNeD5NJkRof12XmPMVDGEpaIvVsTSoq9SSX18NSu3Xae9uiUtk7oYORCFnlBAzgyEi3hPMeMtnpvyl6KMfjfyRT/ratb/T021xlkvd/Ih+0/YmZ7OWWdkL6AMzlriQ5Kg6WJWOI+iLjIB2xXm9F9WMfHU96GvFOrWqPLOyyjlnZ9rX5mXLsHCQl05A+LcuRjqFjij/AMYzSv8A3GdbLVsHT7vVloqE0BQCgFAKAUAoBQCgOfcZ4Z+THMifzFzllH9UYkbjygJ6D5Cfs/Lbw9fd6stDC2rszpr1aS63auP3+psowIBBBB3BHUeea0T5Rq2TMqHhCRv+TnJ/qTks4/7K5OS4A37piSSPoJz8pOnMxWGt14m3hMV0yVOfx9nPl3rs49+tpRgQCCCDuCNwR5g1QLRlQ8ITjnZ1bhu+ika3uQulZkAO32XQ7OvoeXQiu4VJQd4ne8nHcmt6PD27V8iL/K1xbHTe27aRyuLdWeM+rIMvH+II9a0aWNi8pZGfW2ZfOhK/J5P2ZIr3F2odWSUL8rxvuh/RkU5U/cQatNQmuJQjOthp5Xi/A2ba7vIFxHciYDpdKCcfZEiaT5bsHNVpYNftZsUdv1E/1Yp92T9fQ2E7Zzxj4/D5DjmbaSOQH1CuY289seXPnUEsNUXYalPbOEna7t3r2uTHAu1dresUhkIkXdopFaOQeuhwCR6jI9agaa1NOE4zV4u65E3Xh0KAUBU/aLYfmrXkeFnslaVW+3Go1SQt5qyg7dGCnpXcJuErogxOHhiKbpz/AOOZTx2bbiPEZiFiMcUUCkzl2AJMz47hSFl2YHxkAHGM74s15pTzV8jE2Xhp1MNZTcVvO9tXp29mhdrPsVAAO/ZrjTyV8LEMjBXuEwjLzwHDkZ51XlVnLVmtQwGHo5xjnxeb8/SxZI0CgBQABsABgAeQFRlwrPtHP5kqn67m0X/3UJ2/dXdP413lbGO2HqP+L+jPX2fNqsFYnOuW4bcY2NzMQP3YFKjvNvme4SChQhFf4r6FjrgsCgFAKAUAoBQCgFAfGUEEEZB2IPUeVAc/4xw08MYugzYnmBubQk8/7jf9j9X5beHxG71ZaGFtTZfS3q0l1u1cfv8AXvNoHNaJ8mCM86AhorWayJNqO9hJybZiB3Y6mBzsP7tvD5FcYOfXwd+tA2KG0IztGvr/AJf+3us+KZMcK43Dc5VGxIvzxONMifrId/xGQehNZ0ouLsy84u28s1xWhJV4cigIjiHZq2mbU0ZR/tws8THfO7IRnmeea6jOUdGSdJK1nmuef1NR+zUi/wAjf3KDor93KBy2y6Fz+LE+tTLFVV2kLpUJfFTXyuvo7eRi9vfw7gwXS+QBhkx6ZLIx5c9FTwxz/ciCeAoS+FuL8V6P6mlfIl9GWiLw3dqcoSAJLeUDIUjcFTyPNWBOCedWnuV4ZEFGdbZ9dN6Pwa/Pmu06B2S4x79Y29zjSZo1ZhgjDcmAz01A4PUYNZh9qS9AKArftHlK8JvcbloHQAAnJcaAMD9ah42krs0/Z7H475997lYxn7KW8A2PlqL/AI59amxD/UZn7JjbCQ53fmy4VCaJFdoeNpZJG7qzCSaOHw42LtpDfcCaAp3b3tXayR2YSeM67sE6jp0pEZg74ONu8TSCeeds1JR+NFPaEXLDTSV3Y1vZ920QrZWg7tU9272aVzpBkeTSIoycBmMrHPPfI+YGuG7u5ahFRiorsyOn14dCgFAKAUAoBQCgFAKA+MMjB3BoCgcW4G/DSZLZGks/E0kQILWvUvEObR88x5yv05HhFmhiHDJ6GNtLZUa96lPKfk/vz8T2t51kRXRgysMqynII8wa0k01dHyMoyi3GSs0elenJp8Q4ZDcAd7GrlflJHiQ+auPEp9QQRXEoRkrNEtKvUpO8JNfnb2P5mmvCp4v5teyqNvBOBOoHkCxEg6/X/lVWeCg9Mi/Dab/7kE+7qvyy8jMcTv4gO8t4bgDOWgkMbHyxG4Iz+3/pVeeCmtMyzDG4aerce9XXivYkuEcciuSyrqSSPHeRSKVdM+a9R+kpKnoaqSg4uzLLjkpJ3T7VoSdcnJ5XVwkSNJIyoiDLMxwAPMmh6k27IpHCJV4zxQFHkgtu4YalwrXipNgqG+eNQzb8mwxxp1ZqxDfgu80aGGpT6tSzcXe3C68H9DrFmIYsW8Xdr3SLiJMDQhyFOgcl8LAfca5NM2qAg+1N1L+T5pbKRe9WPvYmAVw4XDaRnYhlBXP6WRQFf4x2gS/4JDOv9be2QhSfA5niEiZ9CHHrj1rumrzXeV8XLdoTf8X9CT9nRBtZXH13Vyf3TMgx+CA/jXtV3m+84wEd3DU1/Fe5aajLZGdo+Aw8Qt3t7hSyP5HBU9GB8xzoCtT+ybhTYxbaNIfGh3G7Y8Wck5GNugzyoCwRdlrNYli92iKJF3A1KGIi+xqOTjO533O/OgN+wslhXShkI/5kkkh5Y+Z2Y/xoDZoBQCgFAKAUAoBQCgFAKAqHGOyrxu89gVUuS0lu+0crH6lYD4TnqQCrZyRnxVNSryp9xn43ZtLFK7ylx9+JD2/GI2kMMmYJ1xqhlwrfevR1z9SEj1rRp1oT0Pk8VgK+HfXWXFafb5kjUpSFAKAiuP2RZO+i8NxbgvE3njcxt5o2NJB888wKgr0lUjzLmCxDpVEn8Lyfv3o2eFcea+ijayhaVpFVizeGKEsoJDy8mKnYomps7HHMYyifSwwU5SzyRT+J8Xjt+JoOIXQm8DFQ0EsUdvKr41JGwOtSNQE2T8rb45WsM4Ql1jzaODqdBu4fjnxa/Ow8pb+a3uVubKCW4WS6ElsyIQsrNEy3EGWGSpRC4dQVBHPK13WnF3S7/cbNw9aG5Oatk4tPW17xfpmS/so4hxD8oXHvljIr3gE0kzIU0gBVjUkkYVVDqEALEtvgKTVY2TsFAcdm9m3EWtjbJcxILeE20cjA/nMUjCWTVjUYwHEcY2yQjHkQCBMWvs4k92eyaYxQCG3ZDFjHvaoVklxs+AyRSYBUFmJ86HjSasya7PdipLCMwW9/MkDEPukbyK+MOVkcMgViNRXuzvnBGaHqVi4UAoBQCgFAKAUAoBQCgFAKAUAoBQCgFAanEuGQ3KaJ4Y5VPSRQw+/fkfWgOddruDxWw72xuZIEtpFS8SOQuI0cLofupNSoAWRjgAadR6VNSqyUkm8jOxuCpTpSlGmnLXS1/Cz+5G8SN5bzwot3qjn1qrSwxn4wUsiMU0eFlDbgc19avS34tK+p81S/p6lOUnTs42eTemjed9PXkSvZ2C6ubEXUl9bQhVfvQbZvhMhIcMxnA8JU52Axy6GqrxVRZZG3HYeFklJOVnnqvYlbfsabpEaXiMs0Eiq2mFUiEykAjLr49BH2WGQedRyxFSStctUdlYWlLeUbvnmXKytEhjWKJQiRgKqrsFA5AVCaIuLRJARIiOGGCGUEEeRB6elAeixgAAAALyAHLpt5bUBlQCgFAKAUAoBQCgFAKAUAoBQCgFAKAUAoBQCgFAKAUBzXiHZW/u76/kkZIIp7Y28fdYbvlJkA71Wx8QKfmGMagASAcgRvEOy3FDw4WzW8E0irGFkS4KsrgjTJpaMDK4BPj3wcc8VZeJvDdaMaOyFHEdNGeV9Ldj1WvofeF9geJXEV3Fe3EUEV1lu6g1EGbTpEjeSkhXKhvEQM4GVME5bzuzToUVRpqnF3S4l57IcOubQPbzyCaGJYhbyBUTC6NLRaF5BSgIJzs4GTg1yTFi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6" name="AutoShape 8" descr="data:image/jpeg;base64,/9j/4AAQSkZJRgABAQAAAQABAAD/2wCEAAkGBxQQEBUTEhIVFBUSGRoYFxgVGRocIBYaIRgWHhwXHRgiHygjHx8xGxkVIT0iJykrMS4zGyAzODMtNygtLysBCgoKDg0OGxAQGzAkICYsNCw3NTQsLCwsODI0LCwsLC8sNCwsLCwsLCwsLCwsMiwsLCwsNDQsLC8sLCwsLCwsNP/AABEIANQA7gMBEQACEQEDEQH/xAAbAAEAAgMBAQAAAAAAAAAAAAAABQYCBAcDAf/EAEgQAAIBAwIDBQUDBwoDCQAAAAECAwAEERIhBTFBBhMiUWEHFCMyQlJxgRUkYnKCkaEzNENEU3OxwdHwFmOSVGSDk6KkwuHx/8QAGgEBAAMBAQEAAAAAAAAAAAAAAAMEBQIBBv/EADwRAAIBAgMECAUDAwMEAwAAAAABAgMRBCExBRJRYRMiQXGRocHRMoGx4fAjQmIUM1I0cvEVQ8LSBmOC/9oADAMBAAIRAxEAPwDuNAKAUAoBQCgFAKAUAoBQCgFAKAUAoBQCgFAKAUAoBQCgFAKAUAoBQCgFAKAUAoBQCgNe/vo7eNpZpEijXGp5GCqMkAZJ25kD8aAix2stSuoO5XoywzEH1BCYI9RXfRz4PwK7xeHTs6kb/wC5e5t2HHbec6Yp0ZuejOHH3ocMPxFctNaksKkJq8Wn3O5I14digFAKAUAoBQCgFAKAUAoBQCgFAKAUAoBQCgFAKAUAoCG4n2ptLZiktwgcc0XLsv6yKCQPUivUm9DmU4x+JpGFt2xsJG0rfWxbONJlQHPUaSQa8PU01dE2rAjIOQeRFD0557RrsvcxwrzjWJl8IbTLPcLBHKAebKomxttqPOpqWSlLgZ2OTnOlR7JN37kr2+ZYP+C4QPBNdK3Vu/dyf2XLIPuCgV4q1RdpJLZuFkrOmvp9CM4p2MmkXR38NzH1ju4QS2w/pEIUHPXuzjPXFd/1MtJJMqPY1GL3qUpQfJ/j8yDJu+Hb5ltEHLvGN1an7zkSQjA6mNd+tP0p/wAX5Ht8dhtf1Y+Evv5l14B2lW5bupE7mbGoLqDLKu2XikwNa7jOQGGRlQCCYp05QeZew2LpYiN4PTVdq7yergsigFAKAUAoBQCgFAKAUAoBQCgFAKAUAoBQCgFAUj2k8T7vuIWleKJ1nmnMZKlooUUlNSnUMtIhIXcgEZ3wZaMVKXW01KO0K1SnR/S+JtJfM9OB9ltcEb63tFdQ4hgWJdOoE4clGy+4J043yPFzPcsQ9IZIrUtkU31sQ3OXNv3v+aHjfdgpGUhbzvQfpvIIZQdupRYz5+fTyOef6ifbmSvZOH1heL5Nr3IL/gi4tyCLSJuZLcPuZbdlOM5ERZV6DbXzI8s16qlN/FHwOJYPFQ/tVn3SV/P7EIJle78NzL7zFLEDa3x3Zrdi6xLNuebatQZ85BOQcGVRhKLUHa5UlXxNCrGeJhvKPaueV2vsjr3AONx3sRdAysjFJI3wGicYyjAEjkQcgkEEEHBqo007M3adSNSKnF3TJOvDs+MoIwRkHmDQHN+0vZoWbr3BMVvM3g0k/md1kmOSLJ8KMSVKDw5KqBh2FWKMt79OWjMnaFF0msVSXWjrzXbfu/NEXDsjxg3lnHK4AkwUmUZAWVCVkUA741hsemKgas7M1ITU4qS0eZM14dCgFAKAUAoBQCgFAKAUAoBQCgFAKAUAoBQCgOZe1QiSfuuvu3d5zuvvNzDEDp/8NvvxjapqWUZPkZ2N61WjD+V/BXOmKMDHlUJon2gFAcm4Xw6HiPEGSeMMsjX8zKc81mito2U81bQNWoYIO4xU0sqcfmzOoLfxlZvRKMfK7MuzV1LZcW7mU62ZvdJ3xjvRoeWzuDgbtp7yM+pPPApN78VLt0PMNBYevKivhfWXLskvozq9QmkKAgO34H5Lu2xkxwtKuftRjvEP/UimvU7O5zOKnFxfarEP7NpvicQj6LciQb5x3kMRI5nG6k49akr/ANxlLZbvhId3qy71EXxQCgFAKAUAoBQCgFAKAUAoBQCgFAKAUAoBQHMO1fxOMBc/0nDo+mfBNPOwHppGfwPlU0cqcvkZ9brYykuCk/ojp9QmgKAie1vFWs7G4uECloYndQ2SCwB0ggEHGcdRQHMuy3Bb21dZlu4NRiKeKBnIVpDK2/eA51Hn1wMjar/9K5JXZ8x/1qFKc3Cnm3x+XAj+2Uk0dw87yq8iW8U4Pd6Rrt7qMqxAJ5iRx/vA4nR3E0n2fRk2Hx8sROFSUbNS3cuDi+PNI6LH2quU/lbNXHU28wJzk/RIsY5Y+vz/AB4lhZrTMsUtuYabtK8fldeXsSFv2wtGOl5DA2QMXCtFknkqu4Cuf1SaglCUdUaVHE0a39uSfzz8NTw9o1yF4VdbgmaMxJ+k0vgUD1JYf/leJXdiWclGLk+wi/Zpb4l4jID4XuggGD9EMQJz13bH7JqSv/cZS2YmsJC/D1LzURfFAKAUAoBQCgFAKAUAoBQCgFAKAUAoBQCgFAczh1TcbDY1ab2Q56BI7BY/XGJJD+OfMVNpS+foZ6e9j3yh9ZXLTxztOYZzbwQ99KqLI2p+7RAxYKC2ljqOlzgKdhvjauadKVR5EmMx1LCpOfbwNJO2E6L8bh7sd8+7SxycuvxO6O/kAakeFqIq09tYSera717XID2ndroJ+E3MMTvHPJ3caxzRvGWzMgYKXUK3h17qTsM5qGUJR1RoU8RSqK8JJ9zPeA32Mtb2xGM4S4fPLkMwhSf2gPWrSx67UfJy2bT/AGzfzj9/QqPbRpXNx3sDRBbCTGXRskzRnHhJ+x+PpR1lVu1wLWGodBuLeTvUXHg/ctMnaS3UkSNJFjrNDLGOePmZAOfrVlYmk+0y3s7EpZRv3NP6M3rW7iuEzHJHKpH0sGBHripU1LQrTpzpu0k0/AjL7szG+kxO8BjcSKqEmLWMkFrc+A+Ik5AVs76gajlQi3vLJlyntKtGDpze9F5Wevyev1XI3+wfExYJ7peDQ8kskguBnup3kkZsZx8J91XS3PGxNZ9alOLuz6nAY2hWgoU3ZpWs9cvqdDqE0BQCgFAKAUAoBQCgFAKAUAoBQCgFAKAUAoBQHMexQ77iYmyNxxCUcslXuokjJH6ic/QVNPKnH5mfhnvYqs/9q8EzfnIbiV83VTBGcjyhVxg+XxeXnnzq1g11WzF/+QS/VguXr9jZq4YBhLGHUqwDKeYYZB+8GvGkz1Np3RGpwbuc+6StbE/QPHF93ct4VH93oPrVaphKctMi/T2jVWVTrLnr46+Nysdr5pvii6hUR3C28HexFjGqrO7PJLnDRjTJy3AwfEardFKjCSedzTw9WnXnB03Zxu7PXNK1ux6cu46WkgYBlIIYZBByCDyIPUVQOmrEbf8AZ+3nOp4gH/tIyY3B/vEIb+Nexk4u6Ot92s81wea8GR54fd2/8nILuMfRKQkoH6MoGlz6MFz1arlPGyjlLMqVcFRqZx6r8V4ar5X7jKy4jDdrIg3K+GWKRcMucjS8Z6Hf0PrWjCpCosjMrUKuHknLLg16M9LPjMvC8d4WmsR8xJZpLQYPizu0kWcZz4kBzkqMClXw+71o6H0WzNrdK1SrfF2Pj9/r3nQIJldVdGDKwDKykEMCMggjmMdaqG8Z0AoBQCgFAKAUAoBQCgFAKAUAoBQCgFAYSyBVLHkoJP3CgOb+yeImVnYYPuVnnbGWdrqRv4k7etTVst3uRn7Pe90sv/sl6Gva8QZ+IywxRh3vLm5OXcqEWBI4SSQjE5aPAGOvPlmWnV6Kmsr3KGLwLxuKkt6yiktL63fFErcx3cAzNaal6tauZtP3oUSQ/sq3+kscZF6qxTrbBqxV6clLy915mNhxGKcExOG07MOTIfsshwyn0IBq1GcZK6Zj1qFSjLdqRaf54m1XRCfCKAiUspLRi9pvGd3tjjSfMwsSO7bn4fkPkvzVRr4RSzjqauH2he0K3j2/PivPv0LBZ3SyoGXOOoIIKn7LKdwfSsyUXF2ZfyeaPevARPG+BJc4cM0M6D4c8eNSddJzs6Z5o2x9DvXUJyg7o6TTW7JXjw/NHzInhvF3WYWl4oS4wSjL8lyoxloyeTecfMc9xWtQxKqZPUy8XgejXSU84+a7/c2OF3b8Ik8IZ7CRvHGNzZsT/KxrzMJJyyD5fmXbUKhxGHt1omvsvau/+lXefY+Pfz59vfr0iKQMoZSGVgCCDkEHkQeoxVM+gMqAUAoBQCgFAKAUAoBQCgFAKAUAoBQEH25ujDwy8kVirLby6SOjaGCn9+KAifZ3ENV6QANE0cIA8o7aA/4yN/Cp8Q/1GZuyY2wsXxbfmQfs+GviOvUD8G7k2+oTX+sHp0QdOp8q8qZQij3CPexFeXNLwR06oTROU+0WyWXjEGGdGWO3TVCdLDvrwJq1YIbCJKdJBHnUtPJOXApYu0506LSak3e+eSX5n2G7xSebhzD30BoGZVS6jGFBPITpnMZyMaxlNx8ucC1SxSeUzDxuxJQvOhmuHb8uP17yRjcMAykEMMgg5BB5EHqKup3MBpp2ZlQ8NS6t31d5C2mQDkfkkG/gceXkw3X1GVNevh41VzLeGxTo5POP5mvy31N3hnERMCCpjkTZ42Iyvkcg4KnmGHP0IIGRUpyg7SNlOMkpRd0/zxN6uARvHuCxXsPdy5GDqR1OGiccnRuhFeptO6O4TcHl9iJ4ReSI/ut2QbhFyrgYW4jzjvFHRuQZeh3GxFa+HrqorPUycdhFTfSU/gfk+Hs/UkOCX/5OkEZz7nMwVf8AusjHAA8oWJAx9BP2T4YMRQ3etHQ2tk7TdX9Gq+t2Pj38/r3l+qobwoBQCgFAKAUAoBQCgFAKAUAoBQCgK57QJtNiy5wZpIYh+3PGp/8ASWNd01eS7yDFS3aE2/8AF/Q1OwUmiynmPI3F0+3ksrpsc7/yefxr2q7zfeR4CO7hqa/ivcg/ZRBmVpCukpZWaHbHjbv5XHpuy7etdVv2rkiLZ2aqSvrOXovQ6VUJoHLL0992hwdgLiCMEc/g2dxcHr1aVR+HnUqypvmylO0sXFcIt+LS9GWX2jOjRW8D4Pf3MeQcfLGHmJI+z8LB/W9aUVeaQ2jUdPCzktbW8cvUqPAeGy8P4bbXK6pbWSFJZkyWa11LrLx7ZaLDDKE5XBILZIEtDEbmT0KW0tlKuukp/H9fuWOKVXUMrBlYAqynIYHcEEcxjrWinc+RacXZ6mdenhq3lrrKujaJY86H364yjDI1IcDK+gIwQCIa1GNSNmWMPiJUZcU9V+dvB+hv2F6JQRjS6YDp1U/5qd8N1x6EDGqU5Qe7I24yUoqUdH+eJt1wekdxvhK3UYGopJGweKRecbjkfUEZBXqCRXUJuLujpNWaaunk0aHD7vvQ8UyqJo/DNH0Oc+NQecbDJB+8HcEDao1VVjcw8Vh3Qnlo9H+dq7fYleznF2t5FtZyTG+1vKx5HpbyE/V9lvqHhPiAL0sRR3HdaH1Gy9orER3J/GvPn7+JcarGuKAUAoBQCgFAKAUAoBQCgFAKAUBVu30uFtI8D4t0vMZ+SKaUfjmNd6moK9RGftSVsJPu9URfDH7vswZOpsppdvN0kc7+eW3Pnk1FJ3dy9TjuRUeBq9jOM21rNfLJModXhVYxlpCqW0O6xLl28TMNh0++p66bqNIzNmTjTwkZzaV23nl2skb3t6dQSG2Kl9ka6cRayeWiEapWOx8JVScfjXKoy/dl3kstpUtKSc3/ABV/PT6lF4Lw6TiF4biKWWSRpJJg0f5pGjaY4XxnXP8AL4dvLG29dNQjFXu/L7kMZYitWluqMGkk/wBztm1wj+dxv8d7Le4TW05aEvm4LCOMh9ItpdzM7s8hBKjJxzGwxXVKd5qySsRY7Dunh5b85SbaWby+JPJaLQ6f2Zg7uytkxp0QRLjyxGoxVU22VDjnBG4az3FupazbxTQIpJgbPimiH2OrRjlgsOoqzQr7mT0MjaezFiVvwyn9fvwZ7286yKHRg6sMqynII8wa0k01dHx8ouL3ZKzPSvTk1buF9SyxECRNsNnDqSC0Z8s4GG30nfcZBr4iiqseZbwmI6KVpfC9ff5eZIcOvknTWmdiVZW2ZGHNGHQj/QjIINY0ouLszaa7Tarw8IPtJw1203NuM3FuG0rnAmQ4LQMfXAIP0sAfPMtGq6cro9cY1IOnPR+T7H+dh8jeK8gyPHFKCCDkdSCCNirAgjoQR5itpOM48mYDVTD1baSTJjsxx5hILO5JMmD3EpP84VRkg/8AOA3I+oAsMDIXMrUnTfI+z2fj44qnwktV6rkWuoTQFAKAUAoBQCgFAKAUAoBQCgFAUL2n3uhoARkRxXdzz5GOEIM7csTt/wDdT0Pib4JmbtS7oxgv3SivO/obHHLU23AY7csCVitbYnfB1PDE2N/ImooZyXeXMQ7UZvhF/Q0uxnZ1Lj3m4eSTTLcyju0bQPhlYsl1AfOYmOAwGG5HnU1SrJSaTM/B4GjOhTlUjd2++mnbwLpYcJgtsmKGOMkeJlUam/Wbm34k1A23mzUjGMVaKsjnXsjQvcPIdO9qkhwORnubqXGT6BdqkqZKK5FPCPenVl/O3gkjb9q7F3WNfmWyvXHQlisMagH73P8ACvaP7u5nG0XlSjxqROiQR6UVfsgD9wqE0T0oDnvaHg7cOlNzbqz2krFriJRk27HJNxGOfd53ZByyWA5irNCvuOz0MjaezViI78PjXny7+HgbMUgZQykMrAEEbgg7gg+WK007nxzTTszOh4RF/C9vL73Apc4AniH9Mg5MvTvV6faGVPQinisPvreWpp4HFKK6Kpp2Pg/Z/csFjdpPEksTakkUMpHUEbfd93Ssk05RcXZnvQ5K7xOE2krXC/zeQ5nX+ybl7wP0caQw2xjX9rNzC4jce7LQhxOH6eGXxLTmuHfw8OB68U4clzHoYkYIdHU4aNxusiHowO/8DsTWnOCnGzMjD4ieHqKpDVflmWHsl2gNwGgnGi6gA7wdJEOQs8fmrYORzU5B6E5NSDg7M+6wuJhiaaqQ/wCHwLFXBYFAKAUAoBQCgFAKAUAoBQCgOY+1Nu8naMEZ9zaPl8vvFxFGCfTwH/pNTUvhk+RnY7OrRj/O/giy+0He2hTb4lzbjBOM6ZBIQPXEZOPIGuaKvNEu0JbuFqPl9cj77NUxw2NjuZXnlz5h55XGfXSy1zN3k2TYeO7RguCX0JjtBei3tLiY5xDFI+2CfCjHYHYnbrXJMU/2UWgT3nl8IW1vnfcR2yNuOnimb/Yqat8VuCRQ2dnRc/8AKUn5s0u38qvflM6gsVtGwXBKGW9UY9MhVP7IpT+CT5HOMTdehFf5N+COm1CaIoBQHO+McLHCmMkan3GQ5ZRuLNyd2A6QEncfQcn5T4beHr7vVloYe1dmdMulpLrdq4/c3a0T5I+0BCiYcPnLk4tLhhr8oJmOBJ6I5IB8mwfqY1m4yhbrxNvA1+mj0T+Jac1w712cu5FqrPLJi6ggggEEYIO4I6gigKvZK1nOLV94XybV/IDJNsfVRuvmox9JrTwlfeW5IpY/DqS6eH/69/n28+82+KWTPplhYR3EBLQv0z1R8c42wAR+PMCrVakqkbFXA42eFqby0eq/O0tvZbj6X0HeBTHIh0TRMcmGQfMhPUdQ3UEGslpp2Z91CcZxUou6ZMV4dCgFAKAUAoBQCgFAKAUAoDmnaiDvuKFcDxScPjOTsQkss7Abc9J5etTx/tS+RmV3fHUo8FJ+ViY9o0ulrI/Yllk35YW1uAd/vZa8w/8AcTPdrf6Vx4tLzRh2R4/a2vC7NHmBk93hYxR5kkyyAk90uXxqJ3xgelRJOWheqVKdJddpLwNXtjx5rm0ng0C1hmQxm4uJFXAIGSsYJztqGGZD6VOsNLWWRmVNsUb7tFOb5J/nkQHA+GNcJIbZ7u6juHLSFXFvAXChDhwFZk8CphC423zgmu5uje7zZXoQ2hKChBKnHxfrn4GtY8DMV88QighYXVgoSAHTpjb3hiW0jU2ktvpHyCvHJSpyaVtESQpTpYqlTnJydpO75q3hl5naKqm2KAUBjIgYFWAIIwQdwQeYIoDnfELD8lSxxgs1lMSsbNv7q+RphLf2RyQpPykacnK4uYavbqyPntr7NTTr0ln2r17+PiSFaB8uYTRK6lHUMrAhlIyCCMEEdRivGr5HsZOLTWTRG8AmNrILOQ5jx+auT8yjObc+boACDzZf1WNY+JodHK60PoaNdYiG/wDuWvv3P696LLVY6NLi/DUuoWifIzgqy80cHKup6MGANeptO6OoysyK4TeuxeCfAnhxr05AkU/LMmfpODt0IYdK2sPWVSPMxsZhehlePwvT2fNGF53trOL22BZgAtxCP6xECcADkJFyxU9clTsa4xFHfW8tS7snaPQS6Kp8L8n7M6DwziEdzCk0Lh45BlWH7iD5EEEEcwQQdxWafX3ubVAKAUAoBQCgFAKAUAoBQHMe6EvGlIBOq+ZzjIwsNgI9XqBIVGfMgVO8qPezNi97aD/jC3i7m17U5SrqwJxFZ3r4HU4twv7vF++lD9z5HO1HdUocZo3+zfYkwwxq8yoAozHaxiNWODuzHU5O4OQVOR99P6iSVo5D/pNCU3Oq3J837Gp264JbQQWyLENUl1CutsvIQpaQgysS+MRsefn51zTblUV8yXGRjRwtTo0ll2JLkTXs1hKcJtMnJeMSk/3hMn/zqNu7LsY7sUuBVydXHRnrfnB5bJwo7cuWWP8AGpf+z8/Qoa4/up/+R06oTRFAKAUBr8Qso7iJ4ZUDxyKVZTyIP++dAc/to3s5/cp3aQhNdvK3OaIYBDHl3qkgHzBVupxo4atvLdep8jtfZ/QS6WC6r8n7MkqtmIanE+HrcRmN8jkVZdmjcfLIh6MDuDXE4Kcd1k1CtKjNTj/zyfJmPAOKuWNtcke8RjIYDSs8ew71R0OSAy9D6EVi1qLpyszejOFWHSQ04cHw9idqIEVx7hPfqHjIS4hyYXOcA9UfG5jbABH4jcCu6dRwldHvVknCecXr7rmjX4VxAToTpKOh0SxtzjcAZU+fMEEbEEEc626dRVI3RhYjDyoT3X8nxXE8ouIHhcxnAJtJmHvKD+hYkD3lR9nlrUdPENwc1cTR/ejd2NtHTD1H3P09vDgdFikDqGUhlYAgg5BB3BB6jFUT6QzoBQCgFAKAUAoBQCgFAcy7GxmTigkbO35SfBxtqvY1UeeNI/hU08qcfmZ2Ge9i67/2ryMPaUxlupYTuvu9tF4c6s3N2yOAPPTGnT99e0soTZzjVvYmhHm34I6eBUBplC9rN4I0g56oveLnHmI7aRM56HXPH+/0NS0fivwTKG0c6Sh/lKK8/sW/s/bLFaW8afLHFGq/cEUD/Coi+UXgAEnF9S4w099Ic4ODH3dvkfx/BjnyqeWVKPezNo54+q+EYrxzOk1AaQoBQCgFARPabgi3sBj1aJFOuGUDJikHyuPMdCOoJHWvU2ndHFSnGpFwkrplR4ZemQOki6J4G0TJ9l8AgjzRgQynqCOuRWtSqKpG58LjcJLC1XB6dj5G9UpTI/jHDBOoKsY5YjrhkHON8c/VTyK8mBIqKrSVSNmWcLiZUJ3Waeq4r80ZucB4t7wrK6iOaE6Jo850tjIZT1RgQwPrjmDWLUg4S3WbnVaUou6en5xRKVweED2h4bLqF1a4M6AK8ZOBcRAse78lcFiVfoSQdmNTUKzpyv2CdOFWHRz+T4P24r1M+HX0dzEJIzqVsggjcHkyMvQg5BBrajJTV0YFWlOjNwlk1+ZGXZniB4fL7tK35nKQLdz/AFdzt7ux/sztoPQ5TqtZ2Io7jutD6vZW0VXj0dR9dea9+PiX+qxsigFAKAUAoBQCgFAfHYAEnYDc0Bzf2WRO8veybsLK2yfN5WmkkJ9cqmdqmrftXIzdnWbqzXbN+R5dqXD8SYHTgXPDoiQRnwyd9g/9Y59DXsf7Mu85rZ7QpLhFv0Lbd9s7RCVSQzuuBptkaU5PQsoKr+0RjIzjNRRhKWiL9WvSpf3JJd7Od+0C/N62qR0skWCWLRKRJNpkeLU/dRMRyRBsx+berEKTgnvO2Rk18fCvKKowc7STvor55XZYZOB314fiyXBQ42klFvHjHSKEd4f1ZCPwri9GOl2TqOPqrrOMFyzft4MjvZXa6Z4QugLFaT7R5K/FulKlW6riI7k55edKvwxGAX61Zt3zSv3I6rUBqCgFAKAUAoCtdreAvKVubXSLiIYKnAFxHnJhZuhzkq30knozVJSqOnK6KmNwcMVT3Ja9j4MhrG7EyBwCvRlYYZGHzIw6MDsRWtCamro+Hr0J0ajpz1X5fuZsV0QkbxW0k1LPbkCeLkCcLKnWJ/Q8wfpbB8wa+IoKpHmXcHilRluz+F68ua/NCV4RxJLqFZY9QDZBVxhkYEhkZejBgQR6VjNNOzNmUd12N2vDkgeLWTwye8wKGBybiIAZlGnaRNt5RpAwTgjI54qzh6/RvPQ4rUY14brya0fo+T8jOOSK7gyNMsMy/gykcsf5cxWvlNcjDaqUalnlJM2uy/G3tZEsrpy6v4bWdzkybE9xKf7QAbOcaxt8wOrMr0XTfI+x2btFYqNnlJa+6LvUBpigFAKAUAoBQCgIztPciKxuZCcCOGVsn0RjyoCv+zu20NdbH4bQQ5PXRbxtt/5tT4j47GXshP8Apt7i2/O3oVTjXDTe3zQqyETcRLOJVLLpitFBDJqGtdUY2zjOnpXSe7ST5kc4dNj5RzVqdrrXN9nDWxfLTsjEqBZHeQDGFU90i7g4Cx6Tj0Yt65riVebyvbuLFHZeGpve3d58Xn9vIrPbrs3DFKsixrFDdRG0laMBe7YnVDJ5AZ1Jk/UYhv09oSW84y7TjadOapxq09YO9uX55XLR2c7Qd7A4nKrcWy/nCj7iRKoyToYAsPxHMGopwcHZlzDYiGIpqpDtKz7KIWDEncLZ2Sk74Ln3lm36nDKT18Q86lr5bq5IqbNe8qs+M5eh0aoDSFAKAUAoBQCgKn2m4CyyNeWqkyEfHhH9YUDAZeglCjA5atlJGxE1Gs6b5GftDARxcOElo/TuI+0uUlRZI2DI4ypHUf76dK1U01dHxM4ShJxkrNHtXpwRN4j20rXUKs6sPziFRkyADaRB/agYGPqAxzC4pYrD763o6mpgsUklSqPLsfDv5fTXiWC0ukmjWSNg6OAysORB61lGi04uzPah4V6/4Y9vI09sNSv4prcfUessXQSeanZ/Q7mzh8Q6bs9COvQjiI2eUlo/R8ufZ3GR7m9t+kkUg9QQQfwKuGHoVI6EVrdWpHijGXS4arwkvz5ryZsdnu1MttMLTiLhlkOLa7OFEh6Qy42WXGcNsHx588ytRdN8j7LAbQhio8JLVeq5F9qE0BQCgFAKAUAoCue0SdU4ZcFhlSqoc8sM6rk+g1ZPoK6jqiOtfo5W1s/oa3s5kLQ3JYEH3ucb77AqAf3AGuqz67K2zklhaaXArHZeMtxaM5JBm4nMeZyBOIkJJ5DS2B+zXc8qcV3kOHtLG1pcFFeV2dTqA0zzubdZUZJFV0cFWVgCGBGCCDsRigOV9veEy8PgllRpTEkcixTRn4kGpcdzKrH4sROAG3K7E4K66n6RSjuz+TMx4OdGt0uHaSb60ezvXB/nIsvs5i0+9AE4jeGIKR8mm2hOAc7jx/40xHx2Pdk/6fe4tvzLnUBpCgFAKAUAoBQCgKR2j4S1nK11AhaCU5uIkG6Medyg67Aa1HP5xvnVYw9bcdnoZG1NnLEx34fGvNcO/h4HyNwwBUggjIIOQQeRB6itQ+OatkzKh4RkspsmMqgm3OTLGqjMZJJadcbkZJLLvn5hvkNn4rDX68TWwWJ37Up69j9H6P5FgikDqGUhlYAgg5BBGQQeoxWaX2rZMzoeELxHhjI5ntgNZ3lj5Cflv5LLpzhvq8IY4AKz0K7pPkcVqUK0d2WvY+Hfy+mq5+Fpdw3sTKVDD5ZYpV3Q9UdDyP8AjzGeda8ZwqRyzMapSq4aeeT7GvqmbPCbqew8Eeq5t+kbv8SIY5RyMfGOmhyMZ+bAxVSrhO2Bu4Lbn7cR4r1S9C48N4rFcZ7twSuNSnZkzy1Idx/n0qnKLi7M+gpVYVY70HdG7XhIKAUAoBQGrxTh6XMEkEo1RzKUYehGDg9D60Bzbgl5cWMsnhMk0OEu4dlNyoyI7uPO2sooOMgHdCQVGLTh0sd5fF2mFGu8BW6Kp/becXw5d1/ftZ7ezhXF0glXS8ViHkLYyrTTFmXc55xH9wzXNfJRi+BY2Y1OdarHRy+n/Jbb7thbRkpGxuJB9FuNeD5NJkRof12XmPMVDGEpaIvVsTSoq9SSX18NSu3Xae9uiUtk7oYORCFnlBAzgyEi3hPMeMtnpvyl6KMfjfyRT/ratb/T021xlkvd/Ih+0/YmZ7OWWdkL6AMzlriQ5Kg6WJWOI+iLjIB2xXm9F9WMfHU96GvFOrWqPLOyyjlnZ9rX5mXLsHCQl05A+LcuRjqFjij/AMYzSv8A3GdbLVsHT7vVloqE0BQCgFAKAUAoBQCgOfcZ4Z+THMifzFzllH9UYkbjygJ6D5Cfs/Lbw9fd6stDC2rszpr1aS63auP3+psowIBBBB3BHUeea0T5Rq2TMqHhCRv+TnJ/qTks4/7K5OS4A37piSSPoJz8pOnMxWGt14m3hMV0yVOfx9nPl3rs49+tpRgQCCCDuCNwR5g1QLRlQ8ITjnZ1bhu+ika3uQulZkAO32XQ7OvoeXQiu4VJQd4ne8nHcmt6PD27V8iL/K1xbHTe27aRyuLdWeM+rIMvH+II9a0aWNi8pZGfW2ZfOhK/J5P2ZIr3F2odWSUL8rxvuh/RkU5U/cQatNQmuJQjOthp5Xi/A2ba7vIFxHciYDpdKCcfZEiaT5bsHNVpYNftZsUdv1E/1Yp92T9fQ2E7Zzxj4/D5DjmbaSOQH1CuY289seXPnUEsNUXYalPbOEna7t3r2uTHAu1dresUhkIkXdopFaOQeuhwCR6jI9agaa1NOE4zV4u65E3Xh0KAUBU/aLYfmrXkeFnslaVW+3Go1SQt5qyg7dGCnpXcJuErogxOHhiKbpz/AOOZTx2bbiPEZiFiMcUUCkzl2AJMz47hSFl2YHxkAHGM74s15pTzV8jE2Xhp1MNZTcVvO9tXp29mhdrPsVAAO/ZrjTyV8LEMjBXuEwjLzwHDkZ51XlVnLVmtQwGHo5xjnxeb8/SxZI0CgBQABsABgAeQFRlwrPtHP5kqn67m0X/3UJ2/dXdP413lbGO2HqP+L+jPX2fNqsFYnOuW4bcY2NzMQP3YFKjvNvme4SChQhFf4r6FjrgsCgFAKAUAoBQCgFAfGUEEEZB2IPUeVAc/4xw08MYugzYnmBubQk8/7jf9j9X5beHxG71ZaGFtTZfS3q0l1u1cfv8AXvNoHNaJ8mCM86AhorWayJNqO9hJybZiB3Y6mBzsP7tvD5FcYOfXwd+tA2KG0IztGvr/AJf+3us+KZMcK43Dc5VGxIvzxONMifrId/xGQehNZ0ouLsy84u28s1xWhJV4cigIjiHZq2mbU0ZR/tws8THfO7IRnmeea6jOUdGSdJK1nmuef1NR+zUi/wAjf3KDor93KBy2y6Fz+LE+tTLFVV2kLpUJfFTXyuvo7eRi9vfw7gwXS+QBhkx6ZLIx5c9FTwxz/ciCeAoS+FuL8V6P6mlfIl9GWiLw3dqcoSAJLeUDIUjcFTyPNWBOCedWnuV4ZEFGdbZ9dN6Pwa/Pmu06B2S4x79Y29zjSZo1ZhgjDcmAz01A4PUYNZh9qS9AKArftHlK8JvcbloHQAAnJcaAMD9ah42krs0/Z7H475997lYxn7KW8A2PlqL/AI59amxD/UZn7JjbCQ53fmy4VCaJFdoeNpZJG7qzCSaOHw42LtpDfcCaAp3b3tXayR2YSeM67sE6jp0pEZg74ONu8TSCeeds1JR+NFPaEXLDTSV3Y1vZ920QrZWg7tU9272aVzpBkeTSIoycBmMrHPPfI+YGuG7u5ahFRiorsyOn14dCgFAKAUAoBQCgFAKA+MMjB3BoCgcW4G/DSZLZGks/E0kQILWvUvEObR88x5yv05HhFmhiHDJ6GNtLZUa96lPKfk/vz8T2t51kRXRgysMqynII8wa0k01dHyMoyi3GSs0elenJp8Q4ZDcAd7GrlflJHiQ+auPEp9QQRXEoRkrNEtKvUpO8JNfnb2P5mmvCp4v5teyqNvBOBOoHkCxEg6/X/lVWeCg9Mi/Dab/7kE+7qvyy8jMcTv4gO8t4bgDOWgkMbHyxG4Iz+3/pVeeCmtMyzDG4aerce9XXivYkuEcciuSyrqSSPHeRSKVdM+a9R+kpKnoaqSg4uzLLjkpJ3T7VoSdcnJ5XVwkSNJIyoiDLMxwAPMmh6k27IpHCJV4zxQFHkgtu4YalwrXipNgqG+eNQzb8mwxxp1ZqxDfgu80aGGpT6tSzcXe3C68H9DrFmIYsW8Xdr3SLiJMDQhyFOgcl8LAfca5NM2qAg+1N1L+T5pbKRe9WPvYmAVw4XDaRnYhlBXP6WRQFf4x2gS/4JDOv9be2QhSfA5niEiZ9CHHrj1rumrzXeV8XLdoTf8X9CT9nRBtZXH13Vyf3TMgx+CA/jXtV3m+84wEd3DU1/Fe5aajLZGdo+Aw8Qt3t7hSyP5HBU9GB8xzoCtT+ybhTYxbaNIfGh3G7Y8Wck5GNugzyoCwRdlrNYli92iKJF3A1KGIi+xqOTjO533O/OgN+wslhXShkI/5kkkh5Y+Z2Y/xoDZoBQCgFAKAUAoBQCgFAKAqHGOyrxu89gVUuS0lu+0crH6lYD4TnqQCrZyRnxVNSryp9xn43ZtLFK7ylx9+JD2/GI2kMMmYJ1xqhlwrfevR1z9SEj1rRp1oT0Pk8VgK+HfXWXFafb5kjUpSFAKAiuP2RZO+i8NxbgvE3njcxt5o2NJB888wKgr0lUjzLmCxDpVEn8Lyfv3o2eFcea+ijayhaVpFVizeGKEsoJDy8mKnYomps7HHMYyifSwwU5SzyRT+J8Xjt+JoOIXQm8DFQ0EsUdvKr41JGwOtSNQE2T8rb45WsM4Ql1jzaODqdBu4fjnxa/Ow8pb+a3uVubKCW4WS6ElsyIQsrNEy3EGWGSpRC4dQVBHPK13WnF3S7/cbNw9aG5Oatk4tPW17xfpmS/so4hxD8oXHvljIr3gE0kzIU0gBVjUkkYVVDqEALEtvgKTVY2TsFAcdm9m3EWtjbJcxILeE20cjA/nMUjCWTVjUYwHEcY2yQjHkQCBMWvs4k92eyaYxQCG3ZDFjHvaoVklxs+AyRSYBUFmJ86HjSasya7PdipLCMwW9/MkDEPukbyK+MOVkcMgViNRXuzvnBGaHqVi4UAoBQCgFAKAUAoBQCgFAKAUAoBQCgFAanEuGQ3KaJ4Y5VPSRQw+/fkfWgOddruDxWw72xuZIEtpFS8SOQuI0cLofupNSoAWRjgAadR6VNSqyUkm8jOxuCpTpSlGmnLXS1/Cz+5G8SN5bzwot3qjn1qrSwxn4wUsiMU0eFlDbgc19avS34tK+p81S/p6lOUnTs42eTemjed9PXkSvZ2C6ubEXUl9bQhVfvQbZvhMhIcMxnA8JU52Axy6GqrxVRZZG3HYeFklJOVnnqvYlbfsabpEaXiMs0Eiq2mFUiEykAjLr49BH2WGQedRyxFSStctUdlYWlLeUbvnmXKytEhjWKJQiRgKqrsFA5AVCaIuLRJARIiOGGCGUEEeRB6elAeixgAAAALyAHLpt5bUBlQCgFAKAUAoBQCgFAKAUAoBQCgFAKAUAoBQCgFAKAUBzXiHZW/u76/kkZIIp7Y28fdYbvlJkA71Wx8QKfmGMagASAcgRvEOy3FDw4WzW8E0irGFkS4KsrgjTJpaMDK4BPj3wcc8VZeJvDdaMaOyFHEdNGeV9Ldj1WvofeF9geJXEV3Fe3EUEV1lu6g1EGbTpEjeSkhXKhvEQM4GVME5bzuzToUVRpqnF3S4l57IcOubQPbzyCaGJYhbyBUTC6NLRaF5BSgIJzs4GTg1yTFi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62200"/>
            <a:ext cx="4038600" cy="379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783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0375" y="304800"/>
            <a:ext cx="8305800" cy="1162050"/>
          </a:xfrm>
        </p:spPr>
        <p:txBody>
          <a:bodyPr/>
          <a:lstStyle/>
          <a:p>
            <a:r>
              <a:rPr lang="en-US" sz="5400" b="1" dirty="0"/>
              <a:t>PRESSURE GRADIENTS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95800" y="1676400"/>
            <a:ext cx="4495800" cy="4271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Gentle</a:t>
            </a:r>
            <a:r>
              <a:rPr lang="en-US" sz="2800" dirty="0"/>
              <a:t> change:</a:t>
            </a:r>
          </a:p>
          <a:p>
            <a:pPr lvl="1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Smaller</a:t>
            </a:r>
            <a:r>
              <a:rPr lang="en-US" sz="2800" dirty="0"/>
              <a:t> difference in pressure</a:t>
            </a:r>
          </a:p>
          <a:p>
            <a:pPr lvl="1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Greater</a:t>
            </a:r>
            <a:r>
              <a:rPr lang="en-US" sz="2800" dirty="0"/>
              <a:t> distance, </a:t>
            </a:r>
            <a:r>
              <a:rPr lang="en-US" sz="2800" b="1" dirty="0">
                <a:solidFill>
                  <a:srgbClr val="FF0000"/>
                </a:solidFill>
              </a:rPr>
              <a:t>farther</a:t>
            </a:r>
            <a:r>
              <a:rPr lang="en-US" sz="2800" dirty="0"/>
              <a:t> isobars, </a:t>
            </a:r>
            <a:r>
              <a:rPr lang="en-US" sz="2800" b="1" dirty="0">
                <a:solidFill>
                  <a:srgbClr val="FF0000"/>
                </a:solidFill>
              </a:rPr>
              <a:t>slower</a:t>
            </a:r>
            <a:r>
              <a:rPr lang="en-US" sz="2800" dirty="0"/>
              <a:t> wind speed</a:t>
            </a:r>
          </a:p>
        </p:txBody>
      </p:sp>
      <p:sp>
        <p:nvSpPr>
          <p:cNvPr id="22534" name="AutoShape 6" descr="data:image/jpeg;base64,/9j/4AAQSkZJRgABAQAAAQABAAD/2wCEAAkGBxQQEBUTEhIVFBUSGRoYFxgVGRocIBYaIRgWHhwXHRgiHygjHx8xGxkVIT0iJykrMS4zGyAzODMtNygtLysBCgoKDg0OGxAQGzAkICYsNCw3NTQsLCwsODI0LCwsLC8sNCwsLCwsLCwsLCwsMiwsLCwsNDQsLC8sLCwsLCwsNP/AABEIANQA7gMBEQACEQEDEQH/xAAbAAEAAgMBAQAAAAAAAAAAAAAABQYCBAcDAf/EAEgQAAIBAwIDBQUDBwoDCQAAAAECAwAEERIhBTFBBhMiUWEHFCMyQlJxgRUkYnKCkaEzNENEU3OxwdHwFmOSVGSDk6KkwuHx/8QAGgEBAAMBAQEAAAAAAAAAAAAAAAMEBQIBBv/EADwRAAIBAgMECAUDAwMEAwAAAAABAgMRBCExBRJRYRMiQXGRocHRMoGx4fAjQmIUM1I0cvEVQ8LSBmOC/9oADAMBAAIRAxEAPwDuNAKAUAoBQCgFAKAUAoBQCgFAKAUAoBQCgFAKAUAoBQCgFAKAUAoBQCgFAKAUAoBQCgNe/vo7eNpZpEijXGp5GCqMkAZJ25kD8aAix2stSuoO5XoywzEH1BCYI9RXfRz4PwK7xeHTs6kb/wC5e5t2HHbec6Yp0ZuejOHH3ocMPxFctNaksKkJq8Wn3O5I14digFAKAUAoBQCgFAKAUAoBQCgFAKAUAoBQCgFAKAUAoCG4n2ptLZiktwgcc0XLsv6yKCQPUivUm9DmU4x+JpGFt2xsJG0rfWxbONJlQHPUaSQa8PU01dE2rAjIOQeRFD0557RrsvcxwrzjWJl8IbTLPcLBHKAebKomxttqPOpqWSlLgZ2OTnOlR7JN37kr2+ZYP+C4QPBNdK3Vu/dyf2XLIPuCgV4q1RdpJLZuFkrOmvp9CM4p2MmkXR38NzH1ju4QS2w/pEIUHPXuzjPXFd/1MtJJMqPY1GL3qUpQfJ/j8yDJu+Hb5ltEHLvGN1an7zkSQjA6mNd+tP0p/wAX5Ht8dhtf1Y+Evv5l14B2lW5bupE7mbGoLqDLKu2XikwNa7jOQGGRlQCCYp05QeZew2LpYiN4PTVdq7yergsigFAKAUAoBQCgFAKAUAoBQCgFAKAUAoBQCgFAUj2k8T7vuIWleKJ1nmnMZKlooUUlNSnUMtIhIXcgEZ3wZaMVKXW01KO0K1SnR/S+JtJfM9OB9ltcEb63tFdQ4hgWJdOoE4clGy+4J043yPFzPcsQ9IZIrUtkU31sQ3OXNv3v+aHjfdgpGUhbzvQfpvIIZQdupRYz5+fTyOef6ifbmSvZOH1heL5Nr3IL/gi4tyCLSJuZLcPuZbdlOM5ERZV6DbXzI8s16qlN/FHwOJYPFQ/tVn3SV/P7EIJle78NzL7zFLEDa3x3Zrdi6xLNuebatQZ85BOQcGVRhKLUHa5UlXxNCrGeJhvKPaueV2vsjr3AONx3sRdAysjFJI3wGicYyjAEjkQcgkEEEHBqo007M3adSNSKnF3TJOvDs+MoIwRkHmDQHN+0vZoWbr3BMVvM3g0k/md1kmOSLJ8KMSVKDw5KqBh2FWKMt79OWjMnaFF0msVSXWjrzXbfu/NEXDsjxg3lnHK4AkwUmUZAWVCVkUA741hsemKgas7M1ITU4qS0eZM14dCgFAKAUAoBQCgFAKAUAoBQCgFAKAUAoBQCgOZe1QiSfuuvu3d5zuvvNzDEDp/8NvvxjapqWUZPkZ2N61WjD+V/BXOmKMDHlUJon2gFAcm4Xw6HiPEGSeMMsjX8zKc81mito2U81bQNWoYIO4xU0sqcfmzOoLfxlZvRKMfK7MuzV1LZcW7mU62ZvdJ3xjvRoeWzuDgbtp7yM+pPPApN78VLt0PMNBYevKivhfWXLskvozq9QmkKAgO34H5Lu2xkxwtKuftRjvEP/UimvU7O5zOKnFxfarEP7NpvicQj6LciQb5x3kMRI5nG6k49akr/ANxlLZbvhId3qy71EXxQCgFAKAUAoBQCgFAKAUAoBQCgFAKAUAoBQHMO1fxOMBc/0nDo+mfBNPOwHppGfwPlU0cqcvkZ9brYykuCk/ojp9QmgKAie1vFWs7G4uECloYndQ2SCwB0ggEHGcdRQHMuy3Bb21dZlu4NRiKeKBnIVpDK2/eA51Hn1wMjar/9K5JXZ8x/1qFKc3Cnm3x+XAj+2Uk0dw87yq8iW8U4Pd6Rrt7qMqxAJ5iRx/vA4nR3E0n2fRk2Hx8sROFSUbNS3cuDi+PNI6LH2quU/lbNXHU28wJzk/RIsY5Y+vz/AB4lhZrTMsUtuYabtK8fldeXsSFv2wtGOl5DA2QMXCtFknkqu4Cuf1SaglCUdUaVHE0a39uSfzz8NTw9o1yF4VdbgmaMxJ+k0vgUD1JYf/leJXdiWclGLk+wi/Zpb4l4jID4XuggGD9EMQJz13bH7JqSv/cZS2YmsJC/D1LzURfFAKAUAoBQCgFAKAUAoBQCgFAKAUAoBQCgFAczh1TcbDY1ab2Q56BI7BY/XGJJD+OfMVNpS+foZ6e9j3yh9ZXLTxztOYZzbwQ99KqLI2p+7RAxYKC2ljqOlzgKdhvjauadKVR5EmMx1LCpOfbwNJO2E6L8bh7sd8+7SxycuvxO6O/kAakeFqIq09tYSera717XID2ndroJ+E3MMTvHPJ3caxzRvGWzMgYKXUK3h17qTsM5qGUJR1RoU8RSqK8JJ9zPeA32Mtb2xGM4S4fPLkMwhSf2gPWrSx67UfJy2bT/AGzfzj9/QqPbRpXNx3sDRBbCTGXRskzRnHhJ+x+PpR1lVu1wLWGodBuLeTvUXHg/ctMnaS3UkSNJFjrNDLGOePmZAOfrVlYmk+0y3s7EpZRv3NP6M3rW7iuEzHJHKpH0sGBHripU1LQrTpzpu0k0/AjL7szG+kxO8BjcSKqEmLWMkFrc+A+Ik5AVs76gajlQi3vLJlyntKtGDpze9F5Wevyev1XI3+wfExYJ7peDQ8kskguBnup3kkZsZx8J91XS3PGxNZ9alOLuz6nAY2hWgoU3ZpWs9cvqdDqE0BQCgFAKAUAoBQCgFAKAUAoBQCgFAKAUAoBQHMexQ77iYmyNxxCUcslXuokjJH6ic/QVNPKnH5mfhnvYqs/9q8EzfnIbiV83VTBGcjyhVxg+XxeXnnzq1g11WzF/+QS/VguXr9jZq4YBhLGHUqwDKeYYZB+8GvGkz1Np3RGpwbuc+6StbE/QPHF93ct4VH93oPrVaphKctMi/T2jVWVTrLnr46+Nysdr5pvii6hUR3C28HexFjGqrO7PJLnDRjTJy3AwfEardFKjCSedzTw9WnXnB03Zxu7PXNK1ux6cu46WkgYBlIIYZBByCDyIPUVQOmrEbf8AZ+3nOp4gH/tIyY3B/vEIb+Nexk4u6Ot92s81wea8GR54fd2/8nILuMfRKQkoH6MoGlz6MFz1arlPGyjlLMqVcFRqZx6r8V4ar5X7jKy4jDdrIg3K+GWKRcMucjS8Z6Hf0PrWjCpCosjMrUKuHknLLg16M9LPjMvC8d4WmsR8xJZpLQYPizu0kWcZz4kBzkqMClXw+71o6H0WzNrdK1SrfF2Pj9/r3nQIJldVdGDKwDKykEMCMggjmMdaqG8Z0AoBQCgFAKAUAoBQCgFAKAUAoBQCgFAYSyBVLHkoJP3CgOb+yeImVnYYPuVnnbGWdrqRv4k7etTVst3uRn7Pe90sv/sl6Gva8QZ+IywxRh3vLm5OXcqEWBI4SSQjE5aPAGOvPlmWnV6Kmsr3KGLwLxuKkt6yiktL63fFErcx3cAzNaal6tauZtP3oUSQ/sq3+kscZF6qxTrbBqxV6clLy915mNhxGKcExOG07MOTIfsshwyn0IBq1GcZK6Zj1qFSjLdqRaf54m1XRCfCKAiUspLRi9pvGd3tjjSfMwsSO7bn4fkPkvzVRr4RSzjqauH2he0K3j2/PivPv0LBZ3SyoGXOOoIIKn7LKdwfSsyUXF2ZfyeaPevARPG+BJc4cM0M6D4c8eNSddJzs6Z5o2x9DvXUJyg7o6TTW7JXjw/NHzInhvF3WYWl4oS4wSjL8lyoxloyeTecfMc9xWtQxKqZPUy8XgejXSU84+a7/c2OF3b8Ik8IZ7CRvHGNzZsT/KxrzMJJyyD5fmXbUKhxGHt1omvsvau/+lXefY+Pfz59vfr0iKQMoZSGVgCCDkEHkQeoxVM+gMqAUAoBQCgFAKAUAoBQCgFAKAUAoBQEH25ujDwy8kVirLby6SOjaGCn9+KAifZ3ENV6QANE0cIA8o7aA/4yN/Cp8Q/1GZuyY2wsXxbfmQfs+GviOvUD8G7k2+oTX+sHp0QdOp8q8qZQij3CPexFeXNLwR06oTROU+0WyWXjEGGdGWO3TVCdLDvrwJq1YIbCJKdJBHnUtPJOXApYu0506LSak3e+eSX5n2G7xSebhzD30BoGZVS6jGFBPITpnMZyMaxlNx8ucC1SxSeUzDxuxJQvOhmuHb8uP17yRjcMAykEMMgg5BB5EHqKup3MBpp2ZlQ8NS6t31d5C2mQDkfkkG/gceXkw3X1GVNevh41VzLeGxTo5POP5mvy31N3hnERMCCpjkTZ42Iyvkcg4KnmGHP0IIGRUpyg7SNlOMkpRd0/zxN6uARvHuCxXsPdy5GDqR1OGiccnRuhFeptO6O4TcHl9iJ4ReSI/ut2QbhFyrgYW4jzjvFHRuQZeh3GxFa+HrqorPUycdhFTfSU/gfk+Hs/UkOCX/5OkEZz7nMwVf8AusjHAA8oWJAx9BP2T4YMRQ3etHQ2tk7TdX9Gq+t2Pj38/r3l+qobwoBQCgFAKAUAoBQCgFAKAUAoBQCgK57QJtNiy5wZpIYh+3PGp/8ASWNd01eS7yDFS3aE2/8AF/Q1OwUmiynmPI3F0+3ksrpsc7/yefxr2q7zfeR4CO7hqa/ivcg/ZRBmVpCukpZWaHbHjbv5XHpuy7etdVv2rkiLZ2aqSvrOXovQ6VUJoHLL0992hwdgLiCMEc/g2dxcHr1aVR+HnUqypvmylO0sXFcIt+LS9GWX2jOjRW8D4Pf3MeQcfLGHmJI+z8LB/W9aUVeaQ2jUdPCzktbW8cvUqPAeGy8P4bbXK6pbWSFJZkyWa11LrLx7ZaLDDKE5XBILZIEtDEbmT0KW0tlKuukp/H9fuWOKVXUMrBlYAqynIYHcEEcxjrWinc+RacXZ6mdenhq3lrrKujaJY86H364yjDI1IcDK+gIwQCIa1GNSNmWMPiJUZcU9V+dvB+hv2F6JQRjS6YDp1U/5qd8N1x6EDGqU5Qe7I24yUoqUdH+eJt1wekdxvhK3UYGopJGweKRecbjkfUEZBXqCRXUJuLujpNWaaunk0aHD7vvQ8UyqJo/DNH0Oc+NQecbDJB+8HcEDao1VVjcw8Vh3Qnlo9H+dq7fYleznF2t5FtZyTG+1vKx5HpbyE/V9lvqHhPiAL0sRR3HdaH1Gy9orER3J/GvPn7+JcarGuKAUAoBQCgFAKAUAoBQCgFAKAUBVu30uFtI8D4t0vMZ+SKaUfjmNd6moK9RGftSVsJPu9URfDH7vswZOpsppdvN0kc7+eW3Pnk1FJ3dy9TjuRUeBq9jOM21rNfLJModXhVYxlpCqW0O6xLl28TMNh0++p66bqNIzNmTjTwkZzaV23nl2skb3t6dQSG2Kl9ka6cRayeWiEapWOx8JVScfjXKoy/dl3kstpUtKSc3/ABV/PT6lF4Lw6TiF4biKWWSRpJJg0f5pGjaY4XxnXP8AL4dvLG29dNQjFXu/L7kMZYitWluqMGkk/wBztm1wj+dxv8d7Le4TW05aEvm4LCOMh9ItpdzM7s8hBKjJxzGwxXVKd5qySsRY7Dunh5b85SbaWby+JPJaLQ6f2Zg7uytkxp0QRLjyxGoxVU22VDjnBG4az3FupazbxTQIpJgbPimiH2OrRjlgsOoqzQr7mT0MjaezFiVvwyn9fvwZ7286yKHRg6sMqynII8wa0k01dHx8ouL3ZKzPSvTk1buF9SyxECRNsNnDqSC0Z8s4GG30nfcZBr4iiqseZbwmI6KVpfC9ff5eZIcOvknTWmdiVZW2ZGHNGHQj/QjIINY0ouLszaa7Tarw8IPtJw1203NuM3FuG0rnAmQ4LQMfXAIP0sAfPMtGq6cro9cY1IOnPR+T7H+dh8jeK8gyPHFKCCDkdSCCNirAgjoQR5itpOM48mYDVTD1baSTJjsxx5hILO5JMmD3EpP84VRkg/8AOA3I+oAsMDIXMrUnTfI+z2fj44qnwktV6rkWuoTQFAKAUAoBQCgFAKAUAoBQCgFAUL2n3uhoARkRxXdzz5GOEIM7csTt/wDdT0Pib4JmbtS7oxgv3SivO/obHHLU23AY7csCVitbYnfB1PDE2N/ImooZyXeXMQ7UZvhF/Q0uxnZ1Lj3m4eSTTLcyju0bQPhlYsl1AfOYmOAwGG5HnU1SrJSaTM/B4GjOhTlUjd2++mnbwLpYcJgtsmKGOMkeJlUam/Wbm34k1A23mzUjGMVaKsjnXsjQvcPIdO9qkhwORnubqXGT6BdqkqZKK5FPCPenVl/O3gkjb9q7F3WNfmWyvXHQlisMagH73P8ACvaP7u5nG0XlSjxqROiQR6UVfsgD9wqE0T0oDnvaHg7cOlNzbqz2krFriJRk27HJNxGOfd53ZByyWA5irNCvuOz0MjaezViI78PjXny7+HgbMUgZQykMrAEEbgg7gg+WK007nxzTTszOh4RF/C9vL73Apc4AniH9Mg5MvTvV6faGVPQinisPvreWpp4HFKK6Kpp2Pg/Z/csFjdpPEksTakkUMpHUEbfd93Ssk05RcXZnvQ5K7xOE2krXC/zeQ5nX+ybl7wP0caQw2xjX9rNzC4jce7LQhxOH6eGXxLTmuHfw8OB68U4clzHoYkYIdHU4aNxusiHowO/8DsTWnOCnGzMjD4ieHqKpDVflmWHsl2gNwGgnGi6gA7wdJEOQs8fmrYORzU5B6E5NSDg7M+6wuJhiaaqQ/wCHwLFXBYFAKAUAoBQCgFAKAUAoBQCgOY+1Nu8naMEZ9zaPl8vvFxFGCfTwH/pNTUvhk+RnY7OrRj/O/giy+0He2hTb4lzbjBOM6ZBIQPXEZOPIGuaKvNEu0JbuFqPl9cj77NUxw2NjuZXnlz5h55XGfXSy1zN3k2TYeO7RguCX0JjtBei3tLiY5xDFI+2CfCjHYHYnbrXJMU/2UWgT3nl8IW1vnfcR2yNuOnimb/Yqat8VuCRQ2dnRc/8AKUn5s0u38qvflM6gsVtGwXBKGW9UY9MhVP7IpT+CT5HOMTdehFf5N+COm1CaIoBQHO+McLHCmMkan3GQ5ZRuLNyd2A6QEncfQcn5T4beHr7vVloYe1dmdMulpLrdq4/c3a0T5I+0BCiYcPnLk4tLhhr8oJmOBJ6I5IB8mwfqY1m4yhbrxNvA1+mj0T+Jac1w712cu5FqrPLJi6ggggEEYIO4I6gigKvZK1nOLV94XybV/IDJNsfVRuvmox9JrTwlfeW5IpY/DqS6eH/69/n28+82+KWTPplhYR3EBLQv0z1R8c42wAR+PMCrVakqkbFXA42eFqby0eq/O0tvZbj6X0HeBTHIh0TRMcmGQfMhPUdQ3UEGslpp2Z91CcZxUou6ZMV4dCgFAKAUAoBQCgFAKAUAoDmnaiDvuKFcDxScPjOTsQkss7Abc9J5etTx/tS+RmV3fHUo8FJ+ViY9o0ulrI/Yllk35YW1uAd/vZa8w/8AcTPdrf6Vx4tLzRh2R4/a2vC7NHmBk93hYxR5kkyyAk90uXxqJ3xgelRJOWheqVKdJddpLwNXtjx5rm0ng0C1hmQxm4uJFXAIGSsYJztqGGZD6VOsNLWWRmVNsUb7tFOb5J/nkQHA+GNcJIbZ7u6juHLSFXFvAXChDhwFZk8CphC423zgmu5uje7zZXoQ2hKChBKnHxfrn4GtY8DMV88QighYXVgoSAHTpjb3hiW0jU2ktvpHyCvHJSpyaVtESQpTpYqlTnJydpO75q3hl5naKqm2KAUBjIgYFWAIIwQdwQeYIoDnfELD8lSxxgs1lMSsbNv7q+RphLf2RyQpPykacnK4uYavbqyPntr7NTTr0ln2r17+PiSFaB8uYTRK6lHUMrAhlIyCCMEEdRivGr5HsZOLTWTRG8AmNrILOQ5jx+auT8yjObc+boACDzZf1WNY+JodHK60PoaNdYiG/wDuWvv3P696LLVY6NLi/DUuoWifIzgqy80cHKup6MGANeptO6OoysyK4TeuxeCfAnhxr05AkU/LMmfpODt0IYdK2sPWVSPMxsZhehlePwvT2fNGF53trOL22BZgAtxCP6xECcADkJFyxU9clTsa4xFHfW8tS7snaPQS6Kp8L8n7M6DwziEdzCk0Lh45BlWH7iD5EEEEcwQQdxWafX3ubVAKAUAoBQCgFAKAUAoBQHMe6EvGlIBOq+ZzjIwsNgI9XqBIVGfMgVO8qPezNi97aD/jC3i7m17U5SrqwJxFZ3r4HU4twv7vF++lD9z5HO1HdUocZo3+zfYkwwxq8yoAozHaxiNWODuzHU5O4OQVOR99P6iSVo5D/pNCU3Oq3J837Gp264JbQQWyLENUl1CutsvIQpaQgysS+MRsefn51zTblUV8yXGRjRwtTo0ll2JLkTXs1hKcJtMnJeMSk/3hMn/zqNu7LsY7sUuBVydXHRnrfnB5bJwo7cuWWP8AGpf+z8/Qoa4/up/+R06oTRFAKAUBr8Qso7iJ4ZUDxyKVZTyIP++dAc/to3s5/cp3aQhNdvK3OaIYBDHl3qkgHzBVupxo4atvLdep8jtfZ/QS6WC6r8n7MkqtmIanE+HrcRmN8jkVZdmjcfLIh6MDuDXE4Kcd1k1CtKjNTj/zyfJmPAOKuWNtcke8RjIYDSs8ew71R0OSAy9D6EVi1qLpyszejOFWHSQ04cHw9idqIEVx7hPfqHjIS4hyYXOcA9UfG5jbABH4jcCu6dRwldHvVknCecXr7rmjX4VxAToTpKOh0SxtzjcAZU+fMEEbEEEc626dRVI3RhYjDyoT3X8nxXE8ouIHhcxnAJtJmHvKD+hYkD3lR9nlrUdPENwc1cTR/ejd2NtHTD1H3P09vDgdFikDqGUhlYAgg5BB3BB6jFUT6QzoBQCgFAKAUAoBQCgFAcy7GxmTigkbO35SfBxtqvY1UeeNI/hU08qcfmZ2Ge9i67/2ryMPaUxlupYTuvu9tF4c6s3N2yOAPPTGnT99e0soTZzjVvYmhHm34I6eBUBplC9rN4I0g56oveLnHmI7aRM56HXPH+/0NS0fivwTKG0c6Sh/lKK8/sW/s/bLFaW8afLHFGq/cEUD/Coi+UXgAEnF9S4w099Ic4ODH3dvkfx/BjnyqeWVKPezNo54+q+EYrxzOk1AaQoBQCgFARPabgi3sBj1aJFOuGUDJikHyuPMdCOoJHWvU2ndHFSnGpFwkrplR4ZemQOki6J4G0TJ9l8AgjzRgQynqCOuRWtSqKpG58LjcJLC1XB6dj5G9UpTI/jHDBOoKsY5YjrhkHON8c/VTyK8mBIqKrSVSNmWcLiZUJ3Waeq4r80ZucB4t7wrK6iOaE6Jo850tjIZT1RgQwPrjmDWLUg4S3WbnVaUou6en5xRKVweED2h4bLqF1a4M6AK8ZOBcRAse78lcFiVfoSQdmNTUKzpyv2CdOFWHRz+T4P24r1M+HX0dzEJIzqVsggjcHkyMvQg5BBrajJTV0YFWlOjNwlk1+ZGXZniB4fL7tK35nKQLdz/AFdzt7ux/sztoPQ5TqtZ2Io7jutD6vZW0VXj0dR9dea9+PiX+qxsigFAKAUAoBQCgFAfHYAEnYDc0Bzf2WRO8veybsLK2yfN5WmkkJ9cqmdqmrftXIzdnWbqzXbN+R5dqXD8SYHTgXPDoiQRnwyd9g/9Y59DXsf7Mu85rZ7QpLhFv0Lbd9s7RCVSQzuuBptkaU5PQsoKr+0RjIzjNRRhKWiL9WvSpf3JJd7Od+0C/N62qR0skWCWLRKRJNpkeLU/dRMRyRBsx+berEKTgnvO2Rk18fCvKKowc7STvor55XZYZOB314fiyXBQ42klFvHjHSKEd4f1ZCPwri9GOl2TqOPqrrOMFyzft4MjvZXa6Z4QugLFaT7R5K/FulKlW6riI7k55edKvwxGAX61Zt3zSv3I6rUBqCgFAKAUAoCtdreAvKVubXSLiIYKnAFxHnJhZuhzkq30knozVJSqOnK6KmNwcMVT3Ja9j4MhrG7EyBwCvRlYYZGHzIw6MDsRWtCamro+Hr0J0ajpz1X5fuZsV0QkbxW0k1LPbkCeLkCcLKnWJ/Q8wfpbB8wa+IoKpHmXcHilRluz+F68ua/NCV4RxJLqFZY9QDZBVxhkYEhkZejBgQR6VjNNOzNmUd12N2vDkgeLWTwye8wKGBybiIAZlGnaRNt5RpAwTgjI54qzh6/RvPQ4rUY14brya0fo+T8jOOSK7gyNMsMy/gykcsf5cxWvlNcjDaqUalnlJM2uy/G3tZEsrpy6v4bWdzkybE9xKf7QAbOcaxt8wOrMr0XTfI+x2btFYqNnlJa+6LvUBpigFAKAUAoBQCgIztPciKxuZCcCOGVsn0RjyoCv+zu20NdbH4bQQ5PXRbxtt/5tT4j47GXshP8Apt7i2/O3oVTjXDTe3zQqyETcRLOJVLLpitFBDJqGtdUY2zjOnpXSe7ST5kc4dNj5RzVqdrrXN9nDWxfLTsjEqBZHeQDGFU90i7g4Cx6Tj0Yt65riVebyvbuLFHZeGpve3d58Xn9vIrPbrs3DFKsixrFDdRG0laMBe7YnVDJ5AZ1Jk/UYhv09oSW84y7TjadOapxq09YO9uX55XLR2c7Qd7A4nKrcWy/nCj7iRKoyToYAsPxHMGopwcHZlzDYiGIpqpDtKz7KIWDEncLZ2Sk74Ln3lm36nDKT18Q86lr5bq5IqbNe8qs+M5eh0aoDSFAKAUAoBQCgKn2m4CyyNeWqkyEfHhH9YUDAZeglCjA5atlJGxE1Gs6b5GftDARxcOElo/TuI+0uUlRZI2DI4ypHUf76dK1U01dHxM4ShJxkrNHtXpwRN4j20rXUKs6sPziFRkyADaRB/agYGPqAxzC4pYrD763o6mpgsUklSqPLsfDv5fTXiWC0ukmjWSNg6OAysORB61lGi04uzPah4V6/4Y9vI09sNSv4prcfUessXQSeanZ/Q7mzh8Q6bs9COvQjiI2eUlo/R8ufZ3GR7m9t+kkUg9QQQfwKuGHoVI6EVrdWpHijGXS4arwkvz5ryZsdnu1MttMLTiLhlkOLa7OFEh6Qy42WXGcNsHx588ytRdN8j7LAbQhio8JLVeq5F9qE0BQCgFAKAUAoCue0SdU4ZcFhlSqoc8sM6rk+g1ZPoK6jqiOtfo5W1s/oa3s5kLQ3JYEH3ucb77AqAf3AGuqz67K2zklhaaXArHZeMtxaM5JBm4nMeZyBOIkJJ5DS2B+zXc8qcV3kOHtLG1pcFFeV2dTqA0zzubdZUZJFV0cFWVgCGBGCCDsRigOV9veEy8PgllRpTEkcixTRn4kGpcdzKrH4sROAG3K7E4K66n6RSjuz+TMx4OdGt0uHaSb60ezvXB/nIsvs5i0+9AE4jeGIKR8mm2hOAc7jx/40xHx2Pdk/6fe4tvzLnUBpCgFAKAUAoBQCgKR2j4S1nK11AhaCU5uIkG6Medyg67Aa1HP5xvnVYw9bcdnoZG1NnLEx34fGvNcO/h4HyNwwBUggjIIOQQeRB6itQ+OatkzKh4RkspsmMqgm3OTLGqjMZJJadcbkZJLLvn5hvkNn4rDX68TWwWJ37Up69j9H6P5FgikDqGUhlYAgg5BBGQQeoxWaX2rZMzoeELxHhjI5ntgNZ3lj5Cflv5LLpzhvq8IY4AKz0K7pPkcVqUK0d2WvY+Hfy+mq5+Fpdw3sTKVDD5ZYpV3Q9UdDyP8AjzGeda8ZwqRyzMapSq4aeeT7GvqmbPCbqew8Eeq5t+kbv8SIY5RyMfGOmhyMZ+bAxVSrhO2Bu4Lbn7cR4r1S9C48N4rFcZ7twSuNSnZkzy1Idx/n0qnKLi7M+gpVYVY70HdG7XhIKAUAoBQGrxTh6XMEkEo1RzKUYehGDg9D60Bzbgl5cWMsnhMk0OEu4dlNyoyI7uPO2sooOMgHdCQVGLTh0sd5fF2mFGu8BW6Kp/becXw5d1/ftZ7ezhXF0glXS8ViHkLYyrTTFmXc55xH9wzXNfJRi+BY2Y1OdarHRy+n/Jbb7thbRkpGxuJB9FuNeD5NJkRof12XmPMVDGEpaIvVsTSoq9SSX18NSu3Xae9uiUtk7oYORCFnlBAzgyEi3hPMeMtnpvyl6KMfjfyRT/ratb/T021xlkvd/Ih+0/YmZ7OWWdkL6AMzlriQ5Kg6WJWOI+iLjIB2xXm9F9WMfHU96GvFOrWqPLOyyjlnZ9rX5mXLsHCQl05A+LcuRjqFjij/AMYzSv8A3GdbLVsHT7vVloqE0BQCgFAKAUAoBQCgOfcZ4Z+THMifzFzllH9UYkbjygJ6D5Cfs/Lbw9fd6stDC2rszpr1aS63auP3+psowIBBBB3BHUeea0T5Rq2TMqHhCRv+TnJ/qTks4/7K5OS4A37piSSPoJz8pOnMxWGt14m3hMV0yVOfx9nPl3rs49+tpRgQCCCDuCNwR5g1QLRlQ8ITjnZ1bhu+ika3uQulZkAO32XQ7OvoeXQiu4VJQd4ne8nHcmt6PD27V8iL/K1xbHTe27aRyuLdWeM+rIMvH+II9a0aWNi8pZGfW2ZfOhK/J5P2ZIr3F2odWSUL8rxvuh/RkU5U/cQatNQmuJQjOthp5Xi/A2ba7vIFxHciYDpdKCcfZEiaT5bsHNVpYNftZsUdv1E/1Yp92T9fQ2E7Zzxj4/D5DjmbaSOQH1CuY289seXPnUEsNUXYalPbOEna7t3r2uTHAu1dresUhkIkXdopFaOQeuhwCR6jI9agaa1NOE4zV4u65E3Xh0KAUBU/aLYfmrXkeFnslaVW+3Go1SQt5qyg7dGCnpXcJuErogxOHhiKbpz/AOOZTx2bbiPEZiFiMcUUCkzl2AJMz47hSFl2YHxkAHGM74s15pTzV8jE2Xhp1MNZTcVvO9tXp29mhdrPsVAAO/ZrjTyV8LEMjBXuEwjLzwHDkZ51XlVnLVmtQwGHo5xjnxeb8/SxZI0CgBQABsABgAeQFRlwrPtHP5kqn67m0X/3UJ2/dXdP413lbGO2HqP+L+jPX2fNqsFYnOuW4bcY2NzMQP3YFKjvNvme4SChQhFf4r6FjrgsCgFAKAUAoBQCgFAfGUEEEZB2IPUeVAc/4xw08MYugzYnmBubQk8/7jf9j9X5beHxG71ZaGFtTZfS3q0l1u1cfv8AXvNoHNaJ8mCM86AhorWayJNqO9hJybZiB3Y6mBzsP7tvD5FcYOfXwd+tA2KG0IztGvr/AJf+3us+KZMcK43Dc5VGxIvzxONMifrId/xGQehNZ0ouLsy84u28s1xWhJV4cigIjiHZq2mbU0ZR/tws8THfO7IRnmeea6jOUdGSdJK1nmuef1NR+zUi/wAjf3KDor93KBy2y6Fz+LE+tTLFVV2kLpUJfFTXyuvo7eRi9vfw7gwXS+QBhkx6ZLIx5c9FTwxz/ciCeAoS+FuL8V6P6mlfIl9GWiLw3dqcoSAJLeUDIUjcFTyPNWBOCedWnuV4ZEFGdbZ9dN6Pwa/Pmu06B2S4x79Y29zjSZo1ZhgjDcmAz01A4PUYNZh9qS9AKArftHlK8JvcbloHQAAnJcaAMD9ah42krs0/Z7H475997lYxn7KW8A2PlqL/AI59amxD/UZn7JjbCQ53fmy4VCaJFdoeNpZJG7qzCSaOHw42LtpDfcCaAp3b3tXayR2YSeM67sE6jp0pEZg74ONu8TSCeeds1JR+NFPaEXLDTSV3Y1vZ920QrZWg7tU9272aVzpBkeTSIoycBmMrHPPfI+YGuG7u5ahFRiorsyOn14dCgFAKAUAoBQCgFAKA+MMjB3BoCgcW4G/DSZLZGks/E0kQILWvUvEObR88x5yv05HhFmhiHDJ6GNtLZUa96lPKfk/vz8T2t51kRXRgysMqynII8wa0k01dHyMoyi3GSs0elenJp8Q4ZDcAd7GrlflJHiQ+auPEp9QQRXEoRkrNEtKvUpO8JNfnb2P5mmvCp4v5teyqNvBOBOoHkCxEg6/X/lVWeCg9Mi/Dab/7kE+7qvyy8jMcTv4gO8t4bgDOWgkMbHyxG4Iz+3/pVeeCmtMyzDG4aerce9XXivYkuEcciuSyrqSSPHeRSKVdM+a9R+kpKnoaqSg4uzLLjkpJ3T7VoSdcnJ5XVwkSNJIyoiDLMxwAPMmh6k27IpHCJV4zxQFHkgtu4YalwrXipNgqG+eNQzb8mwxxp1ZqxDfgu80aGGpT6tSzcXe3C68H9DrFmIYsW8Xdr3SLiJMDQhyFOgcl8LAfca5NM2qAg+1N1L+T5pbKRe9WPvYmAVw4XDaRnYhlBXP6WRQFf4x2gS/4JDOv9be2QhSfA5niEiZ9CHHrj1rumrzXeV8XLdoTf8X9CT9nRBtZXH13Vyf3TMgx+CA/jXtV3m+84wEd3DU1/Fe5aajLZGdo+Aw8Qt3t7hSyP5HBU9GB8xzoCtT+ybhTYxbaNIfGh3G7Y8Wck5GNugzyoCwRdlrNYli92iKJF3A1KGIi+xqOTjO533O/OgN+wslhXShkI/5kkkh5Y+Z2Y/xoDZoBQCgFAKAUAoBQCgFAKAqHGOyrxu89gVUuS0lu+0crH6lYD4TnqQCrZyRnxVNSryp9xn43ZtLFK7ylx9+JD2/GI2kMMmYJ1xqhlwrfevR1z9SEj1rRp1oT0Pk8VgK+HfXWXFafb5kjUpSFAKAiuP2RZO+i8NxbgvE3njcxt5o2NJB888wKgr0lUjzLmCxDpVEn8Lyfv3o2eFcea+ijayhaVpFVizeGKEsoJDy8mKnYomps7HHMYyifSwwU5SzyRT+J8Xjt+JoOIXQm8DFQ0EsUdvKr41JGwOtSNQE2T8rb45WsM4Ql1jzaODqdBu4fjnxa/Ow8pb+a3uVubKCW4WS6ElsyIQsrNEy3EGWGSpRC4dQVBHPK13WnF3S7/cbNw9aG5Oatk4tPW17xfpmS/so4hxD8oXHvljIr3gE0kzIU0gBVjUkkYVVDqEALEtvgKTVY2TsFAcdm9m3EWtjbJcxILeE20cjA/nMUjCWTVjUYwHEcY2yQjHkQCBMWvs4k92eyaYxQCG3ZDFjHvaoVklxs+AyRSYBUFmJ86HjSasya7PdipLCMwW9/MkDEPukbyK+MOVkcMgViNRXuzvnBGaHqVi4UAoBQCgFAKAUAoBQCgFAKAUAoBQCgFAanEuGQ3KaJ4Y5VPSRQw+/fkfWgOddruDxWw72xuZIEtpFS8SOQuI0cLofupNSoAWRjgAadR6VNSqyUkm8jOxuCpTpSlGmnLXS1/Cz+5G8SN5bzwot3qjn1qrSwxn4wUsiMU0eFlDbgc19avS34tK+p81S/p6lOUnTs42eTemjed9PXkSvZ2C6ubEXUl9bQhVfvQbZvhMhIcMxnA8JU52Axy6GqrxVRZZG3HYeFklJOVnnqvYlbfsabpEaXiMs0Eiq2mFUiEykAjLr49BH2WGQedRyxFSStctUdlYWlLeUbvnmXKytEhjWKJQiRgKqrsFA5AVCaIuLRJARIiOGGCGUEEeRB6elAeixgAAAALyAHLpt5bUBlQCgFAKAUAoBQCgFAKAUAoBQCgFAKAUAoBQCgFAKAUBzXiHZW/u76/kkZIIp7Y28fdYbvlJkA71Wx8QKfmGMagASAcgRvEOy3FDw4WzW8E0irGFkS4KsrgjTJpaMDK4BPj3wcc8VZeJvDdaMaOyFHEdNGeV9Ldj1WvofeF9geJXEV3Fe3EUEV1lu6g1EGbTpEjeSkhXKhvEQM4GVME5bzuzToUVRpqnF3S4l57IcOubQPbzyCaGJYhbyBUTC6NLRaF5BSgIJzs4GTg1yTFi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6" name="AutoShape 8" descr="data:image/jpeg;base64,/9j/4AAQSkZJRgABAQAAAQABAAD/2wCEAAkGBxQQEBUTEhIVFBUSGRoYFxgVGRocIBYaIRgWHhwXHRgiHygjHx8xGxkVIT0iJykrMS4zGyAzODMtNygtLysBCgoKDg0OGxAQGzAkICYsNCw3NTQsLCwsODI0LCwsLC8sNCwsLCwsLCwsLCwsMiwsLCwsNDQsLC8sLCwsLCwsNP/AABEIANQA7gMBEQACEQEDEQH/xAAbAAEAAgMBAQAAAAAAAAAAAAAABQYCBAcDAf/EAEgQAAIBAwIDBQUDBwoDCQAAAAECAwAEERIhBTFBBhMiUWEHFCMyQlJxgRUkYnKCkaEzNENEU3OxwdHwFmOSVGSDk6KkwuHx/8QAGgEBAAMBAQEAAAAAAAAAAAAAAAMEBQIBBv/EADwRAAIBAgMECAUDAwMEAwAAAAABAgMRBCExBRJRYRMiQXGRocHRMoGx4fAjQmIUM1I0cvEVQ8LSBmOC/9oADAMBAAIRAxEAPwDuNAKAUAoBQCgFAKAUAoBQCgFAKAUAoBQCgFAKAUAoBQCgFAKAUAoBQCgFAKAUAoBQCgNe/vo7eNpZpEijXGp5GCqMkAZJ25kD8aAix2stSuoO5XoywzEH1BCYI9RXfRz4PwK7xeHTs6kb/wC5e5t2HHbec6Yp0ZuejOHH3ocMPxFctNaksKkJq8Wn3O5I14digFAKAUAoBQCgFAKAUAoBQCgFAKAUAoBQCgFAKAUAoCG4n2ptLZiktwgcc0XLsv6yKCQPUivUm9DmU4x+JpGFt2xsJG0rfWxbONJlQHPUaSQa8PU01dE2rAjIOQeRFD0557RrsvcxwrzjWJl8IbTLPcLBHKAebKomxttqPOpqWSlLgZ2OTnOlR7JN37kr2+ZYP+C4QPBNdK3Vu/dyf2XLIPuCgV4q1RdpJLZuFkrOmvp9CM4p2MmkXR38NzH1ju4QS2w/pEIUHPXuzjPXFd/1MtJJMqPY1GL3qUpQfJ/j8yDJu+Hb5ltEHLvGN1an7zkSQjA6mNd+tP0p/wAX5Ht8dhtf1Y+Evv5l14B2lW5bupE7mbGoLqDLKu2XikwNa7jOQGGRlQCCYp05QeZew2LpYiN4PTVdq7yergsigFAKAUAoBQCgFAKAUAoBQCgFAKAUAoBQCgFAUj2k8T7vuIWleKJ1nmnMZKlooUUlNSnUMtIhIXcgEZ3wZaMVKXW01KO0K1SnR/S+JtJfM9OB9ltcEb63tFdQ4hgWJdOoE4clGy+4J043yPFzPcsQ9IZIrUtkU31sQ3OXNv3v+aHjfdgpGUhbzvQfpvIIZQdupRYz5+fTyOef6ifbmSvZOH1heL5Nr3IL/gi4tyCLSJuZLcPuZbdlOM5ERZV6DbXzI8s16qlN/FHwOJYPFQ/tVn3SV/P7EIJle78NzL7zFLEDa3x3Zrdi6xLNuebatQZ85BOQcGVRhKLUHa5UlXxNCrGeJhvKPaueV2vsjr3AONx3sRdAysjFJI3wGicYyjAEjkQcgkEEEHBqo007M3adSNSKnF3TJOvDs+MoIwRkHmDQHN+0vZoWbr3BMVvM3g0k/md1kmOSLJ8KMSVKDw5KqBh2FWKMt79OWjMnaFF0msVSXWjrzXbfu/NEXDsjxg3lnHK4AkwUmUZAWVCVkUA741hsemKgas7M1ITU4qS0eZM14dCgFAKAUAoBQCgFAKAUAoBQCgFAKAUAoBQCgOZe1QiSfuuvu3d5zuvvNzDEDp/8NvvxjapqWUZPkZ2N61WjD+V/BXOmKMDHlUJon2gFAcm4Xw6HiPEGSeMMsjX8zKc81mito2U81bQNWoYIO4xU0sqcfmzOoLfxlZvRKMfK7MuzV1LZcW7mU62ZvdJ3xjvRoeWzuDgbtp7yM+pPPApN78VLt0PMNBYevKivhfWXLskvozq9QmkKAgO34H5Lu2xkxwtKuftRjvEP/UimvU7O5zOKnFxfarEP7NpvicQj6LciQb5x3kMRI5nG6k49akr/ANxlLZbvhId3qy71EXxQCgFAKAUAoBQCgFAKAUAoBQCgFAKAUAoBQHMO1fxOMBc/0nDo+mfBNPOwHppGfwPlU0cqcvkZ9brYykuCk/ojp9QmgKAie1vFWs7G4uECloYndQ2SCwB0ggEHGcdRQHMuy3Bb21dZlu4NRiKeKBnIVpDK2/eA51Hn1wMjar/9K5JXZ8x/1qFKc3Cnm3x+XAj+2Uk0dw87yq8iW8U4Pd6Rrt7qMqxAJ5iRx/vA4nR3E0n2fRk2Hx8sROFSUbNS3cuDi+PNI6LH2quU/lbNXHU28wJzk/RIsY5Y+vz/AB4lhZrTMsUtuYabtK8fldeXsSFv2wtGOl5DA2QMXCtFknkqu4Cuf1SaglCUdUaVHE0a39uSfzz8NTw9o1yF4VdbgmaMxJ+k0vgUD1JYf/leJXdiWclGLk+wi/Zpb4l4jID4XuggGD9EMQJz13bH7JqSv/cZS2YmsJC/D1LzURfFAKAUAoBQCgFAKAUAoBQCgFAKAUAoBQCgFAczh1TcbDY1ab2Q56BI7BY/XGJJD+OfMVNpS+foZ6e9j3yh9ZXLTxztOYZzbwQ99KqLI2p+7RAxYKC2ljqOlzgKdhvjauadKVR5EmMx1LCpOfbwNJO2E6L8bh7sd8+7SxycuvxO6O/kAakeFqIq09tYSera717XID2ndroJ+E3MMTvHPJ3caxzRvGWzMgYKXUK3h17qTsM5qGUJR1RoU8RSqK8JJ9zPeA32Mtb2xGM4S4fPLkMwhSf2gPWrSx67UfJy2bT/AGzfzj9/QqPbRpXNx3sDRBbCTGXRskzRnHhJ+x+PpR1lVu1wLWGodBuLeTvUXHg/ctMnaS3UkSNJFjrNDLGOePmZAOfrVlYmk+0y3s7EpZRv3NP6M3rW7iuEzHJHKpH0sGBHripU1LQrTpzpu0k0/AjL7szG+kxO8BjcSKqEmLWMkFrc+A+Ik5AVs76gajlQi3vLJlyntKtGDpze9F5Wevyev1XI3+wfExYJ7peDQ8kskguBnup3kkZsZx8J91XS3PGxNZ9alOLuz6nAY2hWgoU3ZpWs9cvqdDqE0BQCgFAKAUAoBQCgFAKAUAoBQCgFAKAUAoBQHMexQ77iYmyNxxCUcslXuokjJH6ic/QVNPKnH5mfhnvYqs/9q8EzfnIbiV83VTBGcjyhVxg+XxeXnnzq1g11WzF/+QS/VguXr9jZq4YBhLGHUqwDKeYYZB+8GvGkz1Np3RGpwbuc+6StbE/QPHF93ct4VH93oPrVaphKctMi/T2jVWVTrLnr46+Nysdr5pvii6hUR3C28HexFjGqrO7PJLnDRjTJy3AwfEardFKjCSedzTw9WnXnB03Zxu7PXNK1ux6cu46WkgYBlIIYZBByCDyIPUVQOmrEbf8AZ+3nOp4gH/tIyY3B/vEIb+Nexk4u6Ot92s81wea8GR54fd2/8nILuMfRKQkoH6MoGlz6MFz1arlPGyjlLMqVcFRqZx6r8V4ar5X7jKy4jDdrIg3K+GWKRcMucjS8Z6Hf0PrWjCpCosjMrUKuHknLLg16M9LPjMvC8d4WmsR8xJZpLQYPizu0kWcZz4kBzkqMClXw+71o6H0WzNrdK1SrfF2Pj9/r3nQIJldVdGDKwDKykEMCMggjmMdaqG8Z0AoBQCgFAKAUAoBQCgFAKAUAoBQCgFAYSyBVLHkoJP3CgOb+yeImVnYYPuVnnbGWdrqRv4k7etTVst3uRn7Pe90sv/sl6Gva8QZ+IywxRh3vLm5OXcqEWBI4SSQjE5aPAGOvPlmWnV6Kmsr3KGLwLxuKkt6yiktL63fFErcx3cAzNaal6tauZtP3oUSQ/sq3+kscZF6qxTrbBqxV6clLy915mNhxGKcExOG07MOTIfsshwyn0IBq1GcZK6Zj1qFSjLdqRaf54m1XRCfCKAiUspLRi9pvGd3tjjSfMwsSO7bn4fkPkvzVRr4RSzjqauH2he0K3j2/PivPv0LBZ3SyoGXOOoIIKn7LKdwfSsyUXF2ZfyeaPevARPG+BJc4cM0M6D4c8eNSddJzs6Z5o2x9DvXUJyg7o6TTW7JXjw/NHzInhvF3WYWl4oS4wSjL8lyoxloyeTecfMc9xWtQxKqZPUy8XgejXSU84+a7/c2OF3b8Ik8IZ7CRvHGNzZsT/KxrzMJJyyD5fmXbUKhxGHt1omvsvau/+lXefY+Pfz59vfr0iKQMoZSGVgCCDkEHkQeoxVM+gMqAUAoBQCgFAKAUAoBQCgFAKAUAoBQEH25ujDwy8kVirLby6SOjaGCn9+KAifZ3ENV6QANE0cIA8o7aA/4yN/Cp8Q/1GZuyY2wsXxbfmQfs+GviOvUD8G7k2+oTX+sHp0QdOp8q8qZQij3CPexFeXNLwR06oTROU+0WyWXjEGGdGWO3TVCdLDvrwJq1YIbCJKdJBHnUtPJOXApYu0506LSak3e+eSX5n2G7xSebhzD30BoGZVS6jGFBPITpnMZyMaxlNx8ucC1SxSeUzDxuxJQvOhmuHb8uP17yRjcMAykEMMgg5BB5EHqKup3MBpp2ZlQ8NS6t31d5C2mQDkfkkG/gceXkw3X1GVNevh41VzLeGxTo5POP5mvy31N3hnERMCCpjkTZ42Iyvkcg4KnmGHP0IIGRUpyg7SNlOMkpRd0/zxN6uARvHuCxXsPdy5GDqR1OGiccnRuhFeptO6O4TcHl9iJ4ReSI/ut2QbhFyrgYW4jzjvFHRuQZeh3GxFa+HrqorPUycdhFTfSU/gfk+Hs/UkOCX/5OkEZz7nMwVf8AusjHAA8oWJAx9BP2T4YMRQ3etHQ2tk7TdX9Gq+t2Pj38/r3l+qobwoBQCgFAKAUAoBQCgFAKAUAoBQCgK57QJtNiy5wZpIYh+3PGp/8ASWNd01eS7yDFS3aE2/8AF/Q1OwUmiynmPI3F0+3ksrpsc7/yefxr2q7zfeR4CO7hqa/ivcg/ZRBmVpCukpZWaHbHjbv5XHpuy7etdVv2rkiLZ2aqSvrOXovQ6VUJoHLL0992hwdgLiCMEc/g2dxcHr1aVR+HnUqypvmylO0sXFcIt+LS9GWX2jOjRW8D4Pf3MeQcfLGHmJI+z8LB/W9aUVeaQ2jUdPCzktbW8cvUqPAeGy8P4bbXK6pbWSFJZkyWa11LrLx7ZaLDDKE5XBILZIEtDEbmT0KW0tlKuukp/H9fuWOKVXUMrBlYAqynIYHcEEcxjrWinc+RacXZ6mdenhq3lrrKujaJY86H364yjDI1IcDK+gIwQCIa1GNSNmWMPiJUZcU9V+dvB+hv2F6JQRjS6YDp1U/5qd8N1x6EDGqU5Qe7I24yUoqUdH+eJt1wekdxvhK3UYGopJGweKRecbjkfUEZBXqCRXUJuLujpNWaaunk0aHD7vvQ8UyqJo/DNH0Oc+NQecbDJB+8HcEDao1VVjcw8Vh3Qnlo9H+dq7fYleznF2t5FtZyTG+1vKx5HpbyE/V9lvqHhPiAL0sRR3HdaH1Gy9orER3J/GvPn7+JcarGuKAUAoBQCgFAKAUAoBQCgFAKAUBVu30uFtI8D4t0vMZ+SKaUfjmNd6moK9RGftSVsJPu9URfDH7vswZOpsppdvN0kc7+eW3Pnk1FJ3dy9TjuRUeBq9jOM21rNfLJModXhVYxlpCqW0O6xLl28TMNh0++p66bqNIzNmTjTwkZzaV23nl2skb3t6dQSG2Kl9ka6cRayeWiEapWOx8JVScfjXKoy/dl3kstpUtKSc3/ABV/PT6lF4Lw6TiF4biKWWSRpJJg0f5pGjaY4XxnXP8AL4dvLG29dNQjFXu/L7kMZYitWluqMGkk/wBztm1wj+dxv8d7Le4TW05aEvm4LCOMh9ItpdzM7s8hBKjJxzGwxXVKd5qySsRY7Dunh5b85SbaWby+JPJaLQ6f2Zg7uytkxp0QRLjyxGoxVU22VDjnBG4az3FupazbxTQIpJgbPimiH2OrRjlgsOoqzQr7mT0MjaezFiVvwyn9fvwZ7286yKHRg6sMqynII8wa0k01dHx8ouL3ZKzPSvTk1buF9SyxECRNsNnDqSC0Z8s4GG30nfcZBr4iiqseZbwmI6KVpfC9ff5eZIcOvknTWmdiVZW2ZGHNGHQj/QjIINY0ouLszaa7Tarw8IPtJw1203NuM3FuG0rnAmQ4LQMfXAIP0sAfPMtGq6cro9cY1IOnPR+T7H+dh8jeK8gyPHFKCCDkdSCCNirAgjoQR5itpOM48mYDVTD1baSTJjsxx5hILO5JMmD3EpP84VRkg/8AOA3I+oAsMDIXMrUnTfI+z2fj44qnwktV6rkWuoTQFAKAUAoBQCgFAKAUAoBQCgFAUL2n3uhoARkRxXdzz5GOEIM7csTt/wDdT0Pib4JmbtS7oxgv3SivO/obHHLU23AY7csCVitbYnfB1PDE2N/ImooZyXeXMQ7UZvhF/Q0uxnZ1Lj3m4eSTTLcyju0bQPhlYsl1AfOYmOAwGG5HnU1SrJSaTM/B4GjOhTlUjd2++mnbwLpYcJgtsmKGOMkeJlUam/Wbm34k1A23mzUjGMVaKsjnXsjQvcPIdO9qkhwORnubqXGT6BdqkqZKK5FPCPenVl/O3gkjb9q7F3WNfmWyvXHQlisMagH73P8ACvaP7u5nG0XlSjxqROiQR6UVfsgD9wqE0T0oDnvaHg7cOlNzbqz2krFriJRk27HJNxGOfd53ZByyWA5irNCvuOz0MjaezViI78PjXny7+HgbMUgZQykMrAEEbgg7gg+WK007nxzTTszOh4RF/C9vL73Apc4AniH9Mg5MvTvV6faGVPQinisPvreWpp4HFKK6Kpp2Pg/Z/csFjdpPEksTakkUMpHUEbfd93Ssk05RcXZnvQ5K7xOE2krXC/zeQ5nX+ybl7wP0caQw2xjX9rNzC4jce7LQhxOH6eGXxLTmuHfw8OB68U4clzHoYkYIdHU4aNxusiHowO/8DsTWnOCnGzMjD4ieHqKpDVflmWHsl2gNwGgnGi6gA7wdJEOQs8fmrYORzU5B6E5NSDg7M+6wuJhiaaqQ/wCHwLFXBYFAKAUAoBQCgFAKAUAoBQCgOY+1Nu8naMEZ9zaPl8vvFxFGCfTwH/pNTUvhk+RnY7OrRj/O/giy+0He2hTb4lzbjBOM6ZBIQPXEZOPIGuaKvNEu0JbuFqPl9cj77NUxw2NjuZXnlz5h55XGfXSy1zN3k2TYeO7RguCX0JjtBei3tLiY5xDFI+2CfCjHYHYnbrXJMU/2UWgT3nl8IW1vnfcR2yNuOnimb/Yqat8VuCRQ2dnRc/8AKUn5s0u38qvflM6gsVtGwXBKGW9UY9MhVP7IpT+CT5HOMTdehFf5N+COm1CaIoBQHO+McLHCmMkan3GQ5ZRuLNyd2A6QEncfQcn5T4beHr7vVloYe1dmdMulpLrdq4/c3a0T5I+0BCiYcPnLk4tLhhr8oJmOBJ6I5IB8mwfqY1m4yhbrxNvA1+mj0T+Jac1w712cu5FqrPLJi6ggggEEYIO4I6gigKvZK1nOLV94XybV/IDJNsfVRuvmox9JrTwlfeW5IpY/DqS6eH/69/n28+82+KWTPplhYR3EBLQv0z1R8c42wAR+PMCrVakqkbFXA42eFqby0eq/O0tvZbj6X0HeBTHIh0TRMcmGQfMhPUdQ3UEGslpp2Z91CcZxUou6ZMV4dCgFAKAUAoBQCgFAKAUAoDmnaiDvuKFcDxScPjOTsQkss7Abc9J5etTx/tS+RmV3fHUo8FJ+ViY9o0ulrI/Yllk35YW1uAd/vZa8w/8AcTPdrf6Vx4tLzRh2R4/a2vC7NHmBk93hYxR5kkyyAk90uXxqJ3xgelRJOWheqVKdJddpLwNXtjx5rm0ng0C1hmQxm4uJFXAIGSsYJztqGGZD6VOsNLWWRmVNsUb7tFOb5J/nkQHA+GNcJIbZ7u6juHLSFXFvAXChDhwFZk8CphC423zgmu5uje7zZXoQ2hKChBKnHxfrn4GtY8DMV88QighYXVgoSAHTpjb3hiW0jU2ktvpHyCvHJSpyaVtESQpTpYqlTnJydpO75q3hl5naKqm2KAUBjIgYFWAIIwQdwQeYIoDnfELD8lSxxgs1lMSsbNv7q+RphLf2RyQpPykacnK4uYavbqyPntr7NTTr0ln2r17+PiSFaB8uYTRK6lHUMrAhlIyCCMEEdRivGr5HsZOLTWTRG8AmNrILOQ5jx+auT8yjObc+boACDzZf1WNY+JodHK60PoaNdYiG/wDuWvv3P696LLVY6NLi/DUuoWifIzgqy80cHKup6MGANeptO6OoysyK4TeuxeCfAnhxr05AkU/LMmfpODt0IYdK2sPWVSPMxsZhehlePwvT2fNGF53trOL22BZgAtxCP6xECcADkJFyxU9clTsa4xFHfW8tS7snaPQS6Kp8L8n7M6DwziEdzCk0Lh45BlWH7iD5EEEEcwQQdxWafX3ubVAKAUAoBQCgFAKAUAoBQHMe6EvGlIBOq+ZzjIwsNgI9XqBIVGfMgVO8qPezNi97aD/jC3i7m17U5SrqwJxFZ3r4HU4twv7vF++lD9z5HO1HdUocZo3+zfYkwwxq8yoAozHaxiNWODuzHU5O4OQVOR99P6iSVo5D/pNCU3Oq3J837Gp264JbQQWyLENUl1CutsvIQpaQgysS+MRsefn51zTblUV8yXGRjRwtTo0ll2JLkTXs1hKcJtMnJeMSk/3hMn/zqNu7LsY7sUuBVydXHRnrfnB5bJwo7cuWWP8AGpf+z8/Qoa4/up/+R06oTRFAKAUBr8Qso7iJ4ZUDxyKVZTyIP++dAc/to3s5/cp3aQhNdvK3OaIYBDHl3qkgHzBVupxo4atvLdep8jtfZ/QS6WC6r8n7MkqtmIanE+HrcRmN8jkVZdmjcfLIh6MDuDXE4Kcd1k1CtKjNTj/zyfJmPAOKuWNtcke8RjIYDSs8ew71R0OSAy9D6EVi1qLpyszejOFWHSQ04cHw9idqIEVx7hPfqHjIS4hyYXOcA9UfG5jbABH4jcCu6dRwldHvVknCecXr7rmjX4VxAToTpKOh0SxtzjcAZU+fMEEbEEEc626dRVI3RhYjDyoT3X8nxXE8ouIHhcxnAJtJmHvKD+hYkD3lR9nlrUdPENwc1cTR/ejd2NtHTD1H3P09vDgdFikDqGUhlYAgg5BB3BB6jFUT6QzoBQCgFAKAUAoBQCgFAcy7GxmTigkbO35SfBxtqvY1UeeNI/hU08qcfmZ2Ge9i67/2ryMPaUxlupYTuvu9tF4c6s3N2yOAPPTGnT99e0soTZzjVvYmhHm34I6eBUBplC9rN4I0g56oveLnHmI7aRM56HXPH+/0NS0fivwTKG0c6Sh/lKK8/sW/s/bLFaW8afLHFGq/cEUD/Coi+UXgAEnF9S4w099Ic4ODH3dvkfx/BjnyqeWVKPezNo54+q+EYrxzOk1AaQoBQCgFARPabgi3sBj1aJFOuGUDJikHyuPMdCOoJHWvU2ndHFSnGpFwkrplR4ZemQOki6J4G0TJ9l8AgjzRgQynqCOuRWtSqKpG58LjcJLC1XB6dj5G9UpTI/jHDBOoKsY5YjrhkHON8c/VTyK8mBIqKrSVSNmWcLiZUJ3Waeq4r80ZucB4t7wrK6iOaE6Jo850tjIZT1RgQwPrjmDWLUg4S3WbnVaUou6en5xRKVweED2h4bLqF1a4M6AK8ZOBcRAse78lcFiVfoSQdmNTUKzpyv2CdOFWHRz+T4P24r1M+HX0dzEJIzqVsggjcHkyMvQg5BBrajJTV0YFWlOjNwlk1+ZGXZniB4fL7tK35nKQLdz/AFdzt7ux/sztoPQ5TqtZ2Io7jutD6vZW0VXj0dR9dea9+PiX+qxsigFAKAUAoBQCgFAfHYAEnYDc0Bzf2WRO8veybsLK2yfN5WmkkJ9cqmdqmrftXIzdnWbqzXbN+R5dqXD8SYHTgXPDoiQRnwyd9g/9Y59DXsf7Mu85rZ7QpLhFv0Lbd9s7RCVSQzuuBptkaU5PQsoKr+0RjIzjNRRhKWiL9WvSpf3JJd7Od+0C/N62qR0skWCWLRKRJNpkeLU/dRMRyRBsx+berEKTgnvO2Rk18fCvKKowc7STvor55XZYZOB314fiyXBQ42klFvHjHSKEd4f1ZCPwri9GOl2TqOPqrrOMFyzft4MjvZXa6Z4QugLFaT7R5K/FulKlW6riI7k55edKvwxGAX61Zt3zSv3I6rUBqCgFAKAUAoCtdreAvKVubXSLiIYKnAFxHnJhZuhzkq30knozVJSqOnK6KmNwcMVT3Ja9j4MhrG7EyBwCvRlYYZGHzIw6MDsRWtCamro+Hr0J0ajpz1X5fuZsV0QkbxW0k1LPbkCeLkCcLKnWJ/Q8wfpbB8wa+IoKpHmXcHilRluz+F68ua/NCV4RxJLqFZY9QDZBVxhkYEhkZejBgQR6VjNNOzNmUd12N2vDkgeLWTwye8wKGBybiIAZlGnaRNt5RpAwTgjI54qzh6/RvPQ4rUY14brya0fo+T8jOOSK7gyNMsMy/gykcsf5cxWvlNcjDaqUalnlJM2uy/G3tZEsrpy6v4bWdzkybE9xKf7QAbOcaxt8wOrMr0XTfI+x2btFYqNnlJa+6LvUBpigFAKAUAoBQCgIztPciKxuZCcCOGVsn0RjyoCv+zu20NdbH4bQQ5PXRbxtt/5tT4j47GXshP8Apt7i2/O3oVTjXDTe3zQqyETcRLOJVLLpitFBDJqGtdUY2zjOnpXSe7ST5kc4dNj5RzVqdrrXN9nDWxfLTsjEqBZHeQDGFU90i7g4Cx6Tj0Yt65riVebyvbuLFHZeGpve3d58Xn9vIrPbrs3DFKsixrFDdRG0laMBe7YnVDJ5AZ1Jk/UYhv09oSW84y7TjadOapxq09YO9uX55XLR2c7Qd7A4nKrcWy/nCj7iRKoyToYAsPxHMGopwcHZlzDYiGIpqpDtKz7KIWDEncLZ2Sk74Ln3lm36nDKT18Q86lr5bq5IqbNe8qs+M5eh0aoDSFAKAUAoBQCgKn2m4CyyNeWqkyEfHhH9YUDAZeglCjA5atlJGxE1Gs6b5GftDARxcOElo/TuI+0uUlRZI2DI4ypHUf76dK1U01dHxM4ShJxkrNHtXpwRN4j20rXUKs6sPziFRkyADaRB/agYGPqAxzC4pYrD763o6mpgsUklSqPLsfDv5fTXiWC0ukmjWSNg6OAysORB61lGi04uzPah4V6/4Y9vI09sNSv4prcfUessXQSeanZ/Q7mzh8Q6bs9COvQjiI2eUlo/R8ufZ3GR7m9t+kkUg9QQQfwKuGHoVI6EVrdWpHijGXS4arwkvz5ryZsdnu1MttMLTiLhlkOLa7OFEh6Qy42WXGcNsHx588ytRdN8j7LAbQhio8JLVeq5F9qE0BQCgFAKAUAoCue0SdU4ZcFhlSqoc8sM6rk+g1ZPoK6jqiOtfo5W1s/oa3s5kLQ3JYEH3ucb77AqAf3AGuqz67K2zklhaaXArHZeMtxaM5JBm4nMeZyBOIkJJ5DS2B+zXc8qcV3kOHtLG1pcFFeV2dTqA0zzubdZUZJFV0cFWVgCGBGCCDsRigOV9veEy8PgllRpTEkcixTRn4kGpcdzKrH4sROAG3K7E4K66n6RSjuz+TMx4OdGt0uHaSb60ezvXB/nIsvs5i0+9AE4jeGIKR8mm2hOAc7jx/40xHx2Pdk/6fe4tvzLnUBpCgFAKAUAoBQCgKR2j4S1nK11AhaCU5uIkG6Medyg67Aa1HP5xvnVYw9bcdnoZG1NnLEx34fGvNcO/h4HyNwwBUggjIIOQQeRB6itQ+OatkzKh4RkspsmMqgm3OTLGqjMZJJadcbkZJLLvn5hvkNn4rDX68TWwWJ37Up69j9H6P5FgikDqGUhlYAgg5BBGQQeoxWaX2rZMzoeELxHhjI5ntgNZ3lj5Cflv5LLpzhvq8IY4AKz0K7pPkcVqUK0d2WvY+Hfy+mq5+Fpdw3sTKVDD5ZYpV3Q9UdDyP8AjzGeda8ZwqRyzMapSq4aeeT7GvqmbPCbqew8Eeq5t+kbv8SIY5RyMfGOmhyMZ+bAxVSrhO2Bu4Lbn7cR4r1S9C48N4rFcZ7twSuNSnZkzy1Idx/n0qnKLi7M+gpVYVY70HdG7XhIKAUAoBQGrxTh6XMEkEo1RzKUYehGDg9D60Bzbgl5cWMsnhMk0OEu4dlNyoyI7uPO2sooOMgHdCQVGLTh0sd5fF2mFGu8BW6Kp/becXw5d1/ftZ7ezhXF0glXS8ViHkLYyrTTFmXc55xH9wzXNfJRi+BY2Y1OdarHRy+n/Jbb7thbRkpGxuJB9FuNeD5NJkRof12XmPMVDGEpaIvVsTSoq9SSX18NSu3Xae9uiUtk7oYORCFnlBAzgyEi3hPMeMtnpvyl6KMfjfyRT/ratb/T021xlkvd/Ih+0/YmZ7OWWdkL6AMzlriQ5Kg6WJWOI+iLjIB2xXm9F9WMfHU96GvFOrWqPLOyyjlnZ9rX5mXLsHCQl05A+LcuRjqFjij/AMYzSv8A3GdbLVsHT7vVloqE0BQCgFAKAUAoBQCgOfcZ4Z+THMifzFzllH9UYkbjygJ6D5Cfs/Lbw9fd6stDC2rszpr1aS63auP3+psowIBBBB3BHUeea0T5Rq2TMqHhCRv+TnJ/qTks4/7K5OS4A37piSSPoJz8pOnMxWGt14m3hMV0yVOfx9nPl3rs49+tpRgQCCCDuCNwR5g1QLRlQ8ITjnZ1bhu+ika3uQulZkAO32XQ7OvoeXQiu4VJQd4ne8nHcmt6PD27V8iL/K1xbHTe27aRyuLdWeM+rIMvH+II9a0aWNi8pZGfW2ZfOhK/J5P2ZIr3F2odWSUL8rxvuh/RkU5U/cQatNQmuJQjOthp5Xi/A2ba7vIFxHciYDpdKCcfZEiaT5bsHNVpYNftZsUdv1E/1Yp92T9fQ2E7Zzxj4/D5DjmbaSOQH1CuY289seXPnUEsNUXYalPbOEna7t3r2uTHAu1dresUhkIkXdopFaOQeuhwCR6jI9agaa1NOE4zV4u65E3Xh0KAUBU/aLYfmrXkeFnslaVW+3Go1SQt5qyg7dGCnpXcJuErogxOHhiKbpz/AOOZTx2bbiPEZiFiMcUUCkzl2AJMz47hSFl2YHxkAHGM74s15pTzV8jE2Xhp1MNZTcVvO9tXp29mhdrPsVAAO/ZrjTyV8LEMjBXuEwjLzwHDkZ51XlVnLVmtQwGHo5xjnxeb8/SxZI0CgBQABsABgAeQFRlwrPtHP5kqn67m0X/3UJ2/dXdP413lbGO2HqP+L+jPX2fNqsFYnOuW4bcY2NzMQP3YFKjvNvme4SChQhFf4r6FjrgsCgFAKAUAoBQCgFAfGUEEEZB2IPUeVAc/4xw08MYugzYnmBubQk8/7jf9j9X5beHxG71ZaGFtTZfS3q0l1u1cfv8AXvNoHNaJ8mCM86AhorWayJNqO9hJybZiB3Y6mBzsP7tvD5FcYOfXwd+tA2KG0IztGvr/AJf+3us+KZMcK43Dc5VGxIvzxONMifrId/xGQehNZ0ouLsy84u28s1xWhJV4cigIjiHZq2mbU0ZR/tws8THfO7IRnmeea6jOUdGSdJK1nmuef1NR+zUi/wAjf3KDor93KBy2y6Fz+LE+tTLFVV2kLpUJfFTXyuvo7eRi9vfw7gwXS+QBhkx6ZLIx5c9FTwxz/ciCeAoS+FuL8V6P6mlfIl9GWiLw3dqcoSAJLeUDIUjcFTyPNWBOCedWnuV4ZEFGdbZ9dN6Pwa/Pmu06B2S4x79Y29zjSZo1ZhgjDcmAz01A4PUYNZh9qS9AKArftHlK8JvcbloHQAAnJcaAMD9ah42krs0/Z7H475997lYxn7KW8A2PlqL/AI59amxD/UZn7JjbCQ53fmy4VCaJFdoeNpZJG7qzCSaOHw42LtpDfcCaAp3b3tXayR2YSeM67sE6jp0pEZg74ONu8TSCeeds1JR+NFPaEXLDTSV3Y1vZ920QrZWg7tU9272aVzpBkeTSIoycBmMrHPPfI+YGuG7u5ahFRiorsyOn14dCgFAKAUAoBQCgFAKA+MMjB3BoCgcW4G/DSZLZGks/E0kQILWvUvEObR88x5yv05HhFmhiHDJ6GNtLZUa96lPKfk/vz8T2t51kRXRgysMqynII8wa0k01dHyMoyi3GSs0elenJp8Q4ZDcAd7GrlflJHiQ+auPEp9QQRXEoRkrNEtKvUpO8JNfnb2P5mmvCp4v5teyqNvBOBOoHkCxEg6/X/lVWeCg9Mi/Dab/7kE+7qvyy8jMcTv4gO8t4bgDOWgkMbHyxG4Iz+3/pVeeCmtMyzDG4aerce9XXivYkuEcciuSyrqSSPHeRSKVdM+a9R+kpKnoaqSg4uzLLjkpJ3T7VoSdcnJ5XVwkSNJIyoiDLMxwAPMmh6k27IpHCJV4zxQFHkgtu4YalwrXipNgqG+eNQzb8mwxxp1ZqxDfgu80aGGpT6tSzcXe3C68H9DrFmIYsW8Xdr3SLiJMDQhyFOgcl8LAfca5NM2qAg+1N1L+T5pbKRe9WPvYmAVw4XDaRnYhlBXP6WRQFf4x2gS/4JDOv9be2QhSfA5niEiZ9CHHrj1rumrzXeV8XLdoTf8X9CT9nRBtZXH13Vyf3TMgx+CA/jXtV3m+84wEd3DU1/Fe5aajLZGdo+Aw8Qt3t7hSyP5HBU9GB8xzoCtT+ybhTYxbaNIfGh3G7Y8Wck5GNugzyoCwRdlrNYli92iKJF3A1KGIi+xqOTjO533O/OgN+wslhXShkI/5kkkh5Y+Z2Y/xoDZoBQCgFAKAUAoBQCgFAKAqHGOyrxu89gVUuS0lu+0crH6lYD4TnqQCrZyRnxVNSryp9xn43ZtLFK7ylx9+JD2/GI2kMMmYJ1xqhlwrfevR1z9SEj1rRp1oT0Pk8VgK+HfXWXFafb5kjUpSFAKAiuP2RZO+i8NxbgvE3njcxt5o2NJB888wKgr0lUjzLmCxDpVEn8Lyfv3o2eFcea+ijayhaVpFVizeGKEsoJDy8mKnYomps7HHMYyifSwwU5SzyRT+J8Xjt+JoOIXQm8DFQ0EsUdvKr41JGwOtSNQE2T8rb45WsM4Ql1jzaODqdBu4fjnxa/Ow8pb+a3uVubKCW4WS6ElsyIQsrNEy3EGWGSpRC4dQVBHPK13WnF3S7/cbNw9aG5Oatk4tPW17xfpmS/so4hxD8oXHvljIr3gE0kzIU0gBVjUkkYVVDqEALEtvgKTVY2TsFAcdm9m3EWtjbJcxILeE20cjA/nMUjCWTVjUYwHEcY2yQjHkQCBMWvs4k92eyaYxQCG3ZDFjHvaoVklxs+AyRSYBUFmJ86HjSasya7PdipLCMwW9/MkDEPukbyK+MOVkcMgViNRXuzvnBGaHqVi4UAoBQCgFAKAUAoBQCgFAKAUAoBQCgFAanEuGQ3KaJ4Y5VPSRQw+/fkfWgOddruDxWw72xuZIEtpFS8SOQuI0cLofupNSoAWRjgAadR6VNSqyUkm8jOxuCpTpSlGmnLXS1/Cz+5G8SN5bzwot3qjn1qrSwxn4wUsiMU0eFlDbgc19avS34tK+p81S/p6lOUnTs42eTemjed9PXkSvZ2C6ubEXUl9bQhVfvQbZvhMhIcMxnA8JU52Axy6GqrxVRZZG3HYeFklJOVnnqvYlbfsabpEaXiMs0Eiq2mFUiEykAjLr49BH2WGQedRyxFSStctUdlYWlLeUbvnmXKytEhjWKJQiRgKqrsFA5AVCaIuLRJARIiOGGCGUEEeRB6elAeixgAAAALyAHLpt5bUBlQCgFAKAUAoBQCgFAKAUAoBQCgFAKAUAoBQCgFAKAUBzXiHZW/u76/kkZIIp7Y28fdYbvlJkA71Wx8QKfmGMagASAcgRvEOy3FDw4WzW8E0irGFkS4KsrgjTJpaMDK4BPj3wcc8VZeJvDdaMaOyFHEdNGeV9Ldj1WvofeF9geJXEV3Fe3EUEV1lu6g1EGbTpEjeSkhXKhvEQM4GVME5bzuzToUVRpqnF3S4l57IcOubQPbzyCaGJYhbyBUTC6NLRaF5BSgIJzs4GTg1yTFi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62200"/>
            <a:ext cx="4038600" cy="379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79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1" y="2286001"/>
            <a:ext cx="2895599" cy="388620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Isobars close together </a:t>
            </a:r>
            <a:r>
              <a:rPr lang="en-US" sz="2800" dirty="0"/>
              <a:t>-  steep change, fast winds.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Isobars far apart </a:t>
            </a:r>
            <a:r>
              <a:rPr lang="en-US" sz="2800" dirty="0"/>
              <a:t>– low change, low winds.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305800" cy="452718"/>
          </a:xfrm>
        </p:spPr>
        <p:txBody>
          <a:bodyPr/>
          <a:lstStyle/>
          <a:p>
            <a:r>
              <a:rPr lang="en-US" sz="5400" b="1" dirty="0"/>
              <a:t>WINDS AND ISOBARS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2187698"/>
            <a:ext cx="5390535" cy="374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0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914400"/>
            <a:ext cx="8305800" cy="762000"/>
          </a:xfrm>
        </p:spPr>
        <p:txBody>
          <a:bodyPr/>
          <a:lstStyle/>
          <a:p>
            <a:r>
              <a:rPr lang="en-US" sz="4000" b="1" dirty="0"/>
              <a:t>USING WIND TO PREDICT WEATHER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3900" y="1684867"/>
            <a:ext cx="4419599" cy="5105400"/>
          </a:xfrm>
        </p:spPr>
        <p:txBody>
          <a:bodyPr>
            <a:noAutofit/>
          </a:bodyPr>
          <a:lstStyle/>
          <a:p>
            <a:pPr>
              <a:buClr>
                <a:schemeClr val="tx2"/>
              </a:buClr>
            </a:pPr>
            <a:r>
              <a:rPr lang="en-US" sz="2800" dirty="0"/>
              <a:t>Stand </a:t>
            </a:r>
            <a:r>
              <a:rPr lang="en-US" sz="2800" b="1" dirty="0">
                <a:solidFill>
                  <a:srgbClr val="FF0000"/>
                </a:solidFill>
              </a:rPr>
              <a:t>facing</a:t>
            </a:r>
            <a:r>
              <a:rPr lang="en-US" sz="2800" dirty="0"/>
              <a:t> wind.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rgbClr val="FF0000"/>
                </a:solidFill>
              </a:rPr>
              <a:t>Low pressure</a:t>
            </a:r>
            <a:r>
              <a:rPr lang="en-US" sz="2800" dirty="0"/>
              <a:t> area will be on your </a:t>
            </a:r>
            <a:r>
              <a:rPr lang="en-US" sz="2800" b="1" dirty="0">
                <a:solidFill>
                  <a:srgbClr val="FF0000"/>
                </a:solidFill>
              </a:rPr>
              <a:t>right.</a:t>
            </a:r>
          </a:p>
          <a:p>
            <a:pPr lvl="1">
              <a:buClr>
                <a:schemeClr val="tx2"/>
              </a:buClr>
            </a:pPr>
            <a:r>
              <a:rPr lang="en-US" sz="2800" b="1" dirty="0">
                <a:solidFill>
                  <a:srgbClr val="FF0000"/>
                </a:solidFill>
              </a:rPr>
              <a:t>Stormy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</a:rPr>
              <a:t>wet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</a:rPr>
              <a:t>warm</a:t>
            </a:r>
            <a:r>
              <a:rPr lang="en-US" sz="2800" dirty="0"/>
              <a:t> to your right.</a:t>
            </a:r>
          </a:p>
          <a:p>
            <a:pPr lvl="1">
              <a:buClr>
                <a:schemeClr val="tx2"/>
              </a:buClr>
            </a:pPr>
            <a:r>
              <a:rPr lang="en-US" sz="2800" dirty="0"/>
              <a:t>If facing </a:t>
            </a:r>
            <a:r>
              <a:rPr lang="en-US" sz="2800" b="1" dirty="0">
                <a:solidFill>
                  <a:srgbClr val="FF0000"/>
                </a:solidFill>
              </a:rPr>
              <a:t>North</a:t>
            </a:r>
            <a:r>
              <a:rPr lang="en-US" sz="2800" dirty="0"/>
              <a:t>, low has </a:t>
            </a:r>
            <a:r>
              <a:rPr lang="en-US" sz="2800" b="1" dirty="0">
                <a:solidFill>
                  <a:srgbClr val="FF0000"/>
                </a:solidFill>
              </a:rPr>
              <a:t>passed</a:t>
            </a:r>
            <a:r>
              <a:rPr lang="en-US" sz="2800" dirty="0"/>
              <a:t> and cool, dry weather coming.</a:t>
            </a:r>
          </a:p>
          <a:p>
            <a:pPr lvl="1">
              <a:buClr>
                <a:schemeClr val="tx2"/>
              </a:buClr>
            </a:pPr>
            <a:r>
              <a:rPr lang="en-US" sz="2800" dirty="0"/>
              <a:t>If facing </a:t>
            </a:r>
            <a:r>
              <a:rPr lang="en-US" sz="2800" b="1" dirty="0">
                <a:solidFill>
                  <a:srgbClr val="FF0000"/>
                </a:solidFill>
              </a:rPr>
              <a:t>South</a:t>
            </a:r>
            <a:r>
              <a:rPr lang="en-US" sz="2800" dirty="0"/>
              <a:t>, Low is </a:t>
            </a:r>
            <a:r>
              <a:rPr lang="en-US" sz="2800" b="1" dirty="0">
                <a:solidFill>
                  <a:srgbClr val="FF0000"/>
                </a:solidFill>
              </a:rPr>
              <a:t>approaching</a:t>
            </a:r>
            <a:r>
              <a:rPr lang="en-US" sz="28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124200"/>
            <a:ext cx="361020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716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90525"/>
            <a:ext cx="8458199" cy="1162050"/>
          </a:xfrm>
        </p:spPr>
        <p:txBody>
          <a:bodyPr/>
          <a:lstStyle/>
          <a:p>
            <a:r>
              <a:rPr lang="en-US" sz="4000" b="1" dirty="0"/>
              <a:t>USING WIND TO PREDICT WEATHER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7979"/>
            <a:ext cx="8534399" cy="266700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rgbClr val="FF0000"/>
                </a:solidFill>
              </a:rPr>
              <a:t>High pressure</a:t>
            </a:r>
            <a:r>
              <a:rPr lang="en-US" sz="2800" dirty="0"/>
              <a:t> area will be on your </a:t>
            </a:r>
            <a:r>
              <a:rPr lang="en-US" sz="2800" b="1" dirty="0">
                <a:solidFill>
                  <a:srgbClr val="FF0000"/>
                </a:solidFill>
              </a:rPr>
              <a:t>left.</a:t>
            </a:r>
          </a:p>
          <a:p>
            <a:pPr lvl="1">
              <a:buClr>
                <a:schemeClr val="tx2"/>
              </a:buClr>
            </a:pPr>
            <a:r>
              <a:rPr lang="en-US" sz="2800" b="1" dirty="0">
                <a:solidFill>
                  <a:srgbClr val="FF0000"/>
                </a:solidFill>
              </a:rPr>
              <a:t>Clear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</a:rPr>
              <a:t>cooler</a:t>
            </a:r>
            <a:r>
              <a:rPr lang="en-US" sz="2800" dirty="0"/>
              <a:t> to the left.</a:t>
            </a:r>
          </a:p>
          <a:p>
            <a:pPr lvl="1">
              <a:buClr>
                <a:schemeClr val="tx2"/>
              </a:buClr>
            </a:pPr>
            <a:r>
              <a:rPr lang="en-US" sz="2800" dirty="0"/>
              <a:t>If </a:t>
            </a:r>
            <a:r>
              <a:rPr lang="en-US" sz="2800" b="1" dirty="0">
                <a:solidFill>
                  <a:srgbClr val="FF0000"/>
                </a:solidFill>
              </a:rPr>
              <a:t>west</a:t>
            </a:r>
            <a:r>
              <a:rPr lang="en-US" sz="2800" dirty="0"/>
              <a:t> is the left, High has </a:t>
            </a:r>
            <a:r>
              <a:rPr lang="en-US" sz="2800" b="1" dirty="0">
                <a:solidFill>
                  <a:srgbClr val="FF0000"/>
                </a:solidFill>
              </a:rPr>
              <a:t>passed</a:t>
            </a:r>
            <a:r>
              <a:rPr lang="en-US" sz="2800" dirty="0"/>
              <a:t> and warm, wet weather coming.</a:t>
            </a:r>
          </a:p>
          <a:p>
            <a:pPr lvl="1">
              <a:buClr>
                <a:schemeClr val="tx2"/>
              </a:buClr>
            </a:pPr>
            <a:r>
              <a:rPr lang="en-US" sz="2800" dirty="0"/>
              <a:t>If facing </a:t>
            </a:r>
            <a:r>
              <a:rPr lang="en-US" sz="2800" b="1" dirty="0">
                <a:solidFill>
                  <a:srgbClr val="FF0000"/>
                </a:solidFill>
              </a:rPr>
              <a:t>South</a:t>
            </a:r>
            <a:r>
              <a:rPr lang="en-US" sz="2800" dirty="0"/>
              <a:t>, High is </a:t>
            </a:r>
            <a:r>
              <a:rPr lang="en-US" sz="2800" b="1" dirty="0">
                <a:solidFill>
                  <a:srgbClr val="FF0000"/>
                </a:solidFill>
              </a:rPr>
              <a:t>approaching</a:t>
            </a:r>
            <a:r>
              <a:rPr lang="en-US" sz="28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7099" y="4930383"/>
            <a:ext cx="2209799" cy="1725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246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90525"/>
            <a:ext cx="8458199" cy="1162050"/>
          </a:xfrm>
        </p:spPr>
        <p:txBody>
          <a:bodyPr/>
          <a:lstStyle/>
          <a:p>
            <a:r>
              <a:rPr lang="en-US" sz="4000" b="1" dirty="0"/>
              <a:t>USING WIND TO PREDICT WEATHER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641600"/>
            <a:ext cx="8534399" cy="419100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800" dirty="0"/>
              <a:t>Because: </a:t>
            </a:r>
          </a:p>
          <a:p>
            <a:pPr lvl="1">
              <a:buClr>
                <a:schemeClr val="tx2"/>
              </a:buClr>
            </a:pPr>
            <a:r>
              <a:rPr lang="en-US" sz="2800" dirty="0"/>
              <a:t>Counterclockwise wind around low pressure and clockwise around highs.</a:t>
            </a:r>
          </a:p>
          <a:p>
            <a:pPr lvl="1">
              <a:buClr>
                <a:schemeClr val="tx2"/>
              </a:buClr>
            </a:pPr>
            <a:r>
              <a:rPr lang="en-US" sz="2800" dirty="0"/>
              <a:t>Global Wind Belts – </a:t>
            </a:r>
            <a:r>
              <a:rPr lang="en-US" sz="2800" b="1" dirty="0">
                <a:solidFill>
                  <a:srgbClr val="FF0000"/>
                </a:solidFill>
              </a:rPr>
              <a:t>prevailing winds are Westerlies </a:t>
            </a:r>
            <a:r>
              <a:rPr lang="en-US" sz="2800" dirty="0"/>
              <a:t>– air masses come from the </a:t>
            </a:r>
            <a:r>
              <a:rPr lang="en-US" sz="2800" b="1" dirty="0">
                <a:solidFill>
                  <a:srgbClr val="FF0000"/>
                </a:solidFill>
              </a:rPr>
              <a:t>west</a:t>
            </a:r>
            <a:r>
              <a:rPr lang="en-US" sz="28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515730"/>
            <a:ext cx="2819399" cy="2201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lowchart: Predefined Process 4"/>
          <p:cNvSpPr/>
          <p:nvPr/>
        </p:nvSpPr>
        <p:spPr>
          <a:xfrm>
            <a:off x="1041679" y="1981200"/>
            <a:ext cx="3886200" cy="914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Only works in the Northern Hemisphere – mid latitudes </a:t>
            </a:r>
          </a:p>
        </p:txBody>
      </p:sp>
    </p:spTree>
    <p:extLst>
      <p:ext uri="{BB962C8B-B14F-4D97-AF65-F5344CB8AC3E}">
        <p14:creationId xmlns:p14="http://schemas.microsoft.com/office/powerpoint/2010/main" val="225423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4537075" cy="349175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/>
              <a:t>Which area is experiencing the GREATEST winds?</a:t>
            </a:r>
          </a:p>
          <a:p>
            <a:pPr lvl="1">
              <a:buNone/>
            </a:pPr>
            <a:r>
              <a:rPr lang="en-US" sz="2800" b="1" dirty="0"/>
              <a:t>A</a:t>
            </a:r>
          </a:p>
          <a:p>
            <a:pPr lvl="1">
              <a:buNone/>
            </a:pPr>
            <a:r>
              <a:rPr lang="en-US" sz="2800" b="1" dirty="0"/>
              <a:t>B</a:t>
            </a:r>
          </a:p>
          <a:p>
            <a:pPr lvl="1">
              <a:buNone/>
            </a:pPr>
            <a:r>
              <a:rPr lang="en-US" sz="2800" b="1" dirty="0"/>
              <a:t>C</a:t>
            </a:r>
          </a:p>
          <a:p>
            <a:pPr lvl="1">
              <a:buNone/>
            </a:pPr>
            <a:r>
              <a:rPr lang="en-US" sz="2800" b="1" dirty="0"/>
              <a:t>D</a:t>
            </a:r>
          </a:p>
          <a:p>
            <a:pPr>
              <a:buNone/>
            </a:pPr>
            <a:r>
              <a:rPr lang="en-US" sz="2800" i="1" dirty="0"/>
              <a:t>Now, can you tell me WHY?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819400"/>
            <a:ext cx="3352800" cy="324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15925" y="4724400"/>
            <a:ext cx="1031875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9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64144" y="2286000"/>
            <a:ext cx="8246456" cy="426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We will do this map together…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Lightly draw lines connecting identical values of sea level pressure. 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Isobars do not cross each other. 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Isobars are usually drawn for every four millibars – starting at 1000 and go both up and down: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996, 992, 988, etc.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1000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1004, 1008, 1012, 1016, 1020,etc.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2302" y="609600"/>
            <a:ext cx="8308975" cy="600635"/>
          </a:xfrm>
        </p:spPr>
        <p:txBody>
          <a:bodyPr>
            <a:noAutofit/>
          </a:bodyPr>
          <a:lstStyle/>
          <a:p>
            <a:r>
              <a:rPr lang="en-US" sz="5400" b="1" dirty="0"/>
              <a:t>LAB:  MAPPING PRESSURE</a:t>
            </a:r>
          </a:p>
        </p:txBody>
      </p:sp>
    </p:spTree>
    <p:extLst>
      <p:ext uri="{BB962C8B-B14F-4D97-AF65-F5344CB8AC3E}">
        <p14:creationId xmlns:p14="http://schemas.microsoft.com/office/powerpoint/2010/main" val="3255563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2300" y="381000"/>
            <a:ext cx="8308975" cy="600635"/>
          </a:xfrm>
        </p:spPr>
        <p:txBody>
          <a:bodyPr>
            <a:noAutofit/>
          </a:bodyPr>
          <a:lstStyle/>
          <a:p>
            <a:r>
              <a:rPr lang="en-US" sz="5400" b="1" dirty="0"/>
              <a:t>LAB:  MAPPING PRESSURE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36996" y="377604"/>
            <a:ext cx="5193857" cy="718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4362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614157" y="228600"/>
            <a:ext cx="8308975" cy="1143001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2"/>
                </a:solidFill>
              </a:rPr>
              <a:t>LAB: MAPPING PRESSURE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5422"/>
            <a:ext cx="7283245" cy="526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7188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67833" y="1828800"/>
            <a:ext cx="7408333" cy="3450696"/>
          </a:xfrm>
        </p:spPr>
        <p:txBody>
          <a:bodyPr/>
          <a:lstStyle/>
          <a:p>
            <a:r>
              <a:rPr lang="en-US" dirty="0"/>
              <a:t>Do the isobar lines on the back side.</a:t>
            </a:r>
          </a:p>
          <a:p>
            <a:r>
              <a:rPr lang="en-US" dirty="0"/>
              <a:t>Do Review #19 for homework – due Monday.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TO DO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370" y="2849083"/>
            <a:ext cx="5399034" cy="400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9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1433" y="0"/>
            <a:ext cx="8229600" cy="1252728"/>
          </a:xfrm>
        </p:spPr>
        <p:txBody>
          <a:bodyPr>
            <a:normAutofit/>
          </a:bodyPr>
          <a:lstStyle/>
          <a:p>
            <a:r>
              <a:rPr lang="en-US" sz="4800" b="1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43467115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576</Words>
  <Application>Microsoft Office PowerPoint</Application>
  <PresentationFormat>On-screen Show (4:3)</PresentationFormat>
  <Paragraphs>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Candara</vt:lpstr>
      <vt:lpstr>Symbol</vt:lpstr>
      <vt:lpstr>Wingdings</vt:lpstr>
      <vt:lpstr>Office Theme</vt:lpstr>
      <vt:lpstr>Waveform</vt:lpstr>
      <vt:lpstr>DO NOW</vt:lpstr>
      <vt:lpstr>REVIEW</vt:lpstr>
      <vt:lpstr>AIR PRESSURE AND WINDS</vt:lpstr>
      <vt:lpstr>WIND: AIR MOVEMENT DUE TO PRESSURE DIFFERENCES</vt:lpstr>
      <vt:lpstr>MEASURING AIR PRESSURE</vt:lpstr>
      <vt:lpstr>MEASURING AIR PRESSURE</vt:lpstr>
      <vt:lpstr>MAPPING AIR PRESSURE</vt:lpstr>
      <vt:lpstr>PowerPoint Presentation</vt:lpstr>
      <vt:lpstr>PowerPoint Presentation</vt:lpstr>
      <vt:lpstr>PRESSURE CHANGES CAUSE WIND </vt:lpstr>
      <vt:lpstr>PRESSURE GRADIENTS</vt:lpstr>
      <vt:lpstr>PRESSURE GRADIENTS</vt:lpstr>
      <vt:lpstr>WINDS AND ISOBARS</vt:lpstr>
      <vt:lpstr>USING WIND TO PREDICT WEATHER</vt:lpstr>
      <vt:lpstr>USING WIND TO PREDICT WEATHER</vt:lpstr>
      <vt:lpstr>USING WIND TO PREDICT WEATHER</vt:lpstr>
      <vt:lpstr>REVIEW</vt:lpstr>
      <vt:lpstr>LAB:  MAPPING PRESSURE</vt:lpstr>
      <vt:lpstr>LAB:  MAPPING PRESSURE</vt:lpstr>
      <vt:lpstr>LAB: MAPPING PRESSURE</vt:lpstr>
      <vt:lpstr>TO DO</vt:lpstr>
      <vt:lpstr>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JCBOE</dc:creator>
  <cp:lastModifiedBy>Nancy Brim</cp:lastModifiedBy>
  <cp:revision>15</cp:revision>
  <cp:lastPrinted>2017-03-01T01:52:06Z</cp:lastPrinted>
  <dcterms:created xsi:type="dcterms:W3CDTF">2017-02-28T14:32:31Z</dcterms:created>
  <dcterms:modified xsi:type="dcterms:W3CDTF">2017-03-02T01:15:40Z</dcterms:modified>
</cp:coreProperties>
</file>