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73" r:id="rId3"/>
    <p:sldId id="271" r:id="rId4"/>
    <p:sldId id="272" r:id="rId5"/>
    <p:sldId id="257" r:id="rId6"/>
    <p:sldId id="256" r:id="rId7"/>
    <p:sldId id="258" r:id="rId8"/>
    <p:sldId id="265" r:id="rId9"/>
    <p:sldId id="259" r:id="rId10"/>
    <p:sldId id="260" r:id="rId11"/>
    <p:sldId id="261" r:id="rId12"/>
    <p:sldId id="263" r:id="rId13"/>
    <p:sldId id="266" r:id="rId14"/>
    <p:sldId id="268" r:id="rId15"/>
    <p:sldId id="269" r:id="rId16"/>
    <p:sldId id="267"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602" autoAdjust="0"/>
  </p:normalViewPr>
  <p:slideViewPr>
    <p:cSldViewPr>
      <p:cViewPr varScale="1">
        <p:scale>
          <a:sx n="66" d="100"/>
          <a:sy n="66" d="100"/>
        </p:scale>
        <p:origin x="-1416" y="-96"/>
      </p:cViewPr>
      <p:guideLst>
        <p:guide orient="horz" pos="2160"/>
        <p:guide pos="2880"/>
      </p:guideLst>
    </p:cSldViewPr>
  </p:slideViewPr>
  <p:outlineViewPr>
    <p:cViewPr>
      <p:scale>
        <a:sx n="33" d="100"/>
        <a:sy n="33" d="100"/>
      </p:scale>
      <p:origin x="0" y="-107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F9BAB988-FA65-44FF-BE9F-703A5B96A9B8}" type="datetimeFigureOut">
              <a:rPr lang="en-US" smtClean="0"/>
              <a:pPr/>
              <a:t>1/12/2017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EFE22CE9-115B-4FF5-B4C3-1046C0AB4CB9}"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F9BAB988-FA65-44FF-BE9F-703A5B96A9B8}" type="datetimeFigureOut">
              <a:rPr lang="en-US" smtClean="0"/>
              <a:pPr/>
              <a:t>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22CE9-115B-4FF5-B4C3-1046C0AB4CB9}"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9BAB988-FA65-44FF-BE9F-703A5B96A9B8}" type="datetimeFigureOut">
              <a:rPr lang="en-US" smtClean="0"/>
              <a:pPr/>
              <a:t>1/12/2017</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EFE22CE9-115B-4FF5-B4C3-1046C0AB4CB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F9BAB988-FA65-44FF-BE9F-703A5B96A9B8}" type="datetimeFigureOut">
              <a:rPr lang="en-US" smtClean="0"/>
              <a:pPr/>
              <a:t>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E22CE9-115B-4FF5-B4C3-1046C0AB4CB9}"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F9BAB988-FA65-44FF-BE9F-703A5B96A9B8}" type="datetimeFigureOut">
              <a:rPr lang="en-US" smtClean="0"/>
              <a:pPr/>
              <a:t>1/12/2017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E22CE9-115B-4FF5-B4C3-1046C0AB4CB9}"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F9BAB988-FA65-44FF-BE9F-703A5B96A9B8}" type="datetimeFigureOut">
              <a:rPr lang="en-US" smtClean="0"/>
              <a:pPr/>
              <a:t>1/12/2017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E22CE9-115B-4FF5-B4C3-1046C0AB4CB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BAB988-FA65-44FF-BE9F-703A5B96A9B8}" type="datetimeFigureOut">
              <a:rPr lang="en-US" smtClean="0"/>
              <a:pPr/>
              <a:t>1/12/2017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E22CE9-115B-4FF5-B4C3-1046C0AB4CB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9BAB988-FA65-44FF-BE9F-703A5B96A9B8}" type="datetimeFigureOut">
              <a:rPr lang="en-US" smtClean="0"/>
              <a:pPr/>
              <a:t>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E22CE9-115B-4FF5-B4C3-1046C0AB4CB9}"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9BAB988-FA65-44FF-BE9F-703A5B96A9B8}" type="datetimeFigureOut">
              <a:rPr lang="en-US" smtClean="0"/>
              <a:pPr/>
              <a:t>1/12/2017</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EFE22CE9-115B-4FF5-B4C3-1046C0AB4CB9}"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9BAB988-FA65-44FF-BE9F-703A5B96A9B8}" type="datetimeFigureOut">
              <a:rPr lang="en-US" smtClean="0"/>
              <a:pPr/>
              <a:t>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22CE9-115B-4FF5-B4C3-1046C0AB4CB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9BAB988-FA65-44FF-BE9F-703A5B96A9B8}" type="datetimeFigureOut">
              <a:rPr lang="en-US" smtClean="0"/>
              <a:pPr/>
              <a:t>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22CE9-115B-4FF5-B4C3-1046C0AB4CB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9BAB988-FA65-44FF-BE9F-703A5B96A9B8}" type="datetimeFigureOut">
              <a:rPr lang="en-US" smtClean="0"/>
              <a:pPr/>
              <a:t>1/12/2017</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FE22CE9-115B-4FF5-B4C3-1046C0AB4CB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 NOW</a:t>
            </a:r>
          </a:p>
        </p:txBody>
      </p:sp>
      <p:sp>
        <p:nvSpPr>
          <p:cNvPr id="3" name="Content Placeholder 2"/>
          <p:cNvSpPr>
            <a:spLocks noGrp="1"/>
          </p:cNvSpPr>
          <p:nvPr>
            <p:ph sz="quarter" idx="1"/>
          </p:nvPr>
        </p:nvSpPr>
        <p:spPr/>
        <p:txBody>
          <a:bodyPr>
            <a:normAutofit/>
          </a:bodyPr>
          <a:lstStyle/>
          <a:p>
            <a:r>
              <a:rPr lang="en-US" sz="2800" dirty="0"/>
              <a:t>Pick up notes and Review #7.</a:t>
            </a:r>
          </a:p>
        </p:txBody>
      </p:sp>
    </p:spTree>
    <p:extLst>
      <p:ext uri="{BB962C8B-B14F-4D97-AF65-F5344CB8AC3E}">
        <p14:creationId xmlns:p14="http://schemas.microsoft.com/office/powerpoint/2010/main" val="25207110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MIDTERM</a:t>
            </a:r>
            <a:endParaRPr lang="en-US" sz="5400" b="1" dirty="0"/>
          </a:p>
        </p:txBody>
      </p:sp>
      <p:sp>
        <p:nvSpPr>
          <p:cNvPr id="3" name="Content Placeholder 2"/>
          <p:cNvSpPr>
            <a:spLocks noGrp="1"/>
          </p:cNvSpPr>
          <p:nvPr>
            <p:ph sz="quarter" idx="1"/>
          </p:nvPr>
        </p:nvSpPr>
        <p:spPr/>
        <p:txBody>
          <a:bodyPr/>
          <a:lstStyle/>
          <a:p>
            <a:endParaRPr lang="en-US"/>
          </a:p>
        </p:txBody>
      </p:sp>
    </p:spTree>
    <p:extLst>
      <p:ext uri="{BB962C8B-B14F-4D97-AF65-F5344CB8AC3E}">
        <p14:creationId xmlns:p14="http://schemas.microsoft.com/office/powerpoint/2010/main" val="21667584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REVIEW #5</a:t>
            </a:r>
            <a:endParaRPr lang="en-US" sz="5400" b="1" dirty="0"/>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685800" y="1447800"/>
            <a:ext cx="789819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048000"/>
            <a:ext cx="7848600" cy="364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95917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REVIEW #5</a:t>
            </a:r>
            <a:endParaRPr lang="en-US" sz="5400" b="1" dirty="0"/>
          </a:p>
        </p:txBody>
      </p:sp>
      <p:pic>
        <p:nvPicPr>
          <p:cNvPr id="205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52400" y="2057400"/>
            <a:ext cx="4504189"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a:blip r:embed="rId3" cstate="print"/>
          <a:srcRect/>
          <a:stretch>
            <a:fillRect/>
          </a:stretch>
        </p:blipFill>
        <p:spPr bwMode="auto">
          <a:xfrm>
            <a:off x="4584227" y="1905000"/>
            <a:ext cx="4369273" cy="3505200"/>
          </a:xfrm>
          <a:prstGeom prst="rect">
            <a:avLst/>
          </a:prstGeom>
          <a:noFill/>
          <a:ln w="9525">
            <a:noFill/>
            <a:miter lim="800000"/>
            <a:headEnd/>
            <a:tailEnd/>
          </a:ln>
        </p:spPr>
      </p:pic>
    </p:spTree>
    <p:extLst>
      <p:ext uri="{BB962C8B-B14F-4D97-AF65-F5344CB8AC3E}">
        <p14:creationId xmlns:p14="http://schemas.microsoft.com/office/powerpoint/2010/main" val="782484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sz="quarter" idx="1"/>
          </p:nvPr>
        </p:nvSpPr>
        <p:spPr>
          <a:xfrm>
            <a:off x="685800" y="1828800"/>
            <a:ext cx="3429000" cy="3429000"/>
          </a:xfrm>
        </p:spPr>
        <p:txBody>
          <a:bodyPr>
            <a:normAutofit lnSpcReduction="10000"/>
          </a:bodyPr>
          <a:lstStyle/>
          <a:p>
            <a:pPr>
              <a:buNone/>
            </a:pPr>
            <a:r>
              <a:rPr lang="en-US" sz="3200" dirty="0"/>
              <a:t>Which Mass Extinction Event was the most deadly?</a:t>
            </a:r>
          </a:p>
          <a:p>
            <a:pPr>
              <a:buNone/>
            </a:pPr>
            <a:r>
              <a:rPr lang="en-US" sz="3200" dirty="0"/>
              <a:t>What was it called?</a:t>
            </a:r>
          </a:p>
          <a:p>
            <a:pPr>
              <a:buNone/>
            </a:pPr>
            <a:r>
              <a:rPr lang="en-US" sz="3200" dirty="0"/>
              <a:t>Why do you think it was called </a:t>
            </a:r>
            <a:r>
              <a:rPr lang="en-US" sz="3200" dirty="0" smtClean="0"/>
              <a:t>that?</a:t>
            </a:r>
            <a:endParaRPr lang="en-US" sz="3200" dirty="0"/>
          </a:p>
          <a:p>
            <a:pPr>
              <a:buNone/>
            </a:pPr>
            <a:endParaRPr lang="en-US" sz="3200" dirty="0"/>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8600" y="1524000"/>
            <a:ext cx="4770120"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429000"/>
            <a:ext cx="5334000" cy="2895600"/>
          </a:xfrm>
        </p:spPr>
        <p:txBody>
          <a:bodyPr>
            <a:normAutofit lnSpcReduction="10000"/>
          </a:bodyPr>
          <a:lstStyle/>
          <a:p>
            <a:pPr algn="l"/>
            <a:r>
              <a:rPr lang="en-US" b="1" dirty="0"/>
              <a:t>SES4. Students will understand how rock relationships and fossils are used to reconstruct the Earth’s past. </a:t>
            </a:r>
            <a:endParaRPr lang="en-US" dirty="0"/>
          </a:p>
          <a:p>
            <a:pPr algn="l"/>
            <a:r>
              <a:rPr lang="en-US" dirty="0"/>
              <a:t>d. Explain how sedimentary rock units are correlated within and across regions by a variety of methods including the principle of fossil succession.</a:t>
            </a:r>
          </a:p>
        </p:txBody>
      </p:sp>
      <p:sp>
        <p:nvSpPr>
          <p:cNvPr id="2" name="Title 1"/>
          <p:cNvSpPr>
            <a:spLocks noGrp="1"/>
          </p:cNvSpPr>
          <p:nvPr>
            <p:ph type="ctrTitle"/>
          </p:nvPr>
        </p:nvSpPr>
        <p:spPr>
          <a:xfrm>
            <a:off x="457200" y="1295400"/>
            <a:ext cx="8229600" cy="1905000"/>
          </a:xfrm>
        </p:spPr>
        <p:txBody>
          <a:bodyPr>
            <a:normAutofit/>
          </a:bodyPr>
          <a:lstStyle/>
          <a:p>
            <a:r>
              <a:rPr lang="en-US" sz="4400" b="1" dirty="0"/>
              <a:t>PRINCIPLE OF </a:t>
            </a:r>
            <a:br>
              <a:rPr lang="en-US" sz="4400" b="1" dirty="0"/>
            </a:br>
            <a:r>
              <a:rPr lang="en-US" sz="4400" b="1" dirty="0"/>
              <a:t>FOSSIL SUCCESSION</a:t>
            </a:r>
          </a:p>
        </p:txBody>
      </p:sp>
      <p:pic>
        <p:nvPicPr>
          <p:cNvPr id="5" name="Picture 4"/>
          <p:cNvPicPr>
            <a:picLocks noChangeAspect="1"/>
          </p:cNvPicPr>
          <p:nvPr/>
        </p:nvPicPr>
        <p:blipFill>
          <a:blip r:embed="rId2" cstate="print"/>
          <a:stretch>
            <a:fillRect/>
          </a:stretch>
        </p:blipFill>
        <p:spPr>
          <a:xfrm>
            <a:off x="5943600" y="3200400"/>
            <a:ext cx="2785369" cy="31877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0133"/>
            <a:ext cx="8153400" cy="1143000"/>
          </a:xfrm>
        </p:spPr>
        <p:txBody>
          <a:bodyPr>
            <a:normAutofit/>
          </a:bodyPr>
          <a:lstStyle/>
          <a:p>
            <a:r>
              <a:rPr lang="en-US" sz="4800" b="1" dirty="0"/>
              <a:t>FOSSIL RECORD SHOWS US….</a:t>
            </a:r>
          </a:p>
        </p:txBody>
      </p:sp>
      <p:sp>
        <p:nvSpPr>
          <p:cNvPr id="3" name="Content Placeholder 2"/>
          <p:cNvSpPr>
            <a:spLocks noGrp="1"/>
          </p:cNvSpPr>
          <p:nvPr>
            <p:ph sz="quarter" idx="1"/>
          </p:nvPr>
        </p:nvSpPr>
        <p:spPr>
          <a:xfrm>
            <a:off x="533400" y="1752600"/>
            <a:ext cx="5334000" cy="4648200"/>
          </a:xfrm>
        </p:spPr>
        <p:txBody>
          <a:bodyPr>
            <a:noAutofit/>
          </a:bodyPr>
          <a:lstStyle/>
          <a:p>
            <a:pPr>
              <a:lnSpc>
                <a:spcPct val="120000"/>
              </a:lnSpc>
            </a:pPr>
            <a:r>
              <a:rPr lang="en-US" sz="2800" dirty="0"/>
              <a:t>Fossil species </a:t>
            </a:r>
            <a:r>
              <a:rPr lang="en-US" sz="2800" b="1" dirty="0">
                <a:solidFill>
                  <a:srgbClr val="FF0000"/>
                </a:solidFill>
              </a:rPr>
              <a:t>appear</a:t>
            </a:r>
            <a:r>
              <a:rPr lang="en-US" sz="2800" dirty="0"/>
              <a:t> and </a:t>
            </a:r>
            <a:r>
              <a:rPr lang="en-US" sz="2800" b="1" dirty="0">
                <a:solidFill>
                  <a:srgbClr val="FF0000"/>
                </a:solidFill>
              </a:rPr>
              <a:t>disappear</a:t>
            </a:r>
            <a:r>
              <a:rPr lang="en-US" sz="2800" dirty="0"/>
              <a:t> throughout time.</a:t>
            </a:r>
          </a:p>
          <a:p>
            <a:pPr>
              <a:lnSpc>
                <a:spcPct val="120000"/>
              </a:lnSpc>
            </a:pPr>
            <a:r>
              <a:rPr lang="en-US" sz="2800" b="1" dirty="0">
                <a:solidFill>
                  <a:srgbClr val="FF0000"/>
                </a:solidFill>
              </a:rPr>
              <a:t>Older</a:t>
            </a:r>
            <a:r>
              <a:rPr lang="en-US" sz="2800" dirty="0"/>
              <a:t> fossils/rocks on </a:t>
            </a:r>
            <a:r>
              <a:rPr lang="en-US" sz="2800" b="1" dirty="0">
                <a:solidFill>
                  <a:srgbClr val="FF0000"/>
                </a:solidFill>
              </a:rPr>
              <a:t>bottom</a:t>
            </a:r>
            <a:r>
              <a:rPr lang="en-US" sz="2800" dirty="0"/>
              <a:t> – youngest on top (Law of </a:t>
            </a:r>
            <a:r>
              <a:rPr lang="en-US" sz="2800" b="1" dirty="0">
                <a:solidFill>
                  <a:srgbClr val="FF0000"/>
                </a:solidFill>
              </a:rPr>
              <a:t>Superposition</a:t>
            </a:r>
            <a:r>
              <a:rPr lang="en-US" sz="2800" dirty="0"/>
              <a:t>).</a:t>
            </a:r>
          </a:p>
          <a:p>
            <a:pPr>
              <a:lnSpc>
                <a:spcPct val="120000"/>
              </a:lnSpc>
            </a:pPr>
            <a:r>
              <a:rPr lang="en-US" sz="2800" dirty="0"/>
              <a:t>The Geologic Time Scale is based on </a:t>
            </a:r>
            <a:r>
              <a:rPr lang="en-US" sz="2800" b="1" dirty="0">
                <a:solidFill>
                  <a:srgbClr val="FF0000"/>
                </a:solidFill>
              </a:rPr>
              <a:t>appearances</a:t>
            </a:r>
            <a:r>
              <a:rPr lang="en-US" sz="2800" dirty="0"/>
              <a:t> and </a:t>
            </a:r>
            <a:r>
              <a:rPr lang="en-US" sz="2800" b="1" dirty="0">
                <a:solidFill>
                  <a:srgbClr val="FF0000"/>
                </a:solidFill>
              </a:rPr>
              <a:t>disappearances</a:t>
            </a:r>
            <a:r>
              <a:rPr lang="en-US" sz="2800" dirty="0"/>
              <a:t> of fossils.</a:t>
            </a:r>
          </a:p>
          <a:p>
            <a:pPr>
              <a:buNone/>
            </a:pPr>
            <a:endParaRPr lang="en-US" sz="2000" dirty="0"/>
          </a:p>
        </p:txBody>
      </p:sp>
      <p:pic>
        <p:nvPicPr>
          <p:cNvPr id="27652" name="Picture 4" descr="http://evolution.berkeley.edu/evosite/lines/images/strat_column.gif"/>
          <p:cNvPicPr>
            <a:picLocks noChangeAspect="1" noChangeArrowheads="1"/>
          </p:cNvPicPr>
          <p:nvPr/>
        </p:nvPicPr>
        <p:blipFill>
          <a:blip r:embed="rId2" cstate="print"/>
          <a:srcRect/>
          <a:stretch>
            <a:fillRect/>
          </a:stretch>
        </p:blipFill>
        <p:spPr bwMode="auto">
          <a:xfrm>
            <a:off x="5867400" y="2057400"/>
            <a:ext cx="2763715" cy="3505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0133"/>
            <a:ext cx="8153400" cy="1143000"/>
          </a:xfrm>
        </p:spPr>
        <p:txBody>
          <a:bodyPr>
            <a:normAutofit/>
          </a:bodyPr>
          <a:lstStyle/>
          <a:p>
            <a:r>
              <a:rPr lang="en-US" sz="4800" b="1" dirty="0"/>
              <a:t>FOSSIL RECORD SHOWS US….</a:t>
            </a:r>
          </a:p>
        </p:txBody>
      </p:sp>
      <p:sp>
        <p:nvSpPr>
          <p:cNvPr id="3" name="Content Placeholder 2"/>
          <p:cNvSpPr>
            <a:spLocks noGrp="1"/>
          </p:cNvSpPr>
          <p:nvPr>
            <p:ph sz="quarter" idx="1"/>
          </p:nvPr>
        </p:nvSpPr>
        <p:spPr>
          <a:xfrm>
            <a:off x="533400" y="1828800"/>
            <a:ext cx="5334000" cy="4572000"/>
          </a:xfrm>
        </p:spPr>
        <p:txBody>
          <a:bodyPr>
            <a:noAutofit/>
          </a:bodyPr>
          <a:lstStyle/>
          <a:p>
            <a:pPr>
              <a:lnSpc>
                <a:spcPct val="120000"/>
              </a:lnSpc>
            </a:pPr>
            <a:r>
              <a:rPr lang="en-US" sz="2800" dirty="0"/>
              <a:t>Geologic </a:t>
            </a:r>
            <a:r>
              <a:rPr lang="en-US" sz="2800" b="1" dirty="0">
                <a:solidFill>
                  <a:srgbClr val="FF0000"/>
                </a:solidFill>
              </a:rPr>
              <a:t>eras</a:t>
            </a:r>
            <a:r>
              <a:rPr lang="en-US" sz="2800" dirty="0"/>
              <a:t> and </a:t>
            </a:r>
            <a:r>
              <a:rPr lang="en-US" sz="2800" b="1" dirty="0">
                <a:solidFill>
                  <a:srgbClr val="FF0000"/>
                </a:solidFill>
              </a:rPr>
              <a:t>periods</a:t>
            </a:r>
            <a:r>
              <a:rPr lang="en-US" sz="2800" dirty="0"/>
              <a:t> determined by appearance and extinction of species.</a:t>
            </a:r>
          </a:p>
          <a:p>
            <a:pPr>
              <a:lnSpc>
                <a:spcPct val="120000"/>
              </a:lnSpc>
            </a:pPr>
            <a:r>
              <a:rPr lang="en-US" sz="2800" b="1" dirty="0">
                <a:solidFill>
                  <a:srgbClr val="FF0000"/>
                </a:solidFill>
              </a:rPr>
              <a:t>Extinction</a:t>
            </a:r>
            <a:r>
              <a:rPr lang="en-US" sz="2800" dirty="0"/>
              <a:t> events are </a:t>
            </a:r>
            <a:r>
              <a:rPr lang="en-US" sz="2800" b="1" dirty="0">
                <a:solidFill>
                  <a:srgbClr val="FF0000"/>
                </a:solidFill>
              </a:rPr>
              <a:t>followed</a:t>
            </a:r>
            <a:r>
              <a:rPr lang="en-US" sz="2800" dirty="0"/>
              <a:t> by appearances of </a:t>
            </a:r>
            <a:r>
              <a:rPr lang="en-US" sz="2800" b="1" dirty="0">
                <a:solidFill>
                  <a:srgbClr val="FF0000"/>
                </a:solidFill>
              </a:rPr>
              <a:t>new species</a:t>
            </a:r>
            <a:r>
              <a:rPr lang="en-US" sz="2800" dirty="0"/>
              <a:t>.</a:t>
            </a:r>
          </a:p>
          <a:p>
            <a:pPr>
              <a:lnSpc>
                <a:spcPct val="120000"/>
              </a:lnSpc>
            </a:pPr>
            <a:r>
              <a:rPr lang="en-US" sz="2800" dirty="0"/>
              <a:t>Sequence of fossils help provide </a:t>
            </a:r>
            <a:r>
              <a:rPr lang="en-US" sz="2800" b="1" dirty="0">
                <a:solidFill>
                  <a:srgbClr val="FF0000"/>
                </a:solidFill>
              </a:rPr>
              <a:t>clues</a:t>
            </a:r>
            <a:r>
              <a:rPr lang="en-US" sz="2800" dirty="0"/>
              <a:t> to </a:t>
            </a:r>
            <a:r>
              <a:rPr lang="en-US" sz="2800" b="1" dirty="0">
                <a:solidFill>
                  <a:srgbClr val="FF0000"/>
                </a:solidFill>
              </a:rPr>
              <a:t>Earth’s history </a:t>
            </a:r>
            <a:r>
              <a:rPr lang="en-US" sz="2800" dirty="0"/>
              <a:t>and dating of rocks.</a:t>
            </a:r>
          </a:p>
          <a:p>
            <a:pPr>
              <a:buNone/>
            </a:pPr>
            <a:endParaRPr lang="en-US" sz="2000" dirty="0"/>
          </a:p>
        </p:txBody>
      </p:sp>
      <p:pic>
        <p:nvPicPr>
          <p:cNvPr id="27652" name="Picture 4" descr="http://evolution.berkeley.edu/evosite/lines/images/strat_column.gif"/>
          <p:cNvPicPr>
            <a:picLocks noChangeAspect="1" noChangeArrowheads="1"/>
          </p:cNvPicPr>
          <p:nvPr/>
        </p:nvPicPr>
        <p:blipFill>
          <a:blip r:embed="rId2" cstate="print"/>
          <a:srcRect/>
          <a:stretch>
            <a:fillRect/>
          </a:stretch>
        </p:blipFill>
        <p:spPr bwMode="auto">
          <a:xfrm>
            <a:off x="5867400" y="2057400"/>
            <a:ext cx="2763715" cy="3505200"/>
          </a:xfrm>
          <a:prstGeom prst="rect">
            <a:avLst/>
          </a:prstGeom>
          <a:noFill/>
        </p:spPr>
      </p:pic>
    </p:spTree>
    <p:extLst>
      <p:ext uri="{BB962C8B-B14F-4D97-AF65-F5344CB8AC3E}">
        <p14:creationId xmlns:p14="http://schemas.microsoft.com/office/powerpoint/2010/main" val="862070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91194"/>
            <a:ext cx="8229600" cy="1477962"/>
          </a:xfrm>
        </p:spPr>
        <p:txBody>
          <a:bodyPr>
            <a:normAutofit/>
          </a:bodyPr>
          <a:lstStyle/>
          <a:p>
            <a:r>
              <a:rPr lang="en-US" b="1" dirty="0"/>
              <a:t>PRINCIPLE OF </a:t>
            </a:r>
            <a:br>
              <a:rPr lang="en-US" b="1" dirty="0"/>
            </a:br>
            <a:r>
              <a:rPr lang="en-US" b="1" dirty="0"/>
              <a:t>FOSSIL SUCCESSION</a:t>
            </a:r>
          </a:p>
        </p:txBody>
      </p:sp>
      <p:sp>
        <p:nvSpPr>
          <p:cNvPr id="3" name="Content Placeholder 2"/>
          <p:cNvSpPr>
            <a:spLocks noGrp="1"/>
          </p:cNvSpPr>
          <p:nvPr>
            <p:ph sz="quarter" idx="1"/>
          </p:nvPr>
        </p:nvSpPr>
        <p:spPr>
          <a:xfrm>
            <a:off x="381000" y="1600200"/>
            <a:ext cx="4114800" cy="4724400"/>
          </a:xfrm>
        </p:spPr>
        <p:txBody>
          <a:bodyPr>
            <a:normAutofit/>
          </a:bodyPr>
          <a:lstStyle/>
          <a:p>
            <a:pPr>
              <a:buNone/>
            </a:pPr>
            <a:r>
              <a:rPr lang="en-US" b="1" dirty="0">
                <a:solidFill>
                  <a:srgbClr val="FF0000"/>
                </a:solidFill>
              </a:rPr>
              <a:t>Different species </a:t>
            </a:r>
            <a:r>
              <a:rPr lang="en-US" dirty="0"/>
              <a:t>of fossil organisms appear in a </a:t>
            </a:r>
            <a:r>
              <a:rPr lang="en-US" b="1" dirty="0">
                <a:solidFill>
                  <a:srgbClr val="FF0000"/>
                </a:solidFill>
              </a:rPr>
              <a:t>definite order.</a:t>
            </a:r>
          </a:p>
          <a:p>
            <a:pPr>
              <a:buNone/>
            </a:pPr>
            <a:r>
              <a:rPr lang="en-US" dirty="0"/>
              <a:t>Oldest organisms are at the bottom – </a:t>
            </a:r>
            <a:r>
              <a:rPr lang="en-US" b="1" dirty="0">
                <a:solidFill>
                  <a:srgbClr val="FF0000"/>
                </a:solidFill>
              </a:rPr>
              <a:t>newest</a:t>
            </a:r>
            <a:r>
              <a:rPr lang="en-US" dirty="0"/>
              <a:t> at the </a:t>
            </a:r>
            <a:r>
              <a:rPr lang="en-US" b="1" dirty="0">
                <a:solidFill>
                  <a:srgbClr val="FF0000"/>
                </a:solidFill>
              </a:rPr>
              <a:t>top</a:t>
            </a:r>
            <a:r>
              <a:rPr lang="en-US" dirty="0"/>
              <a:t>.</a:t>
            </a:r>
          </a:p>
          <a:p>
            <a:pPr>
              <a:buNone/>
            </a:pPr>
            <a:r>
              <a:rPr lang="en-US" dirty="0"/>
              <a:t>Once a fossil species </a:t>
            </a:r>
            <a:r>
              <a:rPr lang="en-US" b="1" dirty="0">
                <a:solidFill>
                  <a:srgbClr val="FF0000"/>
                </a:solidFill>
              </a:rPr>
              <a:t>disappears</a:t>
            </a:r>
            <a:r>
              <a:rPr lang="en-US" dirty="0"/>
              <a:t> in a sequence of strata, it </a:t>
            </a:r>
            <a:r>
              <a:rPr lang="en-US" b="1" dirty="0">
                <a:solidFill>
                  <a:srgbClr val="FF0000"/>
                </a:solidFill>
              </a:rPr>
              <a:t>never reappears </a:t>
            </a:r>
            <a:r>
              <a:rPr lang="en-US" dirty="0"/>
              <a:t>higher in the sequence.</a:t>
            </a:r>
            <a:br>
              <a:rPr lang="en-US" dirty="0"/>
            </a:br>
            <a:endParaRPr lang="en-US" dirty="0"/>
          </a:p>
        </p:txBody>
      </p:sp>
      <p:pic>
        <p:nvPicPr>
          <p:cNvPr id="28674" name="Picture 2" descr="http://www.geol.umd.edu/~jmerck/geol342/images/18faunalsuc.jpg"/>
          <p:cNvPicPr>
            <a:picLocks noChangeAspect="1" noChangeArrowheads="1"/>
          </p:cNvPicPr>
          <p:nvPr/>
        </p:nvPicPr>
        <p:blipFill>
          <a:blip r:embed="rId2" cstate="print"/>
          <a:srcRect/>
          <a:stretch>
            <a:fillRect/>
          </a:stretch>
        </p:blipFill>
        <p:spPr bwMode="auto">
          <a:xfrm>
            <a:off x="5181600" y="1315065"/>
            <a:ext cx="3423435" cy="491428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772400" cy="1143000"/>
          </a:xfrm>
        </p:spPr>
        <p:txBody>
          <a:bodyPr>
            <a:noAutofit/>
          </a:bodyPr>
          <a:lstStyle/>
          <a:p>
            <a:r>
              <a:rPr lang="en-US" sz="4400" b="1" dirty="0"/>
              <a:t>FOUNDATION FOR </a:t>
            </a:r>
            <a:br>
              <a:rPr lang="en-US" sz="4400" b="1" dirty="0"/>
            </a:br>
            <a:r>
              <a:rPr lang="en-US" sz="4400" b="1" dirty="0"/>
              <a:t>PRINCIPLE OF SUCCESSION</a:t>
            </a:r>
          </a:p>
        </p:txBody>
      </p:sp>
      <p:sp>
        <p:nvSpPr>
          <p:cNvPr id="3" name="Content Placeholder 2"/>
          <p:cNvSpPr>
            <a:spLocks noGrp="1"/>
          </p:cNvSpPr>
          <p:nvPr>
            <p:ph sz="quarter" idx="1"/>
          </p:nvPr>
        </p:nvSpPr>
        <p:spPr>
          <a:xfrm>
            <a:off x="914400" y="4419600"/>
            <a:ext cx="7467600" cy="2209800"/>
          </a:xfrm>
        </p:spPr>
        <p:txBody>
          <a:bodyPr>
            <a:normAutofit fontScale="92500" lnSpcReduction="20000"/>
          </a:bodyPr>
          <a:lstStyle/>
          <a:p>
            <a:pPr marL="514350" indent="-514350">
              <a:buAutoNum type="arabicPeriod"/>
            </a:pPr>
            <a:r>
              <a:rPr lang="en-US" dirty="0"/>
              <a:t>Fossils represent the remains of</a:t>
            </a:r>
            <a:r>
              <a:rPr lang="en-US" b="1" dirty="0">
                <a:solidFill>
                  <a:srgbClr val="FF0000"/>
                </a:solidFill>
              </a:rPr>
              <a:t> once-living </a:t>
            </a:r>
            <a:r>
              <a:rPr lang="en-US" dirty="0"/>
              <a:t>organisms. </a:t>
            </a:r>
          </a:p>
          <a:p>
            <a:pPr marL="514350" indent="-514350">
              <a:buAutoNum type="arabicPeriod"/>
            </a:pPr>
            <a:r>
              <a:rPr lang="en-US" b="1" dirty="0">
                <a:solidFill>
                  <a:srgbClr val="FF0000"/>
                </a:solidFill>
              </a:rPr>
              <a:t>Most</a:t>
            </a:r>
            <a:r>
              <a:rPr lang="en-US" dirty="0"/>
              <a:t> fossils are the remains of </a:t>
            </a:r>
            <a:r>
              <a:rPr lang="en-US" b="1" dirty="0">
                <a:solidFill>
                  <a:srgbClr val="FF0000"/>
                </a:solidFill>
              </a:rPr>
              <a:t>extinct</a:t>
            </a:r>
            <a:r>
              <a:rPr lang="en-US" dirty="0"/>
              <a:t> organisms; they belong to species that are no longer living anywhere on Earth. </a:t>
            </a:r>
          </a:p>
          <a:p>
            <a:pPr marL="514350" indent="-514350">
              <a:buAutoNum type="arabicPeriod"/>
            </a:pPr>
            <a:r>
              <a:rPr lang="en-US" dirty="0"/>
              <a:t>The kinds of fossils found in rocks of different ages </a:t>
            </a:r>
            <a:r>
              <a:rPr lang="en-US" b="1" dirty="0">
                <a:solidFill>
                  <a:srgbClr val="FF0000"/>
                </a:solidFill>
              </a:rPr>
              <a:t>differ</a:t>
            </a:r>
            <a:r>
              <a:rPr lang="en-US" dirty="0"/>
              <a:t> because life on Earth has </a:t>
            </a:r>
            <a:r>
              <a:rPr lang="en-US" b="1" dirty="0">
                <a:solidFill>
                  <a:srgbClr val="FF0000"/>
                </a:solidFill>
              </a:rPr>
              <a:t>changed through time</a:t>
            </a:r>
            <a:r>
              <a:rPr lang="en-US" dirty="0"/>
              <a:t>. </a:t>
            </a:r>
          </a:p>
        </p:txBody>
      </p:sp>
      <p:pic>
        <p:nvPicPr>
          <p:cNvPr id="29698" name="Picture 2" descr="Diagram showing stratigraphic ranges &#10;and origins of some major animal and plant groups"/>
          <p:cNvPicPr>
            <a:picLocks noChangeAspect="1" noChangeArrowheads="1"/>
          </p:cNvPicPr>
          <p:nvPr/>
        </p:nvPicPr>
        <p:blipFill>
          <a:blip r:embed="rId2" cstate="print"/>
          <a:srcRect/>
          <a:stretch>
            <a:fillRect/>
          </a:stretch>
        </p:blipFill>
        <p:spPr bwMode="auto">
          <a:xfrm>
            <a:off x="685800" y="1524000"/>
            <a:ext cx="8104905" cy="2743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49956"/>
            <a:ext cx="8305800" cy="2057400"/>
          </a:xfrm>
        </p:spPr>
        <p:txBody>
          <a:bodyPr>
            <a:normAutofit/>
          </a:bodyPr>
          <a:lstStyle/>
          <a:p>
            <a:r>
              <a:rPr lang="en-US" sz="4800" b="1" dirty="0"/>
              <a:t>FOSSIL RECORD SHOWS </a:t>
            </a:r>
            <a:br>
              <a:rPr lang="en-US" sz="4800" b="1" dirty="0"/>
            </a:br>
            <a:r>
              <a:rPr lang="en-US" sz="4800" b="1" dirty="0"/>
              <a:t>CHANGE OVER TIME</a:t>
            </a:r>
          </a:p>
        </p:txBody>
      </p:sp>
      <p:sp>
        <p:nvSpPr>
          <p:cNvPr id="3" name="Content Placeholder 2"/>
          <p:cNvSpPr>
            <a:spLocks noGrp="1"/>
          </p:cNvSpPr>
          <p:nvPr>
            <p:ph sz="quarter" idx="1"/>
          </p:nvPr>
        </p:nvSpPr>
        <p:spPr>
          <a:xfrm>
            <a:off x="533400" y="1905000"/>
            <a:ext cx="8153400" cy="4343400"/>
          </a:xfrm>
        </p:spPr>
        <p:txBody>
          <a:bodyPr>
            <a:normAutofit/>
          </a:bodyPr>
          <a:lstStyle/>
          <a:p>
            <a:r>
              <a:rPr lang="en-US" dirty="0"/>
              <a:t>Animals and plants found as fossils </a:t>
            </a:r>
            <a:r>
              <a:rPr lang="en-US" b="1" dirty="0">
                <a:solidFill>
                  <a:srgbClr val="FF0000"/>
                </a:solidFill>
              </a:rPr>
              <a:t>change through time</a:t>
            </a:r>
            <a:r>
              <a:rPr lang="en-US" dirty="0"/>
              <a:t>.</a:t>
            </a:r>
          </a:p>
          <a:p>
            <a:r>
              <a:rPr lang="en-US" dirty="0"/>
              <a:t>Changes in Earth’s </a:t>
            </a:r>
            <a:r>
              <a:rPr lang="en-US" b="1" dirty="0">
                <a:solidFill>
                  <a:srgbClr val="FF0000"/>
                </a:solidFill>
              </a:rPr>
              <a:t>environment</a:t>
            </a:r>
            <a:r>
              <a:rPr lang="en-US" dirty="0"/>
              <a:t> over time results in changes in </a:t>
            </a:r>
            <a:r>
              <a:rPr lang="en-US" b="1" dirty="0">
                <a:solidFill>
                  <a:srgbClr val="FF0000"/>
                </a:solidFill>
              </a:rPr>
              <a:t>organisms</a:t>
            </a:r>
            <a:r>
              <a:rPr lang="en-US" dirty="0"/>
              <a:t>.</a:t>
            </a:r>
          </a:p>
          <a:p>
            <a:r>
              <a:rPr lang="en-US" b="1" dirty="0">
                <a:solidFill>
                  <a:srgbClr val="FF0000"/>
                </a:solidFill>
              </a:rPr>
              <a:t>Natural selection </a:t>
            </a:r>
            <a:r>
              <a:rPr lang="en-US" dirty="0"/>
              <a:t>gives organisms best adapted to the environment an </a:t>
            </a:r>
            <a:r>
              <a:rPr lang="en-US" b="1" dirty="0">
                <a:solidFill>
                  <a:srgbClr val="FF0000"/>
                </a:solidFill>
              </a:rPr>
              <a:t>advantage</a:t>
            </a:r>
            <a:r>
              <a:rPr lang="en-US" dirty="0"/>
              <a:t>.</a:t>
            </a:r>
          </a:p>
        </p:txBody>
      </p:sp>
      <p:pic>
        <p:nvPicPr>
          <p:cNvPr id="5" name="Picture 4"/>
          <p:cNvPicPr>
            <a:picLocks noChangeAspect="1"/>
          </p:cNvPicPr>
          <p:nvPr/>
        </p:nvPicPr>
        <p:blipFill>
          <a:blip r:embed="rId2"/>
          <a:stretch>
            <a:fillRect/>
          </a:stretch>
        </p:blipFill>
        <p:spPr>
          <a:xfrm>
            <a:off x="152400" y="4648200"/>
            <a:ext cx="8810121" cy="17977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sz="quarter" idx="1"/>
          </p:nvPr>
        </p:nvSpPr>
        <p:spPr>
          <a:xfrm>
            <a:off x="762000" y="1524000"/>
            <a:ext cx="7696200" cy="4648200"/>
          </a:xfrm>
        </p:spPr>
        <p:txBody>
          <a:bodyPr>
            <a:normAutofit/>
          </a:bodyPr>
          <a:lstStyle/>
          <a:p>
            <a:pPr>
              <a:buNone/>
            </a:pPr>
            <a:r>
              <a:rPr lang="en-US" sz="3200" dirty="0"/>
              <a:t>What conclusions can you make about the fossil record shown in the image?</a:t>
            </a:r>
          </a:p>
        </p:txBody>
      </p:sp>
      <p:pic>
        <p:nvPicPr>
          <p:cNvPr id="5" name="Picture 4"/>
          <p:cNvPicPr>
            <a:picLocks noChangeAspect="1"/>
          </p:cNvPicPr>
          <p:nvPr/>
        </p:nvPicPr>
        <p:blipFill>
          <a:blip r:embed="rId2" cstate="print"/>
          <a:stretch>
            <a:fillRect/>
          </a:stretch>
        </p:blipFill>
        <p:spPr>
          <a:xfrm>
            <a:off x="1905000" y="2743200"/>
            <a:ext cx="5181600" cy="3638145"/>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SOLVE A SEDIMENTARY LAYERS PUZZLE</a:t>
            </a:r>
            <a:endParaRPr lang="en-US" dirty="0"/>
          </a:p>
        </p:txBody>
      </p:sp>
      <p:sp>
        <p:nvSpPr>
          <p:cNvPr id="3" name="Content Placeholder 2"/>
          <p:cNvSpPr>
            <a:spLocks noGrp="1"/>
          </p:cNvSpPr>
          <p:nvPr>
            <p:ph sz="quarter" idx="1"/>
          </p:nvPr>
        </p:nvSpPr>
        <p:spPr/>
        <p:txBody>
          <a:bodyPr/>
          <a:lstStyle/>
          <a:p>
            <a:r>
              <a:rPr lang="en-US" dirty="0"/>
              <a:t>Did you know that the history of life on Earth is told through rocks? Over millions of years, sediments such as sand and silt were laid down and compressed to form sedimentary rock layers. They preserve a record of ancient landscapes, climates, and organisms. </a:t>
            </a:r>
          </a:p>
          <a:p>
            <a:r>
              <a:rPr lang="en-US" dirty="0"/>
              <a:t>Scientists often determine the correct sequence of sedimentary rock layers using the fossils found within them. They compare the fossils to ﬁgure out if two layers are from the same geologic time period or if one layer is older than the other.</a:t>
            </a:r>
          </a:p>
          <a:p>
            <a:endParaRPr lang="en-US" dirty="0"/>
          </a:p>
        </p:txBody>
      </p:sp>
    </p:spTree>
    <p:extLst>
      <p:ext uri="{BB962C8B-B14F-4D97-AF65-F5344CB8AC3E}">
        <p14:creationId xmlns:p14="http://schemas.microsoft.com/office/powerpoint/2010/main" val="10680785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SOLVE A SEDIMENTARY LAYERS PUZZLE</a:t>
            </a:r>
            <a:endParaRPr lang="en-US" dirty="0"/>
          </a:p>
        </p:txBody>
      </p:sp>
      <p:sp>
        <p:nvSpPr>
          <p:cNvPr id="3" name="Content Placeholder 2"/>
          <p:cNvSpPr>
            <a:spLocks noGrp="1"/>
          </p:cNvSpPr>
          <p:nvPr>
            <p:ph sz="quarter" idx="1"/>
          </p:nvPr>
        </p:nvSpPr>
        <p:spPr/>
        <p:txBody>
          <a:bodyPr/>
          <a:lstStyle/>
          <a:p>
            <a:r>
              <a:rPr lang="en-US" b="1" dirty="0"/>
              <a:t>Purpose</a:t>
            </a:r>
            <a:r>
              <a:rPr lang="en-US" dirty="0"/>
              <a:t>:  Try reconstructing the layers below using the same strategy.</a:t>
            </a:r>
          </a:p>
          <a:p>
            <a:endParaRPr lang="en-US" dirty="0"/>
          </a:p>
        </p:txBody>
      </p:sp>
    </p:spTree>
    <p:extLst>
      <p:ext uri="{BB962C8B-B14F-4D97-AF65-F5344CB8AC3E}">
        <p14:creationId xmlns:p14="http://schemas.microsoft.com/office/powerpoint/2010/main" val="17457242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SOLVE A SEDIMENTARY LAYERS PUZZLE</a:t>
            </a:r>
            <a:endParaRPr lang="en-US" dirty="0"/>
          </a:p>
        </p:txBody>
      </p:sp>
      <p:sp>
        <p:nvSpPr>
          <p:cNvPr id="3" name="Content Placeholder 2"/>
          <p:cNvSpPr>
            <a:spLocks noGrp="1"/>
          </p:cNvSpPr>
          <p:nvPr>
            <p:ph sz="quarter" idx="1"/>
          </p:nvPr>
        </p:nvSpPr>
        <p:spPr/>
        <p:txBody>
          <a:bodyPr>
            <a:normAutofit fontScale="92500"/>
          </a:bodyPr>
          <a:lstStyle/>
          <a:p>
            <a:pPr marL="0" indent="0">
              <a:buNone/>
            </a:pPr>
            <a:r>
              <a:rPr lang="en-US" b="1" dirty="0"/>
              <a:t>Procedure</a:t>
            </a:r>
            <a:r>
              <a:rPr lang="en-US" dirty="0"/>
              <a:t>:</a:t>
            </a:r>
          </a:p>
          <a:p>
            <a:pPr marL="514350" lvl="0" indent="-514350">
              <a:buAutoNum type="arabicPeriod"/>
            </a:pPr>
            <a:r>
              <a:rPr lang="en-US" dirty="0"/>
              <a:t>Cut out the strips on the separate sheet.  Each represent a sedimentary rock layer formed during a certain time period.</a:t>
            </a:r>
          </a:p>
          <a:p>
            <a:pPr marL="514350" lvl="0" indent="-514350">
              <a:buAutoNum type="arabicPeriod"/>
            </a:pPr>
            <a:r>
              <a:rPr lang="en-US" dirty="0"/>
              <a:t>Place the layers in the correct order.  Begin by placing “B”, the oldest layer” on the bottom.  Then decide what layer comes next.  It will have some of the same organisms as the older layer and some new ones.  HINT:  Organisms do NOT disappear for a layer and then reappear.</a:t>
            </a:r>
          </a:p>
          <a:p>
            <a:pPr marL="514350" lvl="0" indent="-514350">
              <a:buAutoNum type="arabicPeriod"/>
            </a:pPr>
            <a:r>
              <a:rPr lang="en-US" dirty="0"/>
              <a:t>Once you have them in the correct order, glue/tape them to the blank paper provided.  </a:t>
            </a:r>
          </a:p>
          <a:p>
            <a:pPr marL="514350" lvl="0" indent="-514350">
              <a:buAutoNum type="arabicPeriod"/>
            </a:pPr>
            <a:r>
              <a:rPr lang="en-US" dirty="0"/>
              <a:t>Then answer the analysis questions.</a:t>
            </a:r>
          </a:p>
          <a:p>
            <a:endParaRPr lang="en-US" dirty="0"/>
          </a:p>
        </p:txBody>
      </p:sp>
    </p:spTree>
    <p:extLst>
      <p:ext uri="{BB962C8B-B14F-4D97-AF65-F5344CB8AC3E}">
        <p14:creationId xmlns:p14="http://schemas.microsoft.com/office/powerpoint/2010/main" val="2136578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THE LAYERS</a:t>
            </a:r>
          </a:p>
        </p:txBody>
      </p:sp>
      <p:pic>
        <p:nvPicPr>
          <p:cNvPr id="4" name="Content Placeholder 3"/>
          <p:cNvPicPr>
            <a:picLocks noGrp="1"/>
          </p:cNvPicPr>
          <p:nvPr>
            <p:ph sz="quarter" idx="1"/>
          </p:nvPr>
        </p:nvPicPr>
        <p:blipFill>
          <a:blip r:embed="rId2"/>
          <a:stretch>
            <a:fillRect/>
          </a:stretch>
        </p:blipFill>
        <p:spPr>
          <a:xfrm>
            <a:off x="457200" y="1828800"/>
            <a:ext cx="8358057" cy="3995738"/>
          </a:xfrm>
          <a:prstGeom prst="rect">
            <a:avLst/>
          </a:prstGeom>
        </p:spPr>
      </p:pic>
    </p:spTree>
    <p:extLst>
      <p:ext uri="{BB962C8B-B14F-4D97-AF65-F5344CB8AC3E}">
        <p14:creationId xmlns:p14="http://schemas.microsoft.com/office/powerpoint/2010/main" val="1098371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TO DO</a:t>
            </a:r>
          </a:p>
        </p:txBody>
      </p:sp>
      <p:sp>
        <p:nvSpPr>
          <p:cNvPr id="3" name="Content Placeholder 2"/>
          <p:cNvSpPr>
            <a:spLocks noGrp="1"/>
          </p:cNvSpPr>
          <p:nvPr>
            <p:ph sz="quarter" idx="1"/>
          </p:nvPr>
        </p:nvSpPr>
        <p:spPr/>
        <p:txBody>
          <a:bodyPr>
            <a:normAutofit/>
          </a:bodyPr>
          <a:lstStyle/>
          <a:p>
            <a:r>
              <a:rPr lang="en-US" sz="2800" dirty="0"/>
              <a:t>Complete the puzzle.  </a:t>
            </a:r>
          </a:p>
          <a:p>
            <a:r>
              <a:rPr lang="en-US" sz="2800" dirty="0"/>
              <a:t>One partner staple it to his/her lab.</a:t>
            </a:r>
          </a:p>
          <a:p>
            <a:r>
              <a:rPr lang="en-US" sz="2800" dirty="0"/>
              <a:t>Review #7 due Tuesday.</a:t>
            </a:r>
          </a:p>
        </p:txBody>
      </p:sp>
    </p:spTree>
    <p:extLst>
      <p:ext uri="{BB962C8B-B14F-4D97-AF65-F5344CB8AC3E}">
        <p14:creationId xmlns:p14="http://schemas.microsoft.com/office/powerpoint/2010/main" val="39420835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1177</TotalTime>
  <Words>563</Words>
  <Application>Microsoft Office PowerPoint</Application>
  <PresentationFormat>On-screen Show (4:3)</PresentationFormat>
  <Paragraphs>50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Equity</vt:lpstr>
      <vt:lpstr>DO NOW</vt:lpstr>
      <vt:lpstr>MIDTERM</vt:lpstr>
      <vt:lpstr>REVIEW #5</vt:lpstr>
      <vt:lpstr>REVIEW #5</vt:lpstr>
      <vt:lpstr>REVIEW</vt:lpstr>
      <vt:lpstr>PRINCIPLE OF  FOSSIL SUCCESSION</vt:lpstr>
      <vt:lpstr>FOSSIL RECORD SHOWS US….</vt:lpstr>
      <vt:lpstr>FOSSIL RECORD SHOWS US….</vt:lpstr>
      <vt:lpstr>PRINCIPLE OF  FOSSIL SUCCESSION</vt:lpstr>
      <vt:lpstr>FOUNDATION FOR  PRINCIPLE OF SUCCESSION</vt:lpstr>
      <vt:lpstr>FOSSIL RECORD SHOWS  CHANGE OVER TIME</vt:lpstr>
      <vt:lpstr>REVIEW</vt:lpstr>
      <vt:lpstr>SOLVE A SEDIMENTARY LAYERS PUZZLE</vt:lpstr>
      <vt:lpstr>SOLVE A SEDIMENTARY LAYERS PUZZLE</vt:lpstr>
      <vt:lpstr>SOLVE A SEDIMENTARY LAYERS PUZZLE</vt:lpstr>
      <vt:lpstr>THE LAYERS</vt:lpstr>
      <vt:lpstr>TO DO</vt:lpstr>
    </vt:vector>
  </TitlesOfParts>
  <Company>Forsyth County School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Looking Back….</dc:title>
  <dc:creator>dgovernor</dc:creator>
  <cp:lastModifiedBy>JCBOE</cp:lastModifiedBy>
  <cp:revision>22</cp:revision>
  <dcterms:created xsi:type="dcterms:W3CDTF">2013-09-24T22:20:33Z</dcterms:created>
  <dcterms:modified xsi:type="dcterms:W3CDTF">2017-01-12T20:06:48Z</dcterms:modified>
</cp:coreProperties>
</file>