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70" r:id="rId2"/>
    <p:sldId id="257" r:id="rId3"/>
    <p:sldId id="269" r:id="rId4"/>
    <p:sldId id="256" r:id="rId5"/>
    <p:sldId id="258" r:id="rId6"/>
    <p:sldId id="259" r:id="rId7"/>
    <p:sldId id="271" r:id="rId8"/>
    <p:sldId id="266" r:id="rId9"/>
    <p:sldId id="260" r:id="rId10"/>
    <p:sldId id="272" r:id="rId11"/>
    <p:sldId id="273" r:id="rId12"/>
    <p:sldId id="261" r:id="rId13"/>
    <p:sldId id="274" r:id="rId14"/>
    <p:sldId id="267" r:id="rId15"/>
    <p:sldId id="262" r:id="rId16"/>
    <p:sldId id="263" r:id="rId17"/>
    <p:sldId id="265" r:id="rId18"/>
    <p:sldId id="275" r:id="rId19"/>
    <p:sldId id="264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 autoAdjust="0"/>
    <p:restoredTop sz="94602" autoAdjust="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7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2B47F0-977F-4F27-B462-7FDC1E851220}" type="doc">
      <dgm:prSet loTypeId="urn:microsoft.com/office/officeart/2005/8/layout/pList2" loCatId="list" qsTypeId="urn:microsoft.com/office/officeart/2005/8/quickstyle/simple1" qsCatId="simple" csTypeId="urn:microsoft.com/office/officeart/2005/8/colors/accent0_3" csCatId="mainScheme" phldr="1"/>
      <dgm:spPr/>
    </dgm:pt>
    <dgm:pt modelId="{9731211A-DABB-4B7C-BE09-FC3E28CF2101}">
      <dgm:prSet phldrT="[Text]"/>
      <dgm:spPr/>
      <dgm:t>
        <a:bodyPr/>
        <a:lstStyle/>
        <a:p>
          <a:r>
            <a:rPr lang="en-US" dirty="0"/>
            <a:t>Volcanic Dust</a:t>
          </a:r>
        </a:p>
        <a:p>
          <a:r>
            <a:rPr lang="en-US" dirty="0"/>
            <a:t>&lt; .25 mm</a:t>
          </a:r>
        </a:p>
      </dgm:t>
    </dgm:pt>
    <dgm:pt modelId="{106D9F7C-144B-4842-8D82-1221D1483403}" type="parTrans" cxnId="{A5CAA4B1-B58F-43BE-9800-9CB0AB981811}">
      <dgm:prSet/>
      <dgm:spPr/>
      <dgm:t>
        <a:bodyPr/>
        <a:lstStyle/>
        <a:p>
          <a:endParaRPr lang="en-US"/>
        </a:p>
      </dgm:t>
    </dgm:pt>
    <dgm:pt modelId="{4C028469-D5CF-4505-AAD1-D66B54316F89}" type="sibTrans" cxnId="{A5CAA4B1-B58F-43BE-9800-9CB0AB981811}">
      <dgm:prSet/>
      <dgm:spPr/>
      <dgm:t>
        <a:bodyPr/>
        <a:lstStyle/>
        <a:p>
          <a:endParaRPr lang="en-US"/>
        </a:p>
      </dgm:t>
    </dgm:pt>
    <dgm:pt modelId="{1D9A41B8-417A-4FF7-B9D4-698A951A9E7B}">
      <dgm:prSet phldrT="[Text]"/>
      <dgm:spPr/>
      <dgm:t>
        <a:bodyPr/>
        <a:lstStyle/>
        <a:p>
          <a:r>
            <a:rPr lang="en-US" dirty="0"/>
            <a:t>Volcanic Ash</a:t>
          </a:r>
        </a:p>
        <a:p>
          <a:r>
            <a:rPr lang="en-US" dirty="0"/>
            <a:t>.25 –2 mm</a:t>
          </a:r>
        </a:p>
      </dgm:t>
    </dgm:pt>
    <dgm:pt modelId="{FBC677E2-27F4-4593-9609-4D156E95BCB3}" type="parTrans" cxnId="{965D2EB3-DE1D-43C2-AE65-82DF167AF2E3}">
      <dgm:prSet/>
      <dgm:spPr/>
      <dgm:t>
        <a:bodyPr/>
        <a:lstStyle/>
        <a:p>
          <a:endParaRPr lang="en-US"/>
        </a:p>
      </dgm:t>
    </dgm:pt>
    <dgm:pt modelId="{BFE2DCCD-7B53-47E5-AEDB-9F55847ADB57}" type="sibTrans" cxnId="{965D2EB3-DE1D-43C2-AE65-82DF167AF2E3}">
      <dgm:prSet/>
      <dgm:spPr/>
      <dgm:t>
        <a:bodyPr/>
        <a:lstStyle/>
        <a:p>
          <a:endParaRPr lang="en-US"/>
        </a:p>
      </dgm:t>
    </dgm:pt>
    <dgm:pt modelId="{A7B8F05C-BEBE-4D4C-825E-35ED36F3C350}">
      <dgm:prSet phldrT="[Text]"/>
      <dgm:spPr/>
      <dgm:t>
        <a:bodyPr/>
        <a:lstStyle/>
        <a:p>
          <a:r>
            <a:rPr lang="en-US" dirty="0"/>
            <a:t>Volcanic Bombs</a:t>
          </a:r>
        </a:p>
        <a:p>
          <a:r>
            <a:rPr lang="en-US" dirty="0"/>
            <a:t>Large Blobs of Lava</a:t>
          </a:r>
        </a:p>
      </dgm:t>
    </dgm:pt>
    <dgm:pt modelId="{899BE9FA-FDD6-4A2D-954E-339E4A5E7EA9}" type="parTrans" cxnId="{48D7323F-DF2A-4E7B-9AA1-994D92F10BFA}">
      <dgm:prSet/>
      <dgm:spPr/>
      <dgm:t>
        <a:bodyPr/>
        <a:lstStyle/>
        <a:p>
          <a:endParaRPr lang="en-US"/>
        </a:p>
      </dgm:t>
    </dgm:pt>
    <dgm:pt modelId="{15849B63-B236-4855-AF54-0309793D92F0}" type="sibTrans" cxnId="{48D7323F-DF2A-4E7B-9AA1-994D92F10BFA}">
      <dgm:prSet/>
      <dgm:spPr/>
      <dgm:t>
        <a:bodyPr/>
        <a:lstStyle/>
        <a:p>
          <a:endParaRPr lang="en-US"/>
        </a:p>
      </dgm:t>
    </dgm:pt>
    <dgm:pt modelId="{94D6A4A2-1B2B-4A85-98D3-5B6A346F00D3}">
      <dgm:prSet phldrT="[Text]"/>
      <dgm:spPr/>
      <dgm:t>
        <a:bodyPr/>
        <a:lstStyle/>
        <a:p>
          <a:r>
            <a:rPr lang="en-US" dirty="0" err="1"/>
            <a:t>Lapilli</a:t>
          </a:r>
          <a:endParaRPr lang="en-US" dirty="0"/>
        </a:p>
        <a:p>
          <a:r>
            <a:rPr lang="en-US" dirty="0"/>
            <a:t>Rounded or Spindle Shaped  -  Pebble Size</a:t>
          </a:r>
        </a:p>
      </dgm:t>
    </dgm:pt>
    <dgm:pt modelId="{7C805903-6409-4A35-BFFE-42DCF6BAB650}" type="parTrans" cxnId="{C6C23493-6F46-41AE-9478-51D1D821F31D}">
      <dgm:prSet/>
      <dgm:spPr/>
      <dgm:t>
        <a:bodyPr/>
        <a:lstStyle/>
        <a:p>
          <a:endParaRPr lang="en-US"/>
        </a:p>
      </dgm:t>
    </dgm:pt>
    <dgm:pt modelId="{D739D61F-0013-4317-8566-C94A0B37F937}" type="sibTrans" cxnId="{C6C23493-6F46-41AE-9478-51D1D821F31D}">
      <dgm:prSet/>
      <dgm:spPr/>
      <dgm:t>
        <a:bodyPr/>
        <a:lstStyle/>
        <a:p>
          <a:endParaRPr lang="en-US"/>
        </a:p>
      </dgm:t>
    </dgm:pt>
    <dgm:pt modelId="{3F97FC0D-B462-4502-8EA8-C9FA787D4C9C}" type="pres">
      <dgm:prSet presAssocID="{212B47F0-977F-4F27-B462-7FDC1E851220}" presName="Name0" presStyleCnt="0">
        <dgm:presLayoutVars>
          <dgm:dir/>
          <dgm:resizeHandles val="exact"/>
        </dgm:presLayoutVars>
      </dgm:prSet>
      <dgm:spPr/>
    </dgm:pt>
    <dgm:pt modelId="{62F79A6C-AB5C-4164-8D33-96CD41F24387}" type="pres">
      <dgm:prSet presAssocID="{212B47F0-977F-4F27-B462-7FDC1E851220}" presName="bkgdShp" presStyleLbl="alignAccFollowNode1" presStyleIdx="0" presStyleCnt="1" custLinFactNeighborX="-54223" custLinFactNeighborY="90058"/>
      <dgm:spPr/>
    </dgm:pt>
    <dgm:pt modelId="{5E900BC4-6092-4755-A15E-CB06DFE3C024}" type="pres">
      <dgm:prSet presAssocID="{212B47F0-977F-4F27-B462-7FDC1E851220}" presName="linComp" presStyleCnt="0"/>
      <dgm:spPr/>
    </dgm:pt>
    <dgm:pt modelId="{91B60958-249E-4C8D-AFAD-2A337FF1EAF7}" type="pres">
      <dgm:prSet presAssocID="{9731211A-DABB-4B7C-BE09-FC3E28CF2101}" presName="compNode" presStyleCnt="0"/>
      <dgm:spPr/>
    </dgm:pt>
    <dgm:pt modelId="{AF6BFC83-DA52-4197-9C31-BAACCCCD7A4C}" type="pres">
      <dgm:prSet presAssocID="{9731211A-DABB-4B7C-BE09-FC3E28CF2101}" presName="node" presStyleLbl="node1" presStyleIdx="0" presStyleCnt="4">
        <dgm:presLayoutVars>
          <dgm:bulletEnabled val="1"/>
        </dgm:presLayoutVars>
      </dgm:prSet>
      <dgm:spPr/>
    </dgm:pt>
    <dgm:pt modelId="{8D22209B-9E71-4AC2-BEB5-90FDF72316EE}" type="pres">
      <dgm:prSet presAssocID="{9731211A-DABB-4B7C-BE09-FC3E28CF2101}" presName="invisiNode" presStyleLbl="node1" presStyleIdx="0" presStyleCnt="4"/>
      <dgm:spPr/>
    </dgm:pt>
    <dgm:pt modelId="{05D56327-F16C-4BD6-B8B2-38A8EF7A7CB8}" type="pres">
      <dgm:prSet presAssocID="{9731211A-DABB-4B7C-BE09-FC3E28CF2101}" presName="imagNode" presStyleLbl="fgImgPlace1" presStyleIdx="0" presStyleCnt="4" custLinFactX="10741" custLinFactNeighborX="100000" custLinFactNeighborY="538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51425C9-7204-41AE-9680-C5666D019265}" type="pres">
      <dgm:prSet presAssocID="{4C028469-D5CF-4505-AAD1-D66B54316F89}" presName="sibTrans" presStyleLbl="sibTrans2D1" presStyleIdx="0" presStyleCnt="0"/>
      <dgm:spPr/>
    </dgm:pt>
    <dgm:pt modelId="{95018B7B-EF55-4C18-8743-CC94B37EEAC5}" type="pres">
      <dgm:prSet presAssocID="{1D9A41B8-417A-4FF7-B9D4-698A951A9E7B}" presName="compNode" presStyleCnt="0"/>
      <dgm:spPr/>
    </dgm:pt>
    <dgm:pt modelId="{A63766F2-F7C8-41B9-A6EA-15D8D123B7A2}" type="pres">
      <dgm:prSet presAssocID="{1D9A41B8-417A-4FF7-B9D4-698A951A9E7B}" presName="node" presStyleLbl="node1" presStyleIdx="1" presStyleCnt="4">
        <dgm:presLayoutVars>
          <dgm:bulletEnabled val="1"/>
        </dgm:presLayoutVars>
      </dgm:prSet>
      <dgm:spPr/>
    </dgm:pt>
    <dgm:pt modelId="{9702E964-1E21-42B8-87B7-41956E7FDF06}" type="pres">
      <dgm:prSet presAssocID="{1D9A41B8-417A-4FF7-B9D4-698A951A9E7B}" presName="invisiNode" presStyleLbl="node1" presStyleIdx="1" presStyleCnt="4"/>
      <dgm:spPr/>
    </dgm:pt>
    <dgm:pt modelId="{756965D5-FC4F-4583-940D-89E2073FB9B6}" type="pres">
      <dgm:prSet presAssocID="{1D9A41B8-417A-4FF7-B9D4-698A951A9E7B}" presName="imagNode" presStyleLbl="fgImgPlace1" presStyleIdx="1" presStyleCnt="4" custLinFactX="-6145" custLinFactNeighborX="-100000" custLinFactNeighborY="538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0D32A2A-9BE2-4BEC-8C61-A828FEFE14A4}" type="pres">
      <dgm:prSet presAssocID="{BFE2DCCD-7B53-47E5-AEDB-9F55847ADB57}" presName="sibTrans" presStyleLbl="sibTrans2D1" presStyleIdx="0" presStyleCnt="0"/>
      <dgm:spPr/>
    </dgm:pt>
    <dgm:pt modelId="{A330D92A-4922-43CC-AC6E-4393525FBDEC}" type="pres">
      <dgm:prSet presAssocID="{94D6A4A2-1B2B-4A85-98D3-5B6A346F00D3}" presName="compNode" presStyleCnt="0"/>
      <dgm:spPr/>
    </dgm:pt>
    <dgm:pt modelId="{B110AB85-DAA1-4837-A537-A7E9E44625F2}" type="pres">
      <dgm:prSet presAssocID="{94D6A4A2-1B2B-4A85-98D3-5B6A346F00D3}" presName="node" presStyleLbl="node1" presStyleIdx="2" presStyleCnt="4">
        <dgm:presLayoutVars>
          <dgm:bulletEnabled val="1"/>
        </dgm:presLayoutVars>
      </dgm:prSet>
      <dgm:spPr/>
    </dgm:pt>
    <dgm:pt modelId="{40F30570-3561-438C-926F-CC22167ECF00}" type="pres">
      <dgm:prSet presAssocID="{94D6A4A2-1B2B-4A85-98D3-5B6A346F00D3}" presName="invisiNode" presStyleLbl="node1" presStyleIdx="2" presStyleCnt="4"/>
      <dgm:spPr/>
    </dgm:pt>
    <dgm:pt modelId="{6633C066-4327-4FD3-B13B-4D107C589A55}" type="pres">
      <dgm:prSet presAssocID="{94D6A4A2-1B2B-4A85-98D3-5B6A346F00D3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D142FFF-D054-40E6-803F-3EDC7DA9790F}" type="pres">
      <dgm:prSet presAssocID="{D739D61F-0013-4317-8566-C94A0B37F937}" presName="sibTrans" presStyleLbl="sibTrans2D1" presStyleIdx="0" presStyleCnt="0"/>
      <dgm:spPr/>
    </dgm:pt>
    <dgm:pt modelId="{8A9F208C-09BF-4929-9ED5-7D44A4D0E22C}" type="pres">
      <dgm:prSet presAssocID="{A7B8F05C-BEBE-4D4C-825E-35ED36F3C350}" presName="compNode" presStyleCnt="0"/>
      <dgm:spPr/>
    </dgm:pt>
    <dgm:pt modelId="{47286B50-9A6E-4884-8376-F473EFBF2B10}" type="pres">
      <dgm:prSet presAssocID="{A7B8F05C-BEBE-4D4C-825E-35ED36F3C350}" presName="node" presStyleLbl="node1" presStyleIdx="3" presStyleCnt="4">
        <dgm:presLayoutVars>
          <dgm:bulletEnabled val="1"/>
        </dgm:presLayoutVars>
      </dgm:prSet>
      <dgm:spPr/>
    </dgm:pt>
    <dgm:pt modelId="{155A4F8F-6CF2-46E0-9A6C-10113FEC1F5E}" type="pres">
      <dgm:prSet presAssocID="{A7B8F05C-BEBE-4D4C-825E-35ED36F3C350}" presName="invisiNode" presStyleLbl="node1" presStyleIdx="3" presStyleCnt="4"/>
      <dgm:spPr/>
    </dgm:pt>
    <dgm:pt modelId="{7242B594-AF49-4999-9741-52807E64DA25}" type="pres">
      <dgm:prSet presAssocID="{A7B8F05C-BEBE-4D4C-825E-35ED36F3C350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2C0269D3-C7A2-419F-8C1D-B4138ABF3F17}" type="presOf" srcId="{1D9A41B8-417A-4FF7-B9D4-698A951A9E7B}" destId="{A63766F2-F7C8-41B9-A6EA-15D8D123B7A2}" srcOrd="0" destOrd="0" presId="urn:microsoft.com/office/officeart/2005/8/layout/pList2"/>
    <dgm:cxn modelId="{BC3005A2-26C7-4F42-AE80-511C6A79FFCD}" type="presOf" srcId="{D739D61F-0013-4317-8566-C94A0B37F937}" destId="{3D142FFF-D054-40E6-803F-3EDC7DA9790F}" srcOrd="0" destOrd="0" presId="urn:microsoft.com/office/officeart/2005/8/layout/pList2"/>
    <dgm:cxn modelId="{A7933F6C-4D62-4FAF-A786-A37959580568}" type="presOf" srcId="{4C028469-D5CF-4505-AAD1-D66B54316F89}" destId="{551425C9-7204-41AE-9680-C5666D019265}" srcOrd="0" destOrd="0" presId="urn:microsoft.com/office/officeart/2005/8/layout/pList2"/>
    <dgm:cxn modelId="{C6C23493-6F46-41AE-9478-51D1D821F31D}" srcId="{212B47F0-977F-4F27-B462-7FDC1E851220}" destId="{94D6A4A2-1B2B-4A85-98D3-5B6A346F00D3}" srcOrd="2" destOrd="0" parTransId="{7C805903-6409-4A35-BFFE-42DCF6BAB650}" sibTransId="{D739D61F-0013-4317-8566-C94A0B37F937}"/>
    <dgm:cxn modelId="{401559EA-C2A4-4C9D-B309-18BE0E7456BC}" type="presOf" srcId="{A7B8F05C-BEBE-4D4C-825E-35ED36F3C350}" destId="{47286B50-9A6E-4884-8376-F473EFBF2B10}" srcOrd="0" destOrd="0" presId="urn:microsoft.com/office/officeart/2005/8/layout/pList2"/>
    <dgm:cxn modelId="{0294B10A-9E71-48B6-B019-D32EDFB6089F}" type="presOf" srcId="{9731211A-DABB-4B7C-BE09-FC3E28CF2101}" destId="{AF6BFC83-DA52-4197-9C31-BAACCCCD7A4C}" srcOrd="0" destOrd="0" presId="urn:microsoft.com/office/officeart/2005/8/layout/pList2"/>
    <dgm:cxn modelId="{831BC515-05DE-4166-BEC2-C71942940F7D}" type="presOf" srcId="{94D6A4A2-1B2B-4A85-98D3-5B6A346F00D3}" destId="{B110AB85-DAA1-4837-A537-A7E9E44625F2}" srcOrd="0" destOrd="0" presId="urn:microsoft.com/office/officeart/2005/8/layout/pList2"/>
    <dgm:cxn modelId="{B394198A-C366-4ECE-87A3-E20D368FDAFE}" type="presOf" srcId="{BFE2DCCD-7B53-47E5-AEDB-9F55847ADB57}" destId="{40D32A2A-9BE2-4BEC-8C61-A828FEFE14A4}" srcOrd="0" destOrd="0" presId="urn:microsoft.com/office/officeart/2005/8/layout/pList2"/>
    <dgm:cxn modelId="{A5CAA4B1-B58F-43BE-9800-9CB0AB981811}" srcId="{212B47F0-977F-4F27-B462-7FDC1E851220}" destId="{9731211A-DABB-4B7C-BE09-FC3E28CF2101}" srcOrd="0" destOrd="0" parTransId="{106D9F7C-144B-4842-8D82-1221D1483403}" sibTransId="{4C028469-D5CF-4505-AAD1-D66B54316F89}"/>
    <dgm:cxn modelId="{48D7323F-DF2A-4E7B-9AA1-994D92F10BFA}" srcId="{212B47F0-977F-4F27-B462-7FDC1E851220}" destId="{A7B8F05C-BEBE-4D4C-825E-35ED36F3C350}" srcOrd="3" destOrd="0" parTransId="{899BE9FA-FDD6-4A2D-954E-339E4A5E7EA9}" sibTransId="{15849B63-B236-4855-AF54-0309793D92F0}"/>
    <dgm:cxn modelId="{965D2EB3-DE1D-43C2-AE65-82DF167AF2E3}" srcId="{212B47F0-977F-4F27-B462-7FDC1E851220}" destId="{1D9A41B8-417A-4FF7-B9D4-698A951A9E7B}" srcOrd="1" destOrd="0" parTransId="{FBC677E2-27F4-4593-9609-4D156E95BCB3}" sibTransId="{BFE2DCCD-7B53-47E5-AEDB-9F55847ADB57}"/>
    <dgm:cxn modelId="{F4FD3E1B-21CC-44F4-B7E3-17ACA58C0D61}" type="presOf" srcId="{212B47F0-977F-4F27-B462-7FDC1E851220}" destId="{3F97FC0D-B462-4502-8EA8-C9FA787D4C9C}" srcOrd="0" destOrd="0" presId="urn:microsoft.com/office/officeart/2005/8/layout/pList2"/>
    <dgm:cxn modelId="{B1CAC29A-DA60-4697-B893-1891142E2BF4}" type="presParOf" srcId="{3F97FC0D-B462-4502-8EA8-C9FA787D4C9C}" destId="{62F79A6C-AB5C-4164-8D33-96CD41F24387}" srcOrd="0" destOrd="0" presId="urn:microsoft.com/office/officeart/2005/8/layout/pList2"/>
    <dgm:cxn modelId="{D16306EE-BE9E-490E-B2FF-DB07A38AEBCD}" type="presParOf" srcId="{3F97FC0D-B462-4502-8EA8-C9FA787D4C9C}" destId="{5E900BC4-6092-4755-A15E-CB06DFE3C024}" srcOrd="1" destOrd="0" presId="urn:microsoft.com/office/officeart/2005/8/layout/pList2"/>
    <dgm:cxn modelId="{1A78BE7A-2956-4443-A4F8-E21C76F750CD}" type="presParOf" srcId="{5E900BC4-6092-4755-A15E-CB06DFE3C024}" destId="{91B60958-249E-4C8D-AFAD-2A337FF1EAF7}" srcOrd="0" destOrd="0" presId="urn:microsoft.com/office/officeart/2005/8/layout/pList2"/>
    <dgm:cxn modelId="{2013A740-6288-4995-A1E5-D769BD8D52A9}" type="presParOf" srcId="{91B60958-249E-4C8D-AFAD-2A337FF1EAF7}" destId="{AF6BFC83-DA52-4197-9C31-BAACCCCD7A4C}" srcOrd="0" destOrd="0" presId="urn:microsoft.com/office/officeart/2005/8/layout/pList2"/>
    <dgm:cxn modelId="{7F6F5D99-FA3D-4C34-B0E5-0D30EA4C58CA}" type="presParOf" srcId="{91B60958-249E-4C8D-AFAD-2A337FF1EAF7}" destId="{8D22209B-9E71-4AC2-BEB5-90FDF72316EE}" srcOrd="1" destOrd="0" presId="urn:microsoft.com/office/officeart/2005/8/layout/pList2"/>
    <dgm:cxn modelId="{36458F96-AC33-415C-B868-3B6BF73862DC}" type="presParOf" srcId="{91B60958-249E-4C8D-AFAD-2A337FF1EAF7}" destId="{05D56327-F16C-4BD6-B8B2-38A8EF7A7CB8}" srcOrd="2" destOrd="0" presId="urn:microsoft.com/office/officeart/2005/8/layout/pList2"/>
    <dgm:cxn modelId="{AF861FD3-286F-4944-9C8A-471864541B16}" type="presParOf" srcId="{5E900BC4-6092-4755-A15E-CB06DFE3C024}" destId="{551425C9-7204-41AE-9680-C5666D019265}" srcOrd="1" destOrd="0" presId="urn:microsoft.com/office/officeart/2005/8/layout/pList2"/>
    <dgm:cxn modelId="{1E24EA96-8D3B-4466-9796-C5A8C69F9DA1}" type="presParOf" srcId="{5E900BC4-6092-4755-A15E-CB06DFE3C024}" destId="{95018B7B-EF55-4C18-8743-CC94B37EEAC5}" srcOrd="2" destOrd="0" presId="urn:microsoft.com/office/officeart/2005/8/layout/pList2"/>
    <dgm:cxn modelId="{14712F2F-BDEF-49CB-8936-8009B073D27F}" type="presParOf" srcId="{95018B7B-EF55-4C18-8743-CC94B37EEAC5}" destId="{A63766F2-F7C8-41B9-A6EA-15D8D123B7A2}" srcOrd="0" destOrd="0" presId="urn:microsoft.com/office/officeart/2005/8/layout/pList2"/>
    <dgm:cxn modelId="{8C8454EF-C212-4EE8-8996-7555063723AD}" type="presParOf" srcId="{95018B7B-EF55-4C18-8743-CC94B37EEAC5}" destId="{9702E964-1E21-42B8-87B7-41956E7FDF06}" srcOrd="1" destOrd="0" presId="urn:microsoft.com/office/officeart/2005/8/layout/pList2"/>
    <dgm:cxn modelId="{119C02D4-53D4-4BA1-81D3-A20FE310DD86}" type="presParOf" srcId="{95018B7B-EF55-4C18-8743-CC94B37EEAC5}" destId="{756965D5-FC4F-4583-940D-89E2073FB9B6}" srcOrd="2" destOrd="0" presId="urn:microsoft.com/office/officeart/2005/8/layout/pList2"/>
    <dgm:cxn modelId="{A7CE0096-7B89-418A-A809-3FA92FDCEFE8}" type="presParOf" srcId="{5E900BC4-6092-4755-A15E-CB06DFE3C024}" destId="{40D32A2A-9BE2-4BEC-8C61-A828FEFE14A4}" srcOrd="3" destOrd="0" presId="urn:microsoft.com/office/officeart/2005/8/layout/pList2"/>
    <dgm:cxn modelId="{2A2DE29B-BEEC-4F7F-AF6E-C248F6654626}" type="presParOf" srcId="{5E900BC4-6092-4755-A15E-CB06DFE3C024}" destId="{A330D92A-4922-43CC-AC6E-4393525FBDEC}" srcOrd="4" destOrd="0" presId="urn:microsoft.com/office/officeart/2005/8/layout/pList2"/>
    <dgm:cxn modelId="{418DFAE6-7DF6-470F-91C0-B13F4E48543E}" type="presParOf" srcId="{A330D92A-4922-43CC-AC6E-4393525FBDEC}" destId="{B110AB85-DAA1-4837-A537-A7E9E44625F2}" srcOrd="0" destOrd="0" presId="urn:microsoft.com/office/officeart/2005/8/layout/pList2"/>
    <dgm:cxn modelId="{E59B2521-CBE5-4C29-BBD3-42F86BD61657}" type="presParOf" srcId="{A330D92A-4922-43CC-AC6E-4393525FBDEC}" destId="{40F30570-3561-438C-926F-CC22167ECF00}" srcOrd="1" destOrd="0" presId="urn:microsoft.com/office/officeart/2005/8/layout/pList2"/>
    <dgm:cxn modelId="{25131C3D-1B5B-49FD-918A-0DB82AC3E9B8}" type="presParOf" srcId="{A330D92A-4922-43CC-AC6E-4393525FBDEC}" destId="{6633C066-4327-4FD3-B13B-4D107C589A55}" srcOrd="2" destOrd="0" presId="urn:microsoft.com/office/officeart/2005/8/layout/pList2"/>
    <dgm:cxn modelId="{E7C42DF2-F13E-4DA8-A30E-B952E2351B25}" type="presParOf" srcId="{5E900BC4-6092-4755-A15E-CB06DFE3C024}" destId="{3D142FFF-D054-40E6-803F-3EDC7DA9790F}" srcOrd="5" destOrd="0" presId="urn:microsoft.com/office/officeart/2005/8/layout/pList2"/>
    <dgm:cxn modelId="{FD6E2C2E-36D8-41CD-BAA3-A3769984F75C}" type="presParOf" srcId="{5E900BC4-6092-4755-A15E-CB06DFE3C024}" destId="{8A9F208C-09BF-4929-9ED5-7D44A4D0E22C}" srcOrd="6" destOrd="0" presId="urn:microsoft.com/office/officeart/2005/8/layout/pList2"/>
    <dgm:cxn modelId="{7697A0CD-DF8C-4194-B5B3-5FC02BA33CD6}" type="presParOf" srcId="{8A9F208C-09BF-4929-9ED5-7D44A4D0E22C}" destId="{47286B50-9A6E-4884-8376-F473EFBF2B10}" srcOrd="0" destOrd="0" presId="urn:microsoft.com/office/officeart/2005/8/layout/pList2"/>
    <dgm:cxn modelId="{FED019FD-B802-4A44-91B5-4B2848299C04}" type="presParOf" srcId="{8A9F208C-09BF-4929-9ED5-7D44A4D0E22C}" destId="{155A4F8F-6CF2-46E0-9A6C-10113FEC1F5E}" srcOrd="1" destOrd="0" presId="urn:microsoft.com/office/officeart/2005/8/layout/pList2"/>
    <dgm:cxn modelId="{B77B1928-D1DF-440B-9FA1-9C857600DE83}" type="presParOf" srcId="{8A9F208C-09BF-4929-9ED5-7D44A4D0E22C}" destId="{7242B594-AF49-4999-9741-52807E64DA2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720756-EC80-4971-8A12-1500250EF955}" type="doc">
      <dgm:prSet loTypeId="urn:microsoft.com/office/officeart/2005/8/layout/pList2" loCatId="list" qsTypeId="urn:microsoft.com/office/officeart/2005/8/quickstyle/simple5" qsCatId="simple" csTypeId="urn:microsoft.com/office/officeart/2005/8/colors/accent1_1" csCatId="accent1" phldr="1"/>
      <dgm:spPr/>
    </dgm:pt>
    <dgm:pt modelId="{C188EB88-5995-4984-9A29-E79954007F34}">
      <dgm:prSet phldrT="[Text]" custT="1"/>
      <dgm:spPr/>
      <dgm:t>
        <a:bodyPr/>
        <a:lstStyle/>
        <a:p>
          <a:r>
            <a:rPr lang="en-US" sz="2000" u="sng"/>
            <a:t>Breccia</a:t>
          </a:r>
        </a:p>
        <a:p>
          <a:r>
            <a:rPr lang="en-US" sz="2000"/>
            <a:t>Forms Close to Volcano</a:t>
          </a:r>
        </a:p>
        <a:p>
          <a:r>
            <a:rPr lang="en-US" sz="2000"/>
            <a:t>Forms Hotter</a:t>
          </a:r>
        </a:p>
        <a:p>
          <a:r>
            <a:rPr lang="en-US" sz="2000"/>
            <a:t>Larger Particles</a:t>
          </a:r>
        </a:p>
        <a:p>
          <a:r>
            <a:rPr lang="en-US" sz="2000"/>
            <a:t>Welded Texture</a:t>
          </a:r>
        </a:p>
        <a:p>
          <a:r>
            <a:rPr lang="en-US" sz="2000"/>
            <a:t>Sticky</a:t>
          </a:r>
          <a:endParaRPr lang="en-US" sz="2000" dirty="0"/>
        </a:p>
      </dgm:t>
    </dgm:pt>
    <dgm:pt modelId="{B3B7ADE7-89E3-449E-913F-206B80437AD6}" type="parTrans" cxnId="{F78EDB49-4490-4C10-866C-ED7CC9463B5B}">
      <dgm:prSet/>
      <dgm:spPr/>
      <dgm:t>
        <a:bodyPr/>
        <a:lstStyle/>
        <a:p>
          <a:endParaRPr lang="en-US"/>
        </a:p>
      </dgm:t>
    </dgm:pt>
    <dgm:pt modelId="{463E158F-B399-4654-A938-04171557671B}" type="sibTrans" cxnId="{F78EDB49-4490-4C10-866C-ED7CC9463B5B}">
      <dgm:prSet/>
      <dgm:spPr/>
      <dgm:t>
        <a:bodyPr/>
        <a:lstStyle/>
        <a:p>
          <a:endParaRPr lang="en-US"/>
        </a:p>
      </dgm:t>
    </dgm:pt>
    <dgm:pt modelId="{AFB2A84F-4322-4575-ACBD-55F5BA8ECBC8}">
      <dgm:prSet phldrT="[Text]" custT="1"/>
      <dgm:spPr/>
      <dgm:t>
        <a:bodyPr/>
        <a:lstStyle/>
        <a:p>
          <a:r>
            <a:rPr lang="en-US" sz="2000" u="sng"/>
            <a:t>Ash Flow Tuff</a:t>
          </a:r>
        </a:p>
        <a:p>
          <a:r>
            <a:rPr lang="en-US" sz="2000"/>
            <a:t>Forms Farther Away</a:t>
          </a:r>
        </a:p>
        <a:p>
          <a:r>
            <a:rPr lang="en-US" sz="2000"/>
            <a:t>Medium Particle Size</a:t>
          </a:r>
        </a:p>
        <a:p>
          <a:r>
            <a:rPr lang="en-US" sz="2000"/>
            <a:t>Welded Texture</a:t>
          </a:r>
        </a:p>
        <a:p>
          <a:r>
            <a:rPr lang="en-US" sz="2000"/>
            <a:t>Some Stickiness</a:t>
          </a:r>
        </a:p>
        <a:p>
          <a:endParaRPr lang="en-US" sz="1700" dirty="0"/>
        </a:p>
      </dgm:t>
    </dgm:pt>
    <dgm:pt modelId="{6AFF6DAA-0087-4B78-970C-B2BEA64F4A92}" type="parTrans" cxnId="{68046C59-5D72-4F4F-B850-D525875FB092}">
      <dgm:prSet/>
      <dgm:spPr/>
      <dgm:t>
        <a:bodyPr/>
        <a:lstStyle/>
        <a:p>
          <a:endParaRPr lang="en-US"/>
        </a:p>
      </dgm:t>
    </dgm:pt>
    <dgm:pt modelId="{79097F77-CA70-4AE0-A119-68A974108A69}" type="sibTrans" cxnId="{68046C59-5D72-4F4F-B850-D525875FB092}">
      <dgm:prSet/>
      <dgm:spPr/>
      <dgm:t>
        <a:bodyPr/>
        <a:lstStyle/>
        <a:p>
          <a:endParaRPr lang="en-US"/>
        </a:p>
      </dgm:t>
    </dgm:pt>
    <dgm:pt modelId="{0D22C2AF-BA51-4D36-B51F-36E5324371EC}">
      <dgm:prSet phldrT="[Text]"/>
      <dgm:spPr/>
      <dgm:t>
        <a:bodyPr/>
        <a:lstStyle/>
        <a:p>
          <a:r>
            <a:rPr lang="en-US" u="sng" dirty="0"/>
            <a:t>Air Fall Tuff</a:t>
          </a:r>
        </a:p>
        <a:p>
          <a:r>
            <a:rPr lang="en-US" dirty="0"/>
            <a:t>Farthest Away</a:t>
          </a:r>
        </a:p>
        <a:p>
          <a:r>
            <a:rPr lang="en-US" dirty="0"/>
            <a:t>Forms at Cooler Temps</a:t>
          </a:r>
        </a:p>
        <a:p>
          <a:r>
            <a:rPr lang="en-US" dirty="0"/>
            <a:t>Chalky Texture</a:t>
          </a:r>
        </a:p>
      </dgm:t>
    </dgm:pt>
    <dgm:pt modelId="{0607767B-4A1B-46E9-957E-5B3D6B224385}" type="parTrans" cxnId="{C9C78278-E013-4EFA-A48D-54BBF2ADC4CC}">
      <dgm:prSet/>
      <dgm:spPr/>
      <dgm:t>
        <a:bodyPr/>
        <a:lstStyle/>
        <a:p>
          <a:endParaRPr lang="en-US"/>
        </a:p>
      </dgm:t>
    </dgm:pt>
    <dgm:pt modelId="{98C9ED31-8BC0-4B02-8F0D-DEBB9B9D88FD}" type="sibTrans" cxnId="{C9C78278-E013-4EFA-A48D-54BBF2ADC4CC}">
      <dgm:prSet/>
      <dgm:spPr/>
      <dgm:t>
        <a:bodyPr/>
        <a:lstStyle/>
        <a:p>
          <a:endParaRPr lang="en-US"/>
        </a:p>
      </dgm:t>
    </dgm:pt>
    <dgm:pt modelId="{8EA155A7-20B4-4F1D-8615-F5FD89924FAC}" type="pres">
      <dgm:prSet presAssocID="{99720756-EC80-4971-8A12-1500250EF955}" presName="Name0" presStyleCnt="0">
        <dgm:presLayoutVars>
          <dgm:dir/>
          <dgm:resizeHandles val="exact"/>
        </dgm:presLayoutVars>
      </dgm:prSet>
      <dgm:spPr/>
    </dgm:pt>
    <dgm:pt modelId="{6763CA57-6DB7-45D4-93AA-F518A1A23A33}" type="pres">
      <dgm:prSet presAssocID="{99720756-EC80-4971-8A12-1500250EF955}" presName="bkgdShp" presStyleLbl="alignAccFollowNode1" presStyleIdx="0" presStyleCnt="1"/>
      <dgm:spPr/>
    </dgm:pt>
    <dgm:pt modelId="{0CE03D43-2833-47F2-9576-DDE6F7D65C13}" type="pres">
      <dgm:prSet presAssocID="{99720756-EC80-4971-8A12-1500250EF955}" presName="linComp" presStyleCnt="0"/>
      <dgm:spPr/>
    </dgm:pt>
    <dgm:pt modelId="{3582AB3F-931A-4D0B-838D-648D98C6AB9A}" type="pres">
      <dgm:prSet presAssocID="{C188EB88-5995-4984-9A29-E79954007F34}" presName="compNode" presStyleCnt="0"/>
      <dgm:spPr/>
    </dgm:pt>
    <dgm:pt modelId="{BAD90DE9-9533-42DC-A82B-14C868403E8C}" type="pres">
      <dgm:prSet presAssocID="{C188EB88-5995-4984-9A29-E79954007F34}" presName="node" presStyleLbl="node1" presStyleIdx="0" presStyleCnt="3">
        <dgm:presLayoutVars>
          <dgm:bulletEnabled val="1"/>
        </dgm:presLayoutVars>
      </dgm:prSet>
      <dgm:spPr/>
    </dgm:pt>
    <dgm:pt modelId="{4F245975-4A76-42A5-93FA-7619E1495F8A}" type="pres">
      <dgm:prSet presAssocID="{C188EB88-5995-4984-9A29-E79954007F34}" presName="invisiNode" presStyleLbl="node1" presStyleIdx="0" presStyleCnt="3"/>
      <dgm:spPr/>
    </dgm:pt>
    <dgm:pt modelId="{32FBBDA9-72D4-447D-B9C0-6D569AA93253}" type="pres">
      <dgm:prSet presAssocID="{C188EB88-5995-4984-9A29-E79954007F34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9024525-1444-4725-A619-8759BE82734B}" type="pres">
      <dgm:prSet presAssocID="{463E158F-B399-4654-A938-04171557671B}" presName="sibTrans" presStyleLbl="sibTrans2D1" presStyleIdx="0" presStyleCnt="0"/>
      <dgm:spPr/>
    </dgm:pt>
    <dgm:pt modelId="{BF8F8122-FB6C-419E-A242-DAFB5F4C1880}" type="pres">
      <dgm:prSet presAssocID="{AFB2A84F-4322-4575-ACBD-55F5BA8ECBC8}" presName="compNode" presStyleCnt="0"/>
      <dgm:spPr/>
    </dgm:pt>
    <dgm:pt modelId="{31B2D18E-C010-4FD0-BD22-75F2AAEAFBE3}" type="pres">
      <dgm:prSet presAssocID="{AFB2A84F-4322-4575-ACBD-55F5BA8ECBC8}" presName="node" presStyleLbl="node1" presStyleIdx="1" presStyleCnt="3">
        <dgm:presLayoutVars>
          <dgm:bulletEnabled val="1"/>
        </dgm:presLayoutVars>
      </dgm:prSet>
      <dgm:spPr/>
    </dgm:pt>
    <dgm:pt modelId="{FE06CC1A-A7A1-4E49-8327-5589816E40D1}" type="pres">
      <dgm:prSet presAssocID="{AFB2A84F-4322-4575-ACBD-55F5BA8ECBC8}" presName="invisiNode" presStyleLbl="node1" presStyleIdx="1" presStyleCnt="3"/>
      <dgm:spPr/>
    </dgm:pt>
    <dgm:pt modelId="{9F174FA6-4324-4A0E-B315-B86EF121433C}" type="pres">
      <dgm:prSet presAssocID="{AFB2A84F-4322-4575-ACBD-55F5BA8ECBC8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6BD8316-F043-411E-A1FF-DC071B1D3F74}" type="pres">
      <dgm:prSet presAssocID="{79097F77-CA70-4AE0-A119-68A974108A69}" presName="sibTrans" presStyleLbl="sibTrans2D1" presStyleIdx="0" presStyleCnt="0"/>
      <dgm:spPr/>
    </dgm:pt>
    <dgm:pt modelId="{6F1AC99A-DEC3-40CF-A25C-8349F14E6478}" type="pres">
      <dgm:prSet presAssocID="{0D22C2AF-BA51-4D36-B51F-36E5324371EC}" presName="compNode" presStyleCnt="0"/>
      <dgm:spPr/>
    </dgm:pt>
    <dgm:pt modelId="{D2BD48F8-636E-4CC7-B638-21BCA37AD762}" type="pres">
      <dgm:prSet presAssocID="{0D22C2AF-BA51-4D36-B51F-36E5324371EC}" presName="node" presStyleLbl="node1" presStyleIdx="2" presStyleCnt="3">
        <dgm:presLayoutVars>
          <dgm:bulletEnabled val="1"/>
        </dgm:presLayoutVars>
      </dgm:prSet>
      <dgm:spPr/>
    </dgm:pt>
    <dgm:pt modelId="{2DE34008-7901-4F5C-9B32-E65A97C080D7}" type="pres">
      <dgm:prSet presAssocID="{0D22C2AF-BA51-4D36-B51F-36E5324371EC}" presName="invisiNode" presStyleLbl="node1" presStyleIdx="2" presStyleCnt="3"/>
      <dgm:spPr/>
    </dgm:pt>
    <dgm:pt modelId="{B8F09ABC-33BE-499A-9D8F-C4E3E52F0FB1}" type="pres">
      <dgm:prSet presAssocID="{0D22C2AF-BA51-4D36-B51F-36E5324371EC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8046C59-5D72-4F4F-B850-D525875FB092}" srcId="{99720756-EC80-4971-8A12-1500250EF955}" destId="{AFB2A84F-4322-4575-ACBD-55F5BA8ECBC8}" srcOrd="1" destOrd="0" parTransId="{6AFF6DAA-0087-4B78-970C-B2BEA64F4A92}" sibTransId="{79097F77-CA70-4AE0-A119-68A974108A69}"/>
    <dgm:cxn modelId="{87F581BE-1637-4A52-9D68-998B5BCE64C5}" type="presOf" srcId="{C188EB88-5995-4984-9A29-E79954007F34}" destId="{BAD90DE9-9533-42DC-A82B-14C868403E8C}" srcOrd="0" destOrd="0" presId="urn:microsoft.com/office/officeart/2005/8/layout/pList2"/>
    <dgm:cxn modelId="{00BA84DF-386E-4FC0-99C0-D2BC3B079852}" type="presOf" srcId="{0D22C2AF-BA51-4D36-B51F-36E5324371EC}" destId="{D2BD48F8-636E-4CC7-B638-21BCA37AD762}" srcOrd="0" destOrd="0" presId="urn:microsoft.com/office/officeart/2005/8/layout/pList2"/>
    <dgm:cxn modelId="{48E7F241-F292-4556-9D75-CCB7E63C82F5}" type="presOf" srcId="{463E158F-B399-4654-A938-04171557671B}" destId="{C9024525-1444-4725-A619-8759BE82734B}" srcOrd="0" destOrd="0" presId="urn:microsoft.com/office/officeart/2005/8/layout/pList2"/>
    <dgm:cxn modelId="{C4B685DD-9DA3-4150-BB41-F7775CD518B0}" type="presOf" srcId="{99720756-EC80-4971-8A12-1500250EF955}" destId="{8EA155A7-20B4-4F1D-8615-F5FD89924FAC}" srcOrd="0" destOrd="0" presId="urn:microsoft.com/office/officeart/2005/8/layout/pList2"/>
    <dgm:cxn modelId="{A7CFF16C-84A5-488E-9E8C-F6FC7A792067}" type="presOf" srcId="{AFB2A84F-4322-4575-ACBD-55F5BA8ECBC8}" destId="{31B2D18E-C010-4FD0-BD22-75F2AAEAFBE3}" srcOrd="0" destOrd="0" presId="urn:microsoft.com/office/officeart/2005/8/layout/pList2"/>
    <dgm:cxn modelId="{86B89641-6928-4BF2-9A21-21AF39A8A1A3}" type="presOf" srcId="{79097F77-CA70-4AE0-A119-68A974108A69}" destId="{86BD8316-F043-411E-A1FF-DC071B1D3F74}" srcOrd="0" destOrd="0" presId="urn:microsoft.com/office/officeart/2005/8/layout/pList2"/>
    <dgm:cxn modelId="{F78EDB49-4490-4C10-866C-ED7CC9463B5B}" srcId="{99720756-EC80-4971-8A12-1500250EF955}" destId="{C188EB88-5995-4984-9A29-E79954007F34}" srcOrd="0" destOrd="0" parTransId="{B3B7ADE7-89E3-449E-913F-206B80437AD6}" sibTransId="{463E158F-B399-4654-A938-04171557671B}"/>
    <dgm:cxn modelId="{C9C78278-E013-4EFA-A48D-54BBF2ADC4CC}" srcId="{99720756-EC80-4971-8A12-1500250EF955}" destId="{0D22C2AF-BA51-4D36-B51F-36E5324371EC}" srcOrd="2" destOrd="0" parTransId="{0607767B-4A1B-46E9-957E-5B3D6B224385}" sibTransId="{98C9ED31-8BC0-4B02-8F0D-DEBB9B9D88FD}"/>
    <dgm:cxn modelId="{B3CC60E5-DEBA-49E0-B3DF-D757C9754FA3}" type="presParOf" srcId="{8EA155A7-20B4-4F1D-8615-F5FD89924FAC}" destId="{6763CA57-6DB7-45D4-93AA-F518A1A23A33}" srcOrd="0" destOrd="0" presId="urn:microsoft.com/office/officeart/2005/8/layout/pList2"/>
    <dgm:cxn modelId="{B8BA4275-99FD-4109-9376-290C210FB9B8}" type="presParOf" srcId="{8EA155A7-20B4-4F1D-8615-F5FD89924FAC}" destId="{0CE03D43-2833-47F2-9576-DDE6F7D65C13}" srcOrd="1" destOrd="0" presId="urn:microsoft.com/office/officeart/2005/8/layout/pList2"/>
    <dgm:cxn modelId="{0277CDA0-BC80-468B-BF95-815D2D2CE8BE}" type="presParOf" srcId="{0CE03D43-2833-47F2-9576-DDE6F7D65C13}" destId="{3582AB3F-931A-4D0B-838D-648D98C6AB9A}" srcOrd="0" destOrd="0" presId="urn:microsoft.com/office/officeart/2005/8/layout/pList2"/>
    <dgm:cxn modelId="{52E1222D-84A0-424C-9662-B23AE78BB7D7}" type="presParOf" srcId="{3582AB3F-931A-4D0B-838D-648D98C6AB9A}" destId="{BAD90DE9-9533-42DC-A82B-14C868403E8C}" srcOrd="0" destOrd="0" presId="urn:microsoft.com/office/officeart/2005/8/layout/pList2"/>
    <dgm:cxn modelId="{A4963F51-CA87-4667-A366-E79A431787A6}" type="presParOf" srcId="{3582AB3F-931A-4D0B-838D-648D98C6AB9A}" destId="{4F245975-4A76-42A5-93FA-7619E1495F8A}" srcOrd="1" destOrd="0" presId="urn:microsoft.com/office/officeart/2005/8/layout/pList2"/>
    <dgm:cxn modelId="{1A2CC6C6-381B-42AF-AE87-9485094A99DD}" type="presParOf" srcId="{3582AB3F-931A-4D0B-838D-648D98C6AB9A}" destId="{32FBBDA9-72D4-447D-B9C0-6D569AA93253}" srcOrd="2" destOrd="0" presId="urn:microsoft.com/office/officeart/2005/8/layout/pList2"/>
    <dgm:cxn modelId="{64ED98DF-D908-4FB2-A303-E77A9FD9DAD4}" type="presParOf" srcId="{0CE03D43-2833-47F2-9576-DDE6F7D65C13}" destId="{C9024525-1444-4725-A619-8759BE82734B}" srcOrd="1" destOrd="0" presId="urn:microsoft.com/office/officeart/2005/8/layout/pList2"/>
    <dgm:cxn modelId="{280DD7B3-A9CE-44D5-BDEA-B86CE28E9760}" type="presParOf" srcId="{0CE03D43-2833-47F2-9576-DDE6F7D65C13}" destId="{BF8F8122-FB6C-419E-A242-DAFB5F4C1880}" srcOrd="2" destOrd="0" presId="urn:microsoft.com/office/officeart/2005/8/layout/pList2"/>
    <dgm:cxn modelId="{B6144928-04A1-4273-8010-D2BAC998CE52}" type="presParOf" srcId="{BF8F8122-FB6C-419E-A242-DAFB5F4C1880}" destId="{31B2D18E-C010-4FD0-BD22-75F2AAEAFBE3}" srcOrd="0" destOrd="0" presId="urn:microsoft.com/office/officeart/2005/8/layout/pList2"/>
    <dgm:cxn modelId="{F3007B0F-A4C7-4665-B8A3-BC93514301A1}" type="presParOf" srcId="{BF8F8122-FB6C-419E-A242-DAFB5F4C1880}" destId="{FE06CC1A-A7A1-4E49-8327-5589816E40D1}" srcOrd="1" destOrd="0" presId="urn:microsoft.com/office/officeart/2005/8/layout/pList2"/>
    <dgm:cxn modelId="{D91F4991-5153-4C44-80B2-2CC81D394ED0}" type="presParOf" srcId="{BF8F8122-FB6C-419E-A242-DAFB5F4C1880}" destId="{9F174FA6-4324-4A0E-B315-B86EF121433C}" srcOrd="2" destOrd="0" presId="urn:microsoft.com/office/officeart/2005/8/layout/pList2"/>
    <dgm:cxn modelId="{512AB14D-1E14-48BC-95CC-C1AB9B40215F}" type="presParOf" srcId="{0CE03D43-2833-47F2-9576-DDE6F7D65C13}" destId="{86BD8316-F043-411E-A1FF-DC071B1D3F74}" srcOrd="3" destOrd="0" presId="urn:microsoft.com/office/officeart/2005/8/layout/pList2"/>
    <dgm:cxn modelId="{C1B538FD-4735-40A1-86B7-211284801F12}" type="presParOf" srcId="{0CE03D43-2833-47F2-9576-DDE6F7D65C13}" destId="{6F1AC99A-DEC3-40CF-A25C-8349F14E6478}" srcOrd="4" destOrd="0" presId="urn:microsoft.com/office/officeart/2005/8/layout/pList2"/>
    <dgm:cxn modelId="{8C188E0F-0658-4B79-A7F3-DDBC48A75221}" type="presParOf" srcId="{6F1AC99A-DEC3-40CF-A25C-8349F14E6478}" destId="{D2BD48F8-636E-4CC7-B638-21BCA37AD762}" srcOrd="0" destOrd="0" presId="urn:microsoft.com/office/officeart/2005/8/layout/pList2"/>
    <dgm:cxn modelId="{F1615A04-2115-40C6-AF98-4C309C83215F}" type="presParOf" srcId="{6F1AC99A-DEC3-40CF-A25C-8349F14E6478}" destId="{2DE34008-7901-4F5C-9B32-E65A97C080D7}" srcOrd="1" destOrd="0" presId="urn:microsoft.com/office/officeart/2005/8/layout/pList2"/>
    <dgm:cxn modelId="{9016B960-6F1F-4250-8830-BC00E11B95B4}" type="presParOf" srcId="{6F1AC99A-DEC3-40CF-A25C-8349F14E6478}" destId="{B8F09ABC-33BE-499A-9D8F-C4E3E52F0FB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79A6C-AB5C-4164-8D33-96CD41F24387}">
      <dsp:nvSpPr>
        <dsp:cNvPr id="0" name=""/>
        <dsp:cNvSpPr/>
      </dsp:nvSpPr>
      <dsp:spPr>
        <a:xfrm>
          <a:off x="0" y="1646980"/>
          <a:ext cx="6352674" cy="1828800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56327-F16C-4BD6-B8B2-38A8EF7A7CB8}">
      <dsp:nvSpPr>
        <dsp:cNvPr id="0" name=""/>
        <dsp:cNvSpPr/>
      </dsp:nvSpPr>
      <dsp:spPr>
        <a:xfrm>
          <a:off x="1729315" y="316032"/>
          <a:ext cx="1387910" cy="13411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BFC83-DA52-4197-9C31-BAACCCCD7A4C}">
      <dsp:nvSpPr>
        <dsp:cNvPr id="0" name=""/>
        <dsp:cNvSpPr/>
      </dsp:nvSpPr>
      <dsp:spPr>
        <a:xfrm rot="10800000">
          <a:off x="192329" y="1828799"/>
          <a:ext cx="1387910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Volcanic Dust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&lt; .25 mm</a:t>
          </a:r>
        </a:p>
      </dsp:txBody>
      <dsp:txXfrm rot="10800000">
        <a:off x="235012" y="1828799"/>
        <a:ext cx="1302544" cy="2192517"/>
      </dsp:txXfrm>
    </dsp:sp>
    <dsp:sp modelId="{756965D5-FC4F-4583-940D-89E2073FB9B6}">
      <dsp:nvSpPr>
        <dsp:cNvPr id="0" name=""/>
        <dsp:cNvSpPr/>
      </dsp:nvSpPr>
      <dsp:spPr>
        <a:xfrm>
          <a:off x="245833" y="316032"/>
          <a:ext cx="1387910" cy="13411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766F2-F7C8-41B9-A6EA-15D8D123B7A2}">
      <dsp:nvSpPr>
        <dsp:cNvPr id="0" name=""/>
        <dsp:cNvSpPr/>
      </dsp:nvSpPr>
      <dsp:spPr>
        <a:xfrm rot="10800000">
          <a:off x="1719031" y="1828799"/>
          <a:ext cx="1387910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Volcanic Ash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.25 –2 mm</a:t>
          </a:r>
        </a:p>
      </dsp:txBody>
      <dsp:txXfrm rot="10800000">
        <a:off x="1761714" y="1828799"/>
        <a:ext cx="1302544" cy="2192517"/>
      </dsp:txXfrm>
    </dsp:sp>
    <dsp:sp modelId="{6633C066-4327-4FD3-B13B-4D107C589A55}">
      <dsp:nvSpPr>
        <dsp:cNvPr id="0" name=""/>
        <dsp:cNvSpPr/>
      </dsp:nvSpPr>
      <dsp:spPr>
        <a:xfrm>
          <a:off x="3245732" y="243840"/>
          <a:ext cx="1387910" cy="13411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10AB85-DAA1-4837-A537-A7E9E44625F2}">
      <dsp:nvSpPr>
        <dsp:cNvPr id="0" name=""/>
        <dsp:cNvSpPr/>
      </dsp:nvSpPr>
      <dsp:spPr>
        <a:xfrm rot="10800000">
          <a:off x="3245732" y="1828799"/>
          <a:ext cx="1387910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Lapilli</a:t>
          </a:r>
          <a:endParaRPr lang="en-US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Rounded or Spindle Shaped  -  Pebble Size</a:t>
          </a:r>
        </a:p>
      </dsp:txBody>
      <dsp:txXfrm rot="10800000">
        <a:off x="3288415" y="1828799"/>
        <a:ext cx="1302544" cy="2192517"/>
      </dsp:txXfrm>
    </dsp:sp>
    <dsp:sp modelId="{7242B594-AF49-4999-9741-52807E64DA25}">
      <dsp:nvSpPr>
        <dsp:cNvPr id="0" name=""/>
        <dsp:cNvSpPr/>
      </dsp:nvSpPr>
      <dsp:spPr>
        <a:xfrm>
          <a:off x="4772433" y="243840"/>
          <a:ext cx="1387910" cy="13411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286B50-9A6E-4884-8376-F473EFBF2B10}">
      <dsp:nvSpPr>
        <dsp:cNvPr id="0" name=""/>
        <dsp:cNvSpPr/>
      </dsp:nvSpPr>
      <dsp:spPr>
        <a:xfrm rot="10800000">
          <a:off x="4772433" y="1828799"/>
          <a:ext cx="1387910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Volcanic Bombs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Large Blobs of Lava</a:t>
          </a:r>
        </a:p>
      </dsp:txBody>
      <dsp:txXfrm rot="10800000">
        <a:off x="4815116" y="1828799"/>
        <a:ext cx="1302544" cy="21925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3CA57-6DB7-45D4-93AA-F518A1A23A33}">
      <dsp:nvSpPr>
        <dsp:cNvPr id="0" name=""/>
        <dsp:cNvSpPr/>
      </dsp:nvSpPr>
      <dsp:spPr>
        <a:xfrm>
          <a:off x="0" y="0"/>
          <a:ext cx="8001000" cy="2091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lt1">
              <a:alpha val="90000"/>
              <a:tint val="4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FBBDA9-72D4-447D-B9C0-6D569AA93253}">
      <dsp:nvSpPr>
        <dsp:cNvPr id="0" name=""/>
        <dsp:cNvSpPr/>
      </dsp:nvSpPr>
      <dsp:spPr>
        <a:xfrm>
          <a:off x="240030" y="278892"/>
          <a:ext cx="2350293" cy="15339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accent1">
              <a:tint val="4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AD90DE9-9533-42DC-A82B-14C868403E8C}">
      <dsp:nvSpPr>
        <dsp:cNvPr id="0" name=""/>
        <dsp:cNvSpPr/>
      </dsp:nvSpPr>
      <dsp:spPr>
        <a:xfrm rot="10800000">
          <a:off x="240030" y="2091689"/>
          <a:ext cx="2350293" cy="255651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l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/>
            <a:t>Breccia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Forms Close to Volcano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Forms Hotter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Larger Particles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Welded Texture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Sticky</a:t>
          </a:r>
          <a:endParaRPr lang="en-US" sz="2000" kern="1200" dirty="0"/>
        </a:p>
      </dsp:txBody>
      <dsp:txXfrm rot="10800000">
        <a:off x="312310" y="2091689"/>
        <a:ext cx="2205733" cy="2484230"/>
      </dsp:txXfrm>
    </dsp:sp>
    <dsp:sp modelId="{9F174FA6-4324-4A0E-B315-B86EF121433C}">
      <dsp:nvSpPr>
        <dsp:cNvPr id="0" name=""/>
        <dsp:cNvSpPr/>
      </dsp:nvSpPr>
      <dsp:spPr>
        <a:xfrm>
          <a:off x="2825353" y="278892"/>
          <a:ext cx="2350293" cy="15339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accent1">
              <a:tint val="4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1B2D18E-C010-4FD0-BD22-75F2AAEAFBE3}">
      <dsp:nvSpPr>
        <dsp:cNvPr id="0" name=""/>
        <dsp:cNvSpPr/>
      </dsp:nvSpPr>
      <dsp:spPr>
        <a:xfrm rot="10800000">
          <a:off x="2825353" y="2091689"/>
          <a:ext cx="2350293" cy="255651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l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/>
            <a:t>Ash Flow Tuff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Forms Farther Away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Medium Particle Size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Welded Texture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Some Stickiness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 rot="10800000">
        <a:off x="2897633" y="2091689"/>
        <a:ext cx="2205733" cy="2484230"/>
      </dsp:txXfrm>
    </dsp:sp>
    <dsp:sp modelId="{B8F09ABC-33BE-499A-9D8F-C4E3E52F0FB1}">
      <dsp:nvSpPr>
        <dsp:cNvPr id="0" name=""/>
        <dsp:cNvSpPr/>
      </dsp:nvSpPr>
      <dsp:spPr>
        <a:xfrm>
          <a:off x="5410676" y="278892"/>
          <a:ext cx="2350293" cy="15339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accent1">
              <a:tint val="4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2BD48F8-636E-4CC7-B638-21BCA37AD762}">
      <dsp:nvSpPr>
        <dsp:cNvPr id="0" name=""/>
        <dsp:cNvSpPr/>
      </dsp:nvSpPr>
      <dsp:spPr>
        <a:xfrm rot="10800000">
          <a:off x="5410676" y="2091689"/>
          <a:ext cx="2350293" cy="255651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l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u="sng" kern="1200" dirty="0"/>
            <a:t>Air Fall Tuff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Farthest Away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Forms at Cooler Temps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Chalky Texture</a:t>
          </a:r>
        </a:p>
      </dsp:txBody>
      <dsp:txXfrm rot="10800000">
        <a:off x="5482956" y="2091689"/>
        <a:ext cx="2205733" cy="2484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9FB60FA-515E-4676-9DAF-AA654F8B405A}" type="datetimeFigureOut">
              <a:rPr lang="en-US" smtClean="0"/>
              <a:pPr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781B99A-567F-40FD-82F5-862E20D92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yvSmPqqZB3Q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Turn in Review #17</a:t>
            </a:r>
          </a:p>
          <a:p>
            <a:r>
              <a:rPr lang="en-US" dirty="0"/>
              <a:t>Pick up notes and Review #18.</a:t>
            </a:r>
          </a:p>
        </p:txBody>
      </p:sp>
    </p:spTree>
    <p:extLst>
      <p:ext uri="{BB962C8B-B14F-4D97-AF65-F5344CB8AC3E}">
        <p14:creationId xmlns:p14="http://schemas.microsoft.com/office/powerpoint/2010/main" val="1781139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438400"/>
            <a:ext cx="3276600" cy="4038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 lava, a greater viscosity means a rock has a higher silica content.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If these were lava, which would have the greatest silica?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438400"/>
            <a:ext cx="4896556" cy="254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1752" y="6052833"/>
            <a:ext cx="8534400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Viscosity is directly related to how much silica is in the magma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1752" y="1600200"/>
            <a:ext cx="7470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Which liquid is more “viscous?”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315200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What is Viscosity?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How does it apply to Lava?</a:t>
            </a:r>
          </a:p>
        </p:txBody>
      </p:sp>
      <p:pic>
        <p:nvPicPr>
          <p:cNvPr id="15362" name="Picture 2" descr="http://www.synlube.com/Viscosity/ColdFlow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743200"/>
            <a:ext cx="4648200" cy="37157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577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SES</a:t>
            </a:r>
            <a:r>
              <a:rPr lang="en-US" sz="2400" dirty="0"/>
              <a:t>2</a:t>
            </a:r>
            <a:r>
              <a:rPr lang="en-US" dirty="0"/>
              <a:t>d</a:t>
            </a:r>
            <a:r>
              <a:rPr lang="en-US" b="0" cap="none" dirty="0"/>
              <a:t>: Associate specific plate tectonic settings with the production of particular groups of igneous and metamorphic rocks and mineral resources.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Igneous Rocks and 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How they Form</a:t>
            </a:r>
          </a:p>
        </p:txBody>
      </p:sp>
      <p:pic>
        <p:nvPicPr>
          <p:cNvPr id="100356" name="Picture 4" descr="https://encrypted-tbn2.gstatic.com/images?q=tbn:ANd9GcRI4XqYaeZrVWBBDNlZk2vLApS9J2sG9Oh2VTNMEra9JCPLT_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199" y="3810000"/>
            <a:ext cx="3912459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INTRUSIVE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IGNEOUS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EXTRUSIVE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IGNEOUS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IGNEOUS: “FIRE BORN”</a:t>
            </a: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438400"/>
            <a:ext cx="3590925" cy="3859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3563815" cy="390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80444"/>
            <a:ext cx="8534400" cy="758952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RATE OF COOLING EFFECTS CRYSTAL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00200"/>
            <a:ext cx="4117848" cy="47244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Small</a:t>
            </a:r>
            <a:r>
              <a:rPr lang="en-US" sz="3200" dirty="0"/>
              <a:t> crystals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Quickly</a:t>
            </a:r>
            <a:r>
              <a:rPr lang="en-US" sz="2800" dirty="0"/>
              <a:t> cools.</a:t>
            </a:r>
          </a:p>
          <a:p>
            <a:pPr lvl="1"/>
            <a:r>
              <a:rPr lang="en-US" sz="2800" dirty="0"/>
              <a:t>Usually </a:t>
            </a:r>
            <a:r>
              <a:rPr lang="en-US" sz="2800" b="1" dirty="0">
                <a:solidFill>
                  <a:srgbClr val="FF0000"/>
                </a:solidFill>
              </a:rPr>
              <a:t>extrusive.</a:t>
            </a:r>
          </a:p>
          <a:p>
            <a:pPr lvl="1"/>
            <a:r>
              <a:rPr lang="en-US" sz="2800" i="1" dirty="0" err="1"/>
              <a:t>Phaneritic</a:t>
            </a:r>
            <a:r>
              <a:rPr lang="en-US" sz="2800" dirty="0"/>
              <a:t> texture</a:t>
            </a:r>
          </a:p>
          <a:p>
            <a:pPr lvl="1"/>
            <a:r>
              <a:rPr lang="en-US" sz="2800" dirty="0"/>
              <a:t>Ex:  Basalt</a:t>
            </a:r>
          </a:p>
        </p:txBody>
      </p:sp>
      <p:pic>
        <p:nvPicPr>
          <p:cNvPr id="103426" name="Picture 2" descr="http://00.edu-cdn.com/files/512001_513000/512569/fire-rocks-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524000"/>
            <a:ext cx="4008372" cy="28956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602" y="4581525"/>
            <a:ext cx="2076450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624" y="4600575"/>
            <a:ext cx="1969878" cy="1744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76047"/>
            <a:ext cx="8534400" cy="758952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RATE OF COOLING EFFECTS CRYSTAL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00200"/>
            <a:ext cx="4117848" cy="47244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Large</a:t>
            </a:r>
            <a:r>
              <a:rPr lang="en-US" sz="3200" dirty="0"/>
              <a:t> Crystals</a:t>
            </a:r>
          </a:p>
          <a:p>
            <a:pPr lvl="1"/>
            <a:r>
              <a:rPr lang="en-US" sz="2800" dirty="0"/>
              <a:t>Cools </a:t>
            </a:r>
            <a:r>
              <a:rPr lang="en-US" sz="2800" b="1" dirty="0">
                <a:solidFill>
                  <a:srgbClr val="FF0000"/>
                </a:solidFill>
              </a:rPr>
              <a:t>slowly.</a:t>
            </a:r>
          </a:p>
          <a:p>
            <a:pPr lvl="1"/>
            <a:r>
              <a:rPr lang="en-US" sz="2800" dirty="0"/>
              <a:t>Usually </a:t>
            </a:r>
            <a:r>
              <a:rPr lang="en-US" sz="2800" b="1" dirty="0">
                <a:solidFill>
                  <a:srgbClr val="FF0000"/>
                </a:solidFill>
              </a:rPr>
              <a:t>intrusive.</a:t>
            </a:r>
          </a:p>
          <a:p>
            <a:pPr lvl="1"/>
            <a:r>
              <a:rPr lang="en-US" sz="2800" i="1" dirty="0" err="1"/>
              <a:t>Aphanitic</a:t>
            </a:r>
            <a:r>
              <a:rPr lang="en-US" sz="2800" dirty="0"/>
              <a:t> texture</a:t>
            </a:r>
          </a:p>
          <a:p>
            <a:pPr lvl="1"/>
            <a:r>
              <a:rPr lang="en-US" sz="2800" dirty="0"/>
              <a:t>Ex:  Granite</a:t>
            </a:r>
          </a:p>
        </p:txBody>
      </p:sp>
      <p:pic>
        <p:nvPicPr>
          <p:cNvPr id="103426" name="Picture 2" descr="http://00.edu-cdn.com/files/512001_513000/512569/fire-rocks-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524000"/>
            <a:ext cx="4008372" cy="28956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137" y="4572000"/>
            <a:ext cx="2066925" cy="160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552950"/>
            <a:ext cx="2053390" cy="20050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4572000"/>
            <a:ext cx="2039637" cy="198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0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95833"/>
            <a:ext cx="7924005" cy="84716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tx1"/>
                </a:solidFill>
              </a:rPr>
              <a:t>PYROCLASTIC MATERIALS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4200" y="3623757"/>
            <a:ext cx="1908678" cy="2654301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Cloud of ash, lava fragments and vapor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From volcanic explosion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13411" b="13411"/>
          <a:stretch>
            <a:fillRect/>
          </a:stretch>
        </p:blipFill>
        <p:spPr>
          <a:xfrm>
            <a:off x="6856528" y="1181100"/>
            <a:ext cx="2064022" cy="2243190"/>
          </a:xfrm>
        </p:spPr>
      </p:pic>
      <p:graphicFrame>
        <p:nvGraphicFramePr>
          <p:cNvPr id="6" name="Diagram 5"/>
          <p:cNvGraphicFramePr/>
          <p:nvPr/>
        </p:nvGraphicFramePr>
        <p:xfrm>
          <a:off x="220133" y="1892301"/>
          <a:ext cx="63526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0015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CHEMICAL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4270248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err="1">
                <a:solidFill>
                  <a:srgbClr val="FF0000"/>
                </a:solidFill>
              </a:rPr>
              <a:t>Mafic</a:t>
            </a:r>
            <a:r>
              <a:rPr lang="en-US" sz="2800" dirty="0"/>
              <a:t> </a:t>
            </a:r>
          </a:p>
          <a:p>
            <a:r>
              <a:rPr lang="en-US" sz="2800" dirty="0"/>
              <a:t>High amounts of iron (Fe) and magnesium (Mg).</a:t>
            </a:r>
          </a:p>
          <a:p>
            <a:r>
              <a:rPr lang="en-US" sz="2800" dirty="0"/>
              <a:t>High melting point.</a:t>
            </a:r>
          </a:p>
          <a:p>
            <a:r>
              <a:rPr lang="en-US" sz="2800" dirty="0"/>
              <a:t>Gabbro – Intrusive (cools slow).</a:t>
            </a:r>
          </a:p>
          <a:p>
            <a:r>
              <a:rPr lang="en-US" sz="2800" dirty="0"/>
              <a:t>Basalt – Extrusive (cools fast).</a:t>
            </a:r>
          </a:p>
          <a:p>
            <a:r>
              <a:rPr lang="en-US" sz="2800" dirty="0"/>
              <a:t> </a:t>
            </a:r>
          </a:p>
          <a:p>
            <a:pPr lvl="1"/>
            <a:endParaRPr lang="en-US" sz="2800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00200"/>
            <a:ext cx="4317023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CHEMICAL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4194048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FF0000"/>
                </a:solidFill>
              </a:rPr>
              <a:t>Intermediate</a:t>
            </a:r>
            <a:r>
              <a:rPr lang="en-US" sz="2800" dirty="0"/>
              <a:t> </a:t>
            </a:r>
          </a:p>
          <a:p>
            <a:r>
              <a:rPr lang="en-US" sz="2800" dirty="0"/>
              <a:t>Mixed Composition.</a:t>
            </a:r>
          </a:p>
          <a:p>
            <a:r>
              <a:rPr lang="en-US" sz="2800" dirty="0"/>
              <a:t>Unusual process of formation.</a:t>
            </a:r>
          </a:p>
          <a:p>
            <a:r>
              <a:rPr lang="en-US" sz="2800" dirty="0"/>
              <a:t>Diorite – Intrusive (cools slow).</a:t>
            </a:r>
          </a:p>
          <a:p>
            <a:r>
              <a:rPr lang="en-US" sz="2800" dirty="0"/>
              <a:t>Andesite – Extrusive (cools fast).</a:t>
            </a:r>
          </a:p>
          <a:p>
            <a:r>
              <a:rPr lang="en-US" sz="2800" dirty="0"/>
              <a:t> </a:t>
            </a:r>
          </a:p>
          <a:p>
            <a:pPr lvl="1"/>
            <a:endParaRPr lang="en-US" sz="2800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00200"/>
            <a:ext cx="4317023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149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CHEMICAL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4194048" cy="4953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b="1" dirty="0">
                <a:solidFill>
                  <a:srgbClr val="FF0000"/>
                </a:solidFill>
              </a:rPr>
              <a:t>Felsic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/>
              <a:t>High amounts of silicon (Si), sodium (Na), aluminum (Al), and potassium, (K).</a:t>
            </a:r>
          </a:p>
          <a:p>
            <a:r>
              <a:rPr lang="en-US" sz="2800" dirty="0"/>
              <a:t>Low melting point.</a:t>
            </a:r>
          </a:p>
          <a:p>
            <a:r>
              <a:rPr lang="en-US" sz="2800" dirty="0"/>
              <a:t>Granite – Intrusive (cools slow).</a:t>
            </a:r>
          </a:p>
          <a:p>
            <a:r>
              <a:rPr lang="en-US" sz="2800" dirty="0"/>
              <a:t>Rhyolite – Extrusive (cools fast).</a:t>
            </a:r>
          </a:p>
          <a:p>
            <a:r>
              <a:rPr lang="en-US" sz="2800" dirty="0"/>
              <a:t> </a:t>
            </a:r>
          </a:p>
          <a:p>
            <a:pPr lvl="1"/>
            <a:endParaRPr lang="en-US" sz="2800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00200"/>
            <a:ext cx="4317023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365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EXPLOSIVE VOLCANIC ROCKS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4803648" cy="4800600"/>
          </a:xfrm>
        </p:spPr>
        <p:txBody>
          <a:bodyPr>
            <a:normAutofit/>
          </a:bodyPr>
          <a:lstStyle/>
          <a:p>
            <a:r>
              <a:rPr lang="en-US" dirty="0"/>
              <a:t>Quick cooling = bubbles trapped!</a:t>
            </a:r>
          </a:p>
          <a:p>
            <a:endParaRPr lang="en-US" sz="2800" b="1" dirty="0"/>
          </a:p>
          <a:p>
            <a:r>
              <a:rPr lang="en-US" sz="2800" b="1" dirty="0"/>
              <a:t>Mafic:  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Scoria</a:t>
            </a:r>
            <a:r>
              <a:rPr lang="en-US" sz="2800" b="1" dirty="0"/>
              <a:t> </a:t>
            </a:r>
            <a:r>
              <a:rPr lang="en-US" sz="2800" dirty="0"/>
              <a:t>– darker color, </a:t>
            </a:r>
            <a:r>
              <a:rPr lang="en-US" sz="2800" u="sng" dirty="0"/>
              <a:t>gassy</a:t>
            </a:r>
            <a:r>
              <a:rPr lang="en-US" sz="2800" dirty="0"/>
              <a:t> with lots of air bubbles – cooler formation temperature – cools quickly</a:t>
            </a:r>
          </a:p>
          <a:p>
            <a:pPr lvl="1"/>
            <a:endParaRPr lang="en-US" sz="2800" dirty="0"/>
          </a:p>
          <a:p>
            <a:endParaRPr lang="en-US" dirty="0"/>
          </a:p>
        </p:txBody>
      </p:sp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371600"/>
            <a:ext cx="27813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EXPLOSIVE VOLCANIC ROCKS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5413248" cy="3048000"/>
          </a:xfrm>
        </p:spPr>
        <p:txBody>
          <a:bodyPr>
            <a:normAutofit/>
          </a:bodyPr>
          <a:lstStyle/>
          <a:p>
            <a:r>
              <a:rPr lang="en-US" b="1" dirty="0"/>
              <a:t>Felsic: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Pumice</a:t>
            </a:r>
            <a:r>
              <a:rPr lang="en-US" sz="2400" b="1" dirty="0"/>
              <a:t> </a:t>
            </a:r>
            <a:r>
              <a:rPr lang="en-US" sz="2400" dirty="0"/>
              <a:t>– light, </a:t>
            </a:r>
            <a:r>
              <a:rPr lang="en-US" sz="2400" u="sng" dirty="0"/>
              <a:t>gassy</a:t>
            </a:r>
            <a:r>
              <a:rPr lang="en-US" sz="2400" dirty="0"/>
              <a:t> with lots of air bubbles – cooler formation temperature – cools quickly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Obsidian</a:t>
            </a:r>
            <a:r>
              <a:rPr lang="en-US" sz="2400" dirty="0"/>
              <a:t> – dark, </a:t>
            </a:r>
            <a:r>
              <a:rPr lang="en-US" sz="2400" u="sng" dirty="0"/>
              <a:t>no gas bubbles </a:t>
            </a:r>
            <a:r>
              <a:rPr lang="en-US" sz="2400" dirty="0"/>
              <a:t>– hotter formation temperature – cools slowly</a:t>
            </a:r>
          </a:p>
          <a:p>
            <a:endParaRPr lang="en-US" dirty="0"/>
          </a:p>
        </p:txBody>
      </p:sp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295400"/>
            <a:ext cx="27813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1" descr="imag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176" y="4648200"/>
            <a:ext cx="4724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729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QUICK COOLING = BUBBLES TRAPPED!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029200"/>
            <a:ext cx="8095488" cy="1371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What happens when lava and ice meet?</a:t>
            </a:r>
          </a:p>
          <a:p>
            <a:r>
              <a:rPr lang="en-US" b="1" dirty="0">
                <a:solidFill>
                  <a:srgbClr val="FF0000"/>
                </a:solidFill>
              </a:rPr>
              <a:t>Quick</a:t>
            </a:r>
            <a:r>
              <a:rPr lang="en-US" dirty="0"/>
              <a:t> cooling and bubbles </a:t>
            </a:r>
            <a:r>
              <a:rPr lang="en-US" b="1" dirty="0">
                <a:solidFill>
                  <a:srgbClr val="FF0000"/>
                </a:solidFill>
              </a:rPr>
              <a:t>trapped</a:t>
            </a:r>
            <a:r>
              <a:rPr lang="en-US" b="1" dirty="0"/>
              <a:t>.</a:t>
            </a:r>
          </a:p>
          <a:p>
            <a:pPr algn="ctr">
              <a:buNone/>
            </a:pPr>
            <a:r>
              <a:rPr lang="en-US" dirty="0"/>
              <a:t>Watch it in action!  </a:t>
            </a:r>
            <a:r>
              <a:rPr lang="en-US" b="1" i="1" dirty="0"/>
              <a:t>(</a:t>
            </a:r>
            <a:r>
              <a:rPr lang="en-US" b="1" i="1" dirty="0">
                <a:hlinkClick r:id="rId2"/>
              </a:rPr>
              <a:t>Video link</a:t>
            </a:r>
            <a:r>
              <a:rPr lang="en-US" b="1" i="1" dirty="0"/>
              <a:t>)</a:t>
            </a:r>
          </a:p>
        </p:txBody>
      </p:sp>
      <p:pic>
        <p:nvPicPr>
          <p:cNvPr id="2867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752600"/>
            <a:ext cx="60388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7497"/>
            <a:ext cx="8534400" cy="758952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chemeClr val="tx1"/>
                </a:solidFill>
              </a:rPr>
              <a:t>FELSIC - VOLCANIC ROCK CLASSIFICATION</a:t>
            </a:r>
          </a:p>
        </p:txBody>
      </p:sp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5953" name="Object 1"/>
          <p:cNvGraphicFramePr>
            <a:graphicFrameLocks noChangeAspect="1"/>
          </p:cNvGraphicFramePr>
          <p:nvPr/>
        </p:nvGraphicFramePr>
        <p:xfrm>
          <a:off x="533400" y="1447800"/>
          <a:ext cx="8159035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64" name="Bitmap Image" r:id="rId3" imgW="5819048" imgH="3266667" progId="PBrush">
                  <p:embed/>
                </p:oleObj>
              </mc:Choice>
              <mc:Fallback>
                <p:oleObj name="Bitmap Image" r:id="rId3" imgW="5819048" imgH="3266667" progId="PBrush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447800"/>
                        <a:ext cx="8159035" cy="457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38400" y="6096000"/>
            <a:ext cx="4701928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i="1" dirty="0"/>
              <a:t>THREE test questions from this chart</a:t>
            </a:r>
            <a:r>
              <a:rPr lang="en-US" dirty="0"/>
              <a:t>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4925"/>
            <a:ext cx="8534400" cy="758952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chemeClr val="tx1"/>
                </a:solidFill>
              </a:rPr>
              <a:t>COMPARISON OF FELSIC VOLCANIC ROCKS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762000" y="1371600"/>
          <a:ext cx="8001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650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715000"/>
            <a:ext cx="68852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>
            <a:stCxn id="106505" idx="3"/>
          </p:cNvCxnSpPr>
          <p:nvPr/>
        </p:nvCxnSpPr>
        <p:spPr>
          <a:xfrm>
            <a:off x="917121" y="6172200"/>
            <a:ext cx="761727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24200" y="6096000"/>
            <a:ext cx="3632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Distance gets farther away-----</a:t>
            </a:r>
            <a:r>
              <a:rPr lang="en-US" dirty="0">
                <a:sym typeface="Wingdings" pitchFamily="2" charset="2"/>
              </a:rPr>
              <a:t>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4724400" cy="3657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What can you tell about the cooling rate of the rock specimen shown?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How do you know?</a:t>
            </a:r>
          </a:p>
        </p:txBody>
      </p:sp>
      <p:pic>
        <p:nvPicPr>
          <p:cNvPr id="108550" name="Picture 6" descr="http://geology.com/rocks/pictures/granite-large-orthocla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133600"/>
            <a:ext cx="3619500" cy="27622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14400" y="3684657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Large crystals means slow cooling.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IGNEOUS ROCK LAB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4000"/>
            <a:ext cx="8461248" cy="21336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/>
              <a:t>Separate rocks by color and then by grain size.</a:t>
            </a:r>
          </a:p>
          <a:p>
            <a:pPr marL="514350" indent="-514350">
              <a:buNone/>
            </a:pPr>
            <a:r>
              <a:rPr lang="en-US" dirty="0"/>
              <a:t>Record information in the data table on your lab sheet.</a:t>
            </a:r>
          </a:p>
          <a:p>
            <a:pPr marL="514350" indent="-514350">
              <a:buNone/>
            </a:pPr>
            <a:r>
              <a:rPr lang="en-US" dirty="0"/>
              <a:t>Answer analysis questions.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483731"/>
              </p:ext>
            </p:extLst>
          </p:nvPr>
        </p:nvGraphicFramePr>
        <p:xfrm>
          <a:off x="1295398" y="3482393"/>
          <a:ext cx="6553202" cy="3157043"/>
        </p:xfrm>
        <a:graphic>
          <a:graphicData uri="http://schemas.openxmlformats.org/drawingml/2006/table">
            <a:tbl>
              <a:tblPr/>
              <a:tblGrid>
                <a:gridCol w="520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2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2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3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48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6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/>
                          <a:ea typeface="Calibri"/>
                          <a:cs typeface="Times New Roman"/>
                        </a:rPr>
                        <a:t>#</a:t>
                      </a: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/>
                          <a:ea typeface="Calibri"/>
                          <a:cs typeface="Times New Roman"/>
                        </a:rPr>
                        <a:t>Color</a:t>
                      </a: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/>
                          <a:ea typeface="Calibri"/>
                          <a:cs typeface="Times New Roman"/>
                        </a:rPr>
                        <a:t>Size &amp; Shape of Crystals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/>
                          <a:ea typeface="Calibri"/>
                          <a:cs typeface="Times New Roman"/>
                        </a:rPr>
                        <a:t>Texture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/>
                          <a:ea typeface="Calibri"/>
                          <a:cs typeface="Times New Roman"/>
                        </a:rPr>
                        <a:t>Other</a:t>
                      </a: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/>
                          <a:ea typeface="Calibri"/>
                          <a:cs typeface="Times New Roman"/>
                        </a:rPr>
                        <a:t>Rock Name (Identification)</a:t>
                      </a: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81643" marR="816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1643" marR="81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943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k12.fcss.us\shares\homefolder\rock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4925"/>
            <a:ext cx="4724400" cy="659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Do Igneous Rock lab </a:t>
            </a:r>
          </a:p>
          <a:p>
            <a:r>
              <a:rPr lang="en-US" dirty="0"/>
              <a:t>Do Review #18 </a:t>
            </a:r>
            <a:r>
              <a:rPr lang="en-US"/>
              <a:t>for tomorrow.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287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359</TotalTime>
  <Words>470</Words>
  <Application>Microsoft Office PowerPoint</Application>
  <PresentationFormat>On-screen Show (4:3)</PresentationFormat>
  <Paragraphs>121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Calibri</vt:lpstr>
      <vt:lpstr>Georgia</vt:lpstr>
      <vt:lpstr>Times New Roman</vt:lpstr>
      <vt:lpstr>Wingdings</vt:lpstr>
      <vt:lpstr>Wingdings 2</vt:lpstr>
      <vt:lpstr>Civic</vt:lpstr>
      <vt:lpstr>Bitmap Image</vt:lpstr>
      <vt:lpstr>DO NOW</vt:lpstr>
      <vt:lpstr>REVIEW</vt:lpstr>
      <vt:lpstr>REVIEW</vt:lpstr>
      <vt:lpstr>Igneous Rocks and  How they Form</vt:lpstr>
      <vt:lpstr>IGNEOUS: “FIRE BORN”</vt:lpstr>
      <vt:lpstr>RATE OF COOLING EFFECTS CRYSTAL SIZE</vt:lpstr>
      <vt:lpstr>RATE OF COOLING EFFECTS CRYSTAL SIZE</vt:lpstr>
      <vt:lpstr>PYROCLASTIC MATERIALS </vt:lpstr>
      <vt:lpstr>CHEMICAL COMPOSITION</vt:lpstr>
      <vt:lpstr>CHEMICAL COMPOSITION</vt:lpstr>
      <vt:lpstr>CHEMICAL COMPOSITION</vt:lpstr>
      <vt:lpstr>EXPLOSIVE VOLCANIC ROCKS</vt:lpstr>
      <vt:lpstr>EXPLOSIVE VOLCANIC ROCKS</vt:lpstr>
      <vt:lpstr>QUICK COOLING = BUBBLES TRAPPED!</vt:lpstr>
      <vt:lpstr>FELSIC - VOLCANIC ROCK CLASSIFICATION</vt:lpstr>
      <vt:lpstr>COMPARISON OF FELSIC VOLCANIC ROCKS</vt:lpstr>
      <vt:lpstr>REVIEW</vt:lpstr>
      <vt:lpstr>IGNEOUS ROCK LAB </vt:lpstr>
      <vt:lpstr>PowerPoint Presentation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dgovernor</dc:creator>
  <cp:lastModifiedBy>Nancy</cp:lastModifiedBy>
  <cp:revision>31</cp:revision>
  <dcterms:created xsi:type="dcterms:W3CDTF">2014-10-02T22:01:45Z</dcterms:created>
  <dcterms:modified xsi:type="dcterms:W3CDTF">2016-10-10T16:32:36Z</dcterms:modified>
</cp:coreProperties>
</file>