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9" r:id="rId2"/>
    <p:sldId id="268" r:id="rId3"/>
    <p:sldId id="256" r:id="rId4"/>
    <p:sldId id="270" r:id="rId5"/>
    <p:sldId id="258" r:id="rId6"/>
    <p:sldId id="260" r:id="rId7"/>
    <p:sldId id="261" r:id="rId8"/>
    <p:sldId id="259" r:id="rId9"/>
    <p:sldId id="262" r:id="rId10"/>
    <p:sldId id="263" r:id="rId11"/>
    <p:sldId id="264" r:id="rId12"/>
    <p:sldId id="271" r:id="rId13"/>
    <p:sldId id="266" r:id="rId14"/>
    <p:sldId id="265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 snapToGrid="0" snapToObjects="1"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1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15BC2-B287-4F1B-B4DC-D0C58F43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FF07B011-D0E1-2F43-ABBD-ACD9644093C4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D7AB19A-8C69-5547-9E4F-BBD8D61450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Review #11.</a:t>
            </a:r>
          </a:p>
          <a:p>
            <a:r>
              <a:rPr lang="en-US" dirty="0"/>
              <a:t>Pick up notes and Review #12.</a:t>
            </a:r>
          </a:p>
        </p:txBody>
      </p:sp>
    </p:spTree>
    <p:extLst>
      <p:ext uri="{BB962C8B-B14F-4D97-AF65-F5344CB8AC3E}">
        <p14:creationId xmlns:p14="http://schemas.microsoft.com/office/powerpoint/2010/main" val="146167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11577" y="1814732"/>
            <a:ext cx="4351423" cy="45671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What type of:</a:t>
            </a:r>
          </a:p>
          <a:p>
            <a:pPr>
              <a:lnSpc>
                <a:spcPct val="150000"/>
              </a:lnSpc>
            </a:pPr>
            <a:r>
              <a:rPr lang="en-US" dirty="0"/>
              <a:t>Stress?</a:t>
            </a:r>
          </a:p>
          <a:p>
            <a:pPr>
              <a:lnSpc>
                <a:spcPct val="150000"/>
              </a:lnSpc>
            </a:pPr>
            <a:r>
              <a:rPr lang="en-US" dirty="0"/>
              <a:t>Force?</a:t>
            </a:r>
          </a:p>
          <a:p>
            <a:pPr>
              <a:lnSpc>
                <a:spcPct val="150000"/>
              </a:lnSpc>
            </a:pPr>
            <a:r>
              <a:rPr lang="en-US" dirty="0"/>
              <a:t>Fault?</a:t>
            </a:r>
          </a:p>
          <a:p>
            <a:pPr>
              <a:lnSpc>
                <a:spcPct val="150000"/>
              </a:lnSpc>
            </a:pPr>
            <a:r>
              <a:rPr lang="en-US" dirty="0"/>
              <a:t>Landform?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2669232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Tension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9800" y="3431232"/>
            <a:ext cx="2060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Constructive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4311161"/>
            <a:ext cx="12747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Normal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47249" y="5368052"/>
            <a:ext cx="3515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Rift Valleys and Mid Ocean Ridges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813" y="2600324"/>
            <a:ext cx="3795634" cy="217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572" y="1178060"/>
            <a:ext cx="6014366" cy="1633840"/>
          </a:xfrm>
        </p:spPr>
        <p:txBody>
          <a:bodyPr/>
          <a:lstStyle/>
          <a:p>
            <a:pPr algn="l"/>
            <a:r>
              <a:rPr lang="en-US" sz="4800" b="1" dirty="0"/>
              <a:t>Converging Plates and  </a:t>
            </a:r>
            <a:br>
              <a:rPr lang="en-US" sz="4800" b="1" dirty="0"/>
            </a:br>
            <a:r>
              <a:rPr lang="en-US" sz="4800" b="1" dirty="0"/>
              <a:t>Metamorphic Rock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8999"/>
            <a:ext cx="7342188" cy="2690799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r>
              <a:rPr lang="en-US" b="1" dirty="0"/>
              <a:t>SES2. Students will understand how plate tectonics creates certain geologic features, materials, and hazards. </a:t>
            </a:r>
            <a:endParaRPr lang="en-US" dirty="0"/>
          </a:p>
          <a:p>
            <a:pPr marL="457200" indent="-457200" algn="l">
              <a:buAutoNum type="alphaLcPeriod"/>
            </a:pPr>
            <a:r>
              <a:rPr lang="en-US" dirty="0"/>
              <a:t>Distinguish among types of plate tectonic settings produced by plates diverging, converging, and sliding past each other. </a:t>
            </a:r>
          </a:p>
          <a:p>
            <a:pPr marL="400050" indent="-400050" algn="l"/>
            <a:r>
              <a:rPr lang="en-US" dirty="0"/>
              <a:t>d. 	Associate specific plate tectonic settings with the production of particular groups of igneous and metamorphic rocks and mineral resources.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035" y="979167"/>
            <a:ext cx="2075158" cy="18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9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228600"/>
            <a:ext cx="462915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1"/>
                </a:solidFill>
              </a:rPr>
              <a:t>PLATES, FAULTS,  STRESSES AND LANDFORMS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241307"/>
              </p:ext>
            </p:extLst>
          </p:nvPr>
        </p:nvGraphicFramePr>
        <p:xfrm>
          <a:off x="304800" y="3276599"/>
          <a:ext cx="8458200" cy="2602231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84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Boundaries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Force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Stresses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Faults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Landforms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41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Convergent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Destructive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Compression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Reverse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Ocean Trenches and Mountains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Transform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Neutral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Shear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Slip-strike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Offset Geology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712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Divergent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Constructive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Tension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Normal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Rift</a:t>
                      </a:r>
                      <a:r>
                        <a:rPr lang="en-US" sz="2000" baseline="0" dirty="0">
                          <a:latin typeface="Calibri"/>
                          <a:ea typeface="Calibri"/>
                          <a:cs typeface="Times New Roman"/>
                        </a:rPr>
                        <a:t> Valleys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and Mid-Ocean</a:t>
                      </a:r>
                      <a:r>
                        <a:rPr lang="en-US" sz="2000" baseline="0" dirty="0">
                          <a:latin typeface="Calibri"/>
                          <a:ea typeface="Calibri"/>
                          <a:cs typeface="Times New Roman"/>
                        </a:rPr>
                        <a:t> Ridges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6" name="Picture 7" descr="Earth's Cru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81000"/>
            <a:ext cx="3684235" cy="258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09550" y="3571875"/>
            <a:ext cx="8667750" cy="914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01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011" y="244158"/>
            <a:ext cx="8445912" cy="1339850"/>
          </a:xfrm>
        </p:spPr>
        <p:txBody>
          <a:bodyPr>
            <a:normAutofit/>
          </a:bodyPr>
          <a:lstStyle/>
          <a:p>
            <a:r>
              <a:rPr lang="en-US" b="1" dirty="0"/>
              <a:t>CONVERGENT PLATES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598" y="1845212"/>
            <a:ext cx="3934865" cy="4595878"/>
          </a:xfrm>
        </p:spPr>
        <p:txBody>
          <a:bodyPr>
            <a:normAutofit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en-US" dirty="0"/>
              <a:t>- </a:t>
            </a:r>
            <a:r>
              <a:rPr lang="en-US" b="1" dirty="0">
                <a:solidFill>
                  <a:srgbClr val="FF0000"/>
                </a:solidFill>
              </a:rPr>
              <a:t>Compression</a:t>
            </a:r>
            <a:r>
              <a:rPr lang="en-US" dirty="0"/>
              <a:t> Stress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/>
              <a:t>- </a:t>
            </a:r>
            <a:r>
              <a:rPr lang="en-US" b="1" dirty="0">
                <a:solidFill>
                  <a:srgbClr val="FF0000"/>
                </a:solidFill>
              </a:rPr>
              <a:t>Reverse</a:t>
            </a:r>
            <a:r>
              <a:rPr lang="en-US" dirty="0"/>
              <a:t> Fault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/>
              <a:t>- Landforms:</a:t>
            </a:r>
          </a:p>
          <a:p>
            <a:pPr marL="685800">
              <a:spcBef>
                <a:spcPts val="200"/>
              </a:spcBef>
            </a:pPr>
            <a:r>
              <a:rPr lang="en-US" dirty="0"/>
              <a:t>Mountains </a:t>
            </a:r>
          </a:p>
          <a:p>
            <a:pPr marL="685800">
              <a:spcBef>
                <a:spcPts val="200"/>
              </a:spcBef>
            </a:pPr>
            <a:r>
              <a:rPr lang="en-US" dirty="0"/>
              <a:t>Volcanoes </a:t>
            </a:r>
          </a:p>
          <a:p>
            <a:pPr marL="685800">
              <a:spcBef>
                <a:spcPts val="200"/>
              </a:spcBef>
            </a:pPr>
            <a:r>
              <a:rPr lang="en-US" dirty="0"/>
              <a:t>Ocean Trenches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/>
              <a:t>- </a:t>
            </a:r>
            <a:r>
              <a:rPr lang="en-US" b="1" dirty="0">
                <a:solidFill>
                  <a:srgbClr val="FF0000"/>
                </a:solidFill>
              </a:rPr>
              <a:t>Destructive</a:t>
            </a:r>
            <a:r>
              <a:rPr lang="en-US" dirty="0"/>
              <a:t> Force</a:t>
            </a:r>
          </a:p>
          <a:p>
            <a:pPr marL="0" indent="0">
              <a:spcBef>
                <a:spcPts val="200"/>
              </a:spcBef>
              <a:buNone/>
            </a:pPr>
            <a:endParaRPr lang="en-US" dirty="0"/>
          </a:p>
          <a:p>
            <a:pPr marL="0" indent="0">
              <a:spcBef>
                <a:spcPts val="200"/>
              </a:spcBef>
              <a:buNone/>
            </a:pPr>
            <a:r>
              <a:rPr lang="en-US" dirty="0"/>
              <a:t>Rocks that are exposed to heat and pressure but do not melt are </a:t>
            </a:r>
            <a:r>
              <a:rPr lang="en-US" b="1" dirty="0">
                <a:solidFill>
                  <a:srgbClr val="FF0000"/>
                </a:solidFill>
              </a:rPr>
              <a:t>metamorphic</a:t>
            </a:r>
            <a:r>
              <a:rPr lang="en-US" dirty="0"/>
              <a:t>.</a:t>
            </a:r>
          </a:p>
        </p:txBody>
      </p:sp>
      <p:pic>
        <p:nvPicPr>
          <p:cNvPr id="6" name="Picture 11" descr="Fig21oceanoc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5300" y="1609725"/>
            <a:ext cx="28765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Fig21oceanco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250" y="3276600"/>
            <a:ext cx="280035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Fig21contco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2450" y="5000625"/>
            <a:ext cx="28194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495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524" y="244158"/>
            <a:ext cx="8239125" cy="1339850"/>
          </a:xfrm>
        </p:spPr>
        <p:txBody>
          <a:bodyPr>
            <a:noAutofit/>
          </a:bodyPr>
          <a:lstStyle/>
          <a:p>
            <a:r>
              <a:rPr lang="en-US" b="1" dirty="0"/>
              <a:t>METAMORPHIC ROCKS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867750"/>
            <a:ext cx="3494909" cy="4374445"/>
          </a:xfrm>
        </p:spPr>
        <p:txBody>
          <a:bodyPr>
            <a:normAutofit fontScale="92500"/>
          </a:bodyPr>
          <a:lstStyle/>
          <a:p>
            <a:r>
              <a:rPr lang="en-US" dirty="0"/>
              <a:t>Recrystallization of </a:t>
            </a:r>
            <a:r>
              <a:rPr lang="en-US" b="1" dirty="0" err="1">
                <a:solidFill>
                  <a:srgbClr val="FF0000"/>
                </a:solidFill>
              </a:rPr>
              <a:t>unmelted</a:t>
            </a:r>
            <a:r>
              <a:rPr lang="en-US" dirty="0"/>
              <a:t> material under high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pressure</a:t>
            </a:r>
            <a:r>
              <a:rPr lang="en-US" dirty="0"/>
              <a:t>. </a:t>
            </a:r>
          </a:p>
          <a:p>
            <a:r>
              <a:rPr lang="en-US" dirty="0"/>
              <a:t>Changes in </a:t>
            </a:r>
            <a:r>
              <a:rPr lang="en-US" b="1" dirty="0">
                <a:solidFill>
                  <a:srgbClr val="FF0000"/>
                </a:solidFill>
              </a:rPr>
              <a:t>texture</a:t>
            </a:r>
            <a:r>
              <a:rPr lang="en-US" dirty="0"/>
              <a:t>.</a:t>
            </a:r>
          </a:p>
          <a:p>
            <a:r>
              <a:rPr lang="en-US" dirty="0"/>
              <a:t>Changes in mineralogy.</a:t>
            </a:r>
          </a:p>
          <a:p>
            <a:r>
              <a:rPr lang="en-US" dirty="0"/>
              <a:t>Classes:</a:t>
            </a:r>
          </a:p>
          <a:p>
            <a:pPr lvl="1"/>
            <a:r>
              <a:rPr lang="en-US" dirty="0"/>
              <a:t>Foliated</a:t>
            </a:r>
          </a:p>
          <a:p>
            <a:pPr lvl="1"/>
            <a:r>
              <a:rPr lang="en-US" dirty="0"/>
              <a:t>Non-Foliated</a:t>
            </a:r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453923"/>
              </p:ext>
            </p:extLst>
          </p:nvPr>
        </p:nvGraphicFramePr>
        <p:xfrm>
          <a:off x="3771135" y="1655594"/>
          <a:ext cx="5148838" cy="4586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Bitmap Image" r:id="rId3" imgW="4277322" imgH="3809524" progId="PBrush">
                  <p:embed/>
                </p:oleObj>
              </mc:Choice>
              <mc:Fallback>
                <p:oleObj name="Bitmap Image" r:id="rId3" imgW="4277322" imgH="3809524" progId="PBrush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1135" y="1655594"/>
                        <a:ext cx="5148838" cy="45866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036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ROLE OF HEAT AND PRESSURE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3682" y="2133601"/>
            <a:ext cx="3584863" cy="3931920"/>
          </a:xfrm>
        </p:spPr>
        <p:txBody>
          <a:bodyPr>
            <a:normAutofit fontScale="92500"/>
          </a:bodyPr>
          <a:lstStyle/>
          <a:p>
            <a:r>
              <a:rPr lang="en-US" dirty="0"/>
              <a:t>With increasing temperature and pressure and metamorphic grade, the more </a:t>
            </a:r>
            <a:r>
              <a:rPr lang="en-US" b="1" dirty="0">
                <a:solidFill>
                  <a:srgbClr val="FF0000"/>
                </a:solidFill>
              </a:rPr>
              <a:t>changed</a:t>
            </a:r>
            <a:r>
              <a:rPr lang="en-US" dirty="0"/>
              <a:t> the rock will be from its </a:t>
            </a:r>
            <a:r>
              <a:rPr lang="en-US" b="1" dirty="0">
                <a:solidFill>
                  <a:srgbClr val="FF0000"/>
                </a:solidFill>
              </a:rPr>
              <a:t>original</a:t>
            </a:r>
            <a:r>
              <a:rPr lang="en-US" dirty="0"/>
              <a:t> form.  </a:t>
            </a:r>
          </a:p>
          <a:p>
            <a:r>
              <a:rPr lang="en-US" dirty="0"/>
              <a:t>Greater heat and pressure results in </a:t>
            </a:r>
            <a:r>
              <a:rPr lang="en-US" b="1" dirty="0">
                <a:solidFill>
                  <a:srgbClr val="FF0000"/>
                </a:solidFill>
              </a:rPr>
              <a:t>larger</a:t>
            </a:r>
            <a:r>
              <a:rPr lang="en-US" dirty="0"/>
              <a:t>, more observable crystalline minerals.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250" y="2133601"/>
            <a:ext cx="5025712" cy="349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7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244158"/>
            <a:ext cx="8391525" cy="13398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REGIONAL METAMORPHISM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3" y="2133601"/>
            <a:ext cx="4730496" cy="393192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Convergent</a:t>
            </a:r>
            <a:r>
              <a:rPr lang="en-US" dirty="0"/>
              <a:t> Boundaries</a:t>
            </a:r>
          </a:p>
          <a:p>
            <a:r>
              <a:rPr lang="en-US" dirty="0"/>
              <a:t>Cover </a:t>
            </a:r>
            <a:r>
              <a:rPr lang="en-US" b="1" dirty="0">
                <a:solidFill>
                  <a:srgbClr val="FF0000"/>
                </a:solidFill>
              </a:rPr>
              <a:t>large</a:t>
            </a:r>
            <a:r>
              <a:rPr lang="en-US" dirty="0"/>
              <a:t> areas.</a:t>
            </a:r>
          </a:p>
          <a:p>
            <a:r>
              <a:rPr lang="en-US" dirty="0"/>
              <a:t>High temperature and pressure.</a:t>
            </a:r>
          </a:p>
          <a:p>
            <a:r>
              <a:rPr lang="en-US" dirty="0"/>
              <a:t>Produces </a:t>
            </a:r>
            <a:r>
              <a:rPr lang="en-US" b="1" dirty="0">
                <a:solidFill>
                  <a:srgbClr val="FF0000"/>
                </a:solidFill>
              </a:rPr>
              <a:t>foliated</a:t>
            </a:r>
            <a:r>
              <a:rPr lang="en-US" dirty="0"/>
              <a:t> textures.</a:t>
            </a:r>
          </a:p>
          <a:p>
            <a:r>
              <a:rPr lang="en-US" dirty="0"/>
              <a:t>Heat and pressure increase with depth.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625" y="1696161"/>
            <a:ext cx="2341865" cy="468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6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244158"/>
            <a:ext cx="8420100" cy="13398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CONTACT METAMORPHISM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2133601"/>
            <a:ext cx="3854113" cy="3931920"/>
          </a:xfrm>
        </p:spPr>
        <p:txBody>
          <a:bodyPr/>
          <a:lstStyle/>
          <a:p>
            <a:r>
              <a:rPr lang="en-US" dirty="0"/>
              <a:t>Rocks exposed to heat </a:t>
            </a:r>
            <a:r>
              <a:rPr lang="en-US" b="1" dirty="0">
                <a:solidFill>
                  <a:srgbClr val="FF0000"/>
                </a:solidFill>
              </a:rPr>
              <a:t>near</a:t>
            </a:r>
            <a:r>
              <a:rPr lang="en-US" dirty="0"/>
              <a:t> magma.</a:t>
            </a:r>
          </a:p>
          <a:p>
            <a:r>
              <a:rPr lang="en-US" dirty="0"/>
              <a:t>Can be </a:t>
            </a:r>
            <a:r>
              <a:rPr lang="en-US" b="1" dirty="0">
                <a:solidFill>
                  <a:srgbClr val="FF0000"/>
                </a:solidFill>
              </a:rPr>
              <a:t>Convergent</a:t>
            </a:r>
            <a:r>
              <a:rPr lang="en-US" dirty="0"/>
              <a:t> or </a:t>
            </a:r>
            <a:r>
              <a:rPr lang="en-US" b="1" dirty="0">
                <a:solidFill>
                  <a:srgbClr val="FF0000"/>
                </a:solidFill>
              </a:rPr>
              <a:t>Divergent</a:t>
            </a:r>
            <a:r>
              <a:rPr lang="en-US" dirty="0"/>
              <a:t> boundaries.</a:t>
            </a:r>
          </a:p>
          <a:p>
            <a:r>
              <a:rPr lang="en-US" dirty="0"/>
              <a:t>Usually near surface.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133601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9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917892"/>
          </a:xfrm>
        </p:spPr>
        <p:txBody>
          <a:bodyPr/>
          <a:lstStyle/>
          <a:p>
            <a:r>
              <a:rPr lang="en-US" b="1" dirty="0"/>
              <a:t>COMPARING TYPES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949" y="1336358"/>
            <a:ext cx="5357354" cy="37243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692" y="4837714"/>
            <a:ext cx="8482819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en-US" sz="2400" dirty="0"/>
              <a:t>Some Metamorphic Rocks are GEOTHERMOMETERS because their presence  defines a </a:t>
            </a:r>
            <a:r>
              <a:rPr lang="en-US" sz="2400" b="1" dirty="0">
                <a:solidFill>
                  <a:srgbClr val="FF0000"/>
                </a:solidFill>
              </a:rPr>
              <a:t>minimum</a:t>
            </a:r>
            <a:r>
              <a:rPr lang="en-US" sz="2400" dirty="0"/>
              <a:t> temperature a rock must have achieved in order  to complete the metamorphic process.</a:t>
            </a:r>
          </a:p>
          <a:p>
            <a:pPr marL="285750" lvl="1" indent="-285750">
              <a:buFontTx/>
              <a:buChar char="-"/>
            </a:pPr>
            <a:r>
              <a:rPr lang="en-US" sz="2400" dirty="0"/>
              <a:t>Examples: staurolite and hornblende.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0951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329" y="2722759"/>
            <a:ext cx="5758527" cy="28937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CONVERGENT PLATES AND MINERALS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520" y="1958336"/>
            <a:ext cx="7709955" cy="410718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Tx/>
              <a:buChar char="-"/>
            </a:pPr>
            <a:r>
              <a:rPr lang="en-US" dirty="0"/>
              <a:t>Heat near </a:t>
            </a:r>
            <a:r>
              <a:rPr lang="en-US" b="1" dirty="0">
                <a:solidFill>
                  <a:srgbClr val="FF0000"/>
                </a:solidFill>
              </a:rPr>
              <a:t>subduction</a:t>
            </a:r>
            <a:r>
              <a:rPr lang="en-US" dirty="0"/>
              <a:t> zones (convergent boundaries) can produce: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800100">
              <a:spcBef>
                <a:spcPts val="0"/>
              </a:spcBef>
            </a:pPr>
            <a:r>
              <a:rPr lang="en-US" dirty="0"/>
              <a:t>Iron, ores</a:t>
            </a:r>
          </a:p>
          <a:p>
            <a:pPr marL="800100">
              <a:spcBef>
                <a:spcPts val="0"/>
              </a:spcBef>
            </a:pPr>
            <a:r>
              <a:rPr lang="en-US" dirty="0"/>
              <a:t>Metals:  </a:t>
            </a:r>
          </a:p>
          <a:p>
            <a:pPr marL="1028700" lvl="1" indent="-220663">
              <a:spcBef>
                <a:spcPts val="0"/>
              </a:spcBef>
            </a:pPr>
            <a:r>
              <a:rPr lang="en-US" sz="2400" dirty="0"/>
              <a:t>Copper</a:t>
            </a:r>
          </a:p>
          <a:p>
            <a:pPr marL="1028700" lvl="1" indent="-220663">
              <a:spcBef>
                <a:spcPts val="0"/>
              </a:spcBef>
            </a:pPr>
            <a:r>
              <a:rPr lang="en-US" sz="2400" dirty="0"/>
              <a:t>Silver</a:t>
            </a:r>
          </a:p>
          <a:p>
            <a:pPr marL="1028700" lvl="1" indent="-220663">
              <a:spcBef>
                <a:spcPts val="0"/>
              </a:spcBef>
            </a:pPr>
            <a:r>
              <a:rPr lang="en-US" sz="2400" dirty="0"/>
              <a:t>Gold</a:t>
            </a:r>
          </a:p>
          <a:p>
            <a:pPr marL="800100">
              <a:spcBef>
                <a:spcPts val="0"/>
              </a:spcBef>
            </a:pPr>
            <a:r>
              <a:rPr lang="en-US" dirty="0"/>
              <a:t>Lead, zinc, tin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>
              <a:spcBef>
                <a:spcPts val="0"/>
              </a:spcBef>
              <a:buFontTx/>
              <a:buChar char="-"/>
            </a:pPr>
            <a:r>
              <a:rPr lang="en-US" dirty="0"/>
              <a:t>Not just where plates meet now, but also where they met  in the past!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1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METAMORPHIC ROCK PRECURSORS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Shale (sedimentary) turns to slate.</a:t>
            </a:r>
          </a:p>
          <a:p>
            <a:r>
              <a:rPr lang="en-US" dirty="0"/>
              <a:t>Granite or Gabbro (both igneous) turns to gneiss.</a:t>
            </a:r>
          </a:p>
          <a:p>
            <a:r>
              <a:rPr lang="en-US" dirty="0"/>
              <a:t>Mudstone (sedimentary) turns to </a:t>
            </a:r>
            <a:r>
              <a:rPr lang="en-US" dirty="0" err="1"/>
              <a:t>hornfels</a:t>
            </a:r>
            <a:r>
              <a:rPr lang="en-US" dirty="0"/>
              <a:t>.</a:t>
            </a:r>
          </a:p>
          <a:p>
            <a:r>
              <a:rPr lang="en-US" dirty="0"/>
              <a:t>Sandstone (sedimentary) turns to quartzite.</a:t>
            </a:r>
          </a:p>
          <a:p>
            <a:r>
              <a:rPr lang="en-US" dirty="0"/>
              <a:t>Limestone (sedimentary) turns to marble.</a:t>
            </a:r>
          </a:p>
          <a:p>
            <a:r>
              <a:rPr lang="en-US" dirty="0"/>
              <a:t>Basalt (igneous) turns to schist.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57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717" y="244158"/>
            <a:ext cx="6832612" cy="1339850"/>
          </a:xfrm>
        </p:spPr>
        <p:txBody>
          <a:bodyPr>
            <a:normAutofit/>
          </a:bodyPr>
          <a:lstStyle/>
          <a:p>
            <a:r>
              <a:rPr lang="en-US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718" y="2004234"/>
            <a:ext cx="4452464" cy="40612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kinds of rocks can become metamorphic rock?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Igneous Only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Sedimentary Only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Other Metamorphic Only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All the Above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181" y="2463885"/>
            <a:ext cx="3562765" cy="299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81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895" y="244158"/>
            <a:ext cx="8243668" cy="13398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LAB: EXPLORING METAMORPHIC ROCKS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975" y="2133601"/>
            <a:ext cx="3813988" cy="3931920"/>
          </a:xfrm>
        </p:spPr>
        <p:txBody>
          <a:bodyPr/>
          <a:lstStyle/>
          <a:p>
            <a:r>
              <a:rPr lang="en-US" dirty="0"/>
              <a:t>Compare metamorphic rocks to their parent rocks</a:t>
            </a:r>
          </a:p>
          <a:p>
            <a:r>
              <a:rPr lang="en-US" dirty="0"/>
              <a:t>Illustrate, describe</a:t>
            </a:r>
          </a:p>
          <a:p>
            <a:r>
              <a:rPr lang="en-US" dirty="0"/>
              <a:t>Look up additional information:</a:t>
            </a:r>
          </a:p>
          <a:p>
            <a:pPr lvl="1"/>
            <a:r>
              <a:rPr lang="en-US" dirty="0"/>
              <a:t>Rock Books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963" y="2033709"/>
            <a:ext cx="4039348" cy="403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5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TO DO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Metamorphic Rock lab</a:t>
            </a:r>
          </a:p>
          <a:p>
            <a:r>
              <a:rPr lang="en-US" dirty="0" smtClean="0"/>
              <a:t>Review #12 </a:t>
            </a:r>
            <a:r>
              <a:rPr lang="en-US" smtClean="0"/>
              <a:t>due tomorrow.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33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699</TotalTime>
  <Words>440</Words>
  <Application>Microsoft Office PowerPoint</Application>
  <PresentationFormat>On-screen Show (4:3)</PresentationFormat>
  <Paragraphs>104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Capital</vt:lpstr>
      <vt:lpstr>Bitmap Image</vt:lpstr>
      <vt:lpstr>DO NOW</vt:lpstr>
      <vt:lpstr>REVIEW</vt:lpstr>
      <vt:lpstr>Converging Plates and   Metamorphic Rock</vt:lpstr>
      <vt:lpstr>PLATES, FAULTS,  STRESSES AND LANDFORMS</vt:lpstr>
      <vt:lpstr>CONVERGENT PLATES</vt:lpstr>
      <vt:lpstr>METAMORPHIC ROCKS</vt:lpstr>
      <vt:lpstr>ROLE OF HEAT AND PRESSURE</vt:lpstr>
      <vt:lpstr>REGIONAL METAMORPHISM</vt:lpstr>
      <vt:lpstr>CONTACT METAMORPHISM</vt:lpstr>
      <vt:lpstr>COMPARING TYPES</vt:lpstr>
      <vt:lpstr>CONVERGENT PLATES AND MINERALS</vt:lpstr>
      <vt:lpstr>METAMORPHIC ROCK PRECURSORS</vt:lpstr>
      <vt:lpstr>REVIEW</vt:lpstr>
      <vt:lpstr>LAB: EXPLORING METAMORPHIC ROCKS</vt:lpstr>
      <vt:lpstr>TO DO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</dc:title>
  <dc:creator>Donna Governor</dc:creator>
  <cp:lastModifiedBy>JCBOE</cp:lastModifiedBy>
  <cp:revision>52</cp:revision>
  <dcterms:created xsi:type="dcterms:W3CDTF">2014-09-07T17:05:44Z</dcterms:created>
  <dcterms:modified xsi:type="dcterms:W3CDTF">2016-09-19T13:04:01Z</dcterms:modified>
</cp:coreProperties>
</file>