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4"/>
  </p:handoutMasterIdLst>
  <p:sldIdLst>
    <p:sldId id="395" r:id="rId2"/>
    <p:sldId id="397" r:id="rId3"/>
    <p:sldId id="396" r:id="rId4"/>
    <p:sldId id="398" r:id="rId5"/>
    <p:sldId id="375" r:id="rId6"/>
    <p:sldId id="400" r:id="rId7"/>
    <p:sldId id="376" r:id="rId8"/>
    <p:sldId id="377" r:id="rId9"/>
    <p:sldId id="378" r:id="rId10"/>
    <p:sldId id="379" r:id="rId11"/>
    <p:sldId id="380" r:id="rId12"/>
    <p:sldId id="391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14" autoAdjust="0"/>
    <p:restoredTop sz="94660"/>
  </p:normalViewPr>
  <p:slideViewPr>
    <p:cSldViewPr>
      <p:cViewPr varScale="1">
        <p:scale>
          <a:sx n="101" d="100"/>
          <a:sy n="101" d="100"/>
        </p:scale>
        <p:origin x="71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154DE3C-5596-4DFE-93C2-21A7AA936F38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7CF6790-23A1-488E-B32D-B47B12B80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6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D86ACC8-ED7C-4FBD-A496-21D1252B55D4}" type="datetimeFigureOut">
              <a:rPr lang="en-US"/>
              <a:pPr>
                <a:defRPr/>
              </a:pPr>
              <a:t>1/1/2017</a:t>
            </a:fld>
            <a:endParaRPr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5A3554-F9BD-4819-A8B5-00A5533CBAE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3459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53F0-63B4-4776-B812-68EC807FBCCE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E7924-B14E-4D5B-B72A-8A19B6500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4B86589-095D-40B9-9B07-02BC39B802F0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E11EE0-F4F7-4E82-96E2-CA65001FD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02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77294-A53E-4CE9-9491-6BDB76946706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2AA83-7838-4180-A7C4-4491A8A45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3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D9E44-0457-47E9-810B-0CD527D444EC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0B034-AB0B-40C6-BA57-D3BCE2425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5FA7-2BE6-49A7-88B3-D58DC64EF72D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22B4A-B662-4AD1-8B9C-CF10BA05A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9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2093C-1A63-4B95-97EC-5540EF75C477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DE9B4-CC39-44BD-B503-0501C0CEA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8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79C8C-4B5D-4791-AA1C-DFD082A4E8C1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93D2D-0222-4DD7-A835-DC89F3CCF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2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A84CDC-35B9-40A8-BFA6-39E46D72C66E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91A5BD-3792-48CB-B073-B3A6B242A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20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6AC2B-1F05-4866-B395-C44133ED1171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3C5A3-9F29-4FBB-9A38-E49EDAB46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37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4A5EF7-E324-48E7-86FD-74307428BAB7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5B0017D-E08D-4BED-9CD6-C5A59F89D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5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7324C26-45E7-4870-8B2F-D8E0295D8C4D}" type="datetimeFigureOut">
              <a:rPr lang="en-US"/>
              <a:pPr>
                <a:defRPr/>
              </a:pPr>
              <a:t>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556AFFF-4629-45C0-A29F-E23D7E826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7" r:id="rId2"/>
    <p:sldLayoutId id="2147483759" r:id="rId3"/>
    <p:sldLayoutId id="2147483756" r:id="rId4"/>
    <p:sldLayoutId id="2147483755" r:id="rId5"/>
    <p:sldLayoutId id="2147483754" r:id="rId6"/>
    <p:sldLayoutId id="2147483753" r:id="rId7"/>
    <p:sldLayoutId id="2147483752" r:id="rId8"/>
    <p:sldLayoutId id="2147483760" r:id="rId9"/>
    <p:sldLayoutId id="2147483751" r:id="rId10"/>
    <p:sldLayoutId id="21474837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00ADDC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</a:t>
            </a:r>
          </a:p>
          <a:p>
            <a:r>
              <a:rPr lang="en-US" dirty="0"/>
              <a:t>Get out homework, calculator, and periodic table</a:t>
            </a:r>
          </a:p>
        </p:txBody>
      </p:sp>
    </p:spTree>
    <p:extLst>
      <p:ext uri="{BB962C8B-B14F-4D97-AF65-F5344CB8AC3E}">
        <p14:creationId xmlns:p14="http://schemas.microsoft.com/office/powerpoint/2010/main" val="9997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HOMEWORK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1907" y="1609725"/>
            <a:ext cx="5929586" cy="48466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1907" y="4038600"/>
            <a:ext cx="5929586" cy="2514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0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HOMEWORK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550" y="1454150"/>
            <a:ext cx="6210300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95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HOMEWORK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752600"/>
            <a:ext cx="6781800" cy="427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61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33580"/>
            <a:ext cx="72390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MOLECULAR FORMULA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/>
              <a:t>If you know the </a:t>
            </a:r>
            <a:r>
              <a:rPr lang="en-US" sz="3200" b="1" dirty="0">
                <a:solidFill>
                  <a:srgbClr val="FF0000"/>
                </a:solidFill>
              </a:rPr>
              <a:t>empirical</a:t>
            </a:r>
            <a:r>
              <a:rPr lang="en-US" sz="3200" dirty="0"/>
              <a:t> formula of a substance and its </a:t>
            </a:r>
            <a:r>
              <a:rPr lang="en-US" sz="3600" b="1" dirty="0">
                <a:solidFill>
                  <a:srgbClr val="FF0000"/>
                </a:solidFill>
              </a:rPr>
              <a:t>molecular</a:t>
            </a:r>
            <a:r>
              <a:rPr lang="en-US" sz="3200" dirty="0"/>
              <a:t> mass, you can determine its </a:t>
            </a:r>
            <a:r>
              <a:rPr lang="en-US" sz="3200" b="1" dirty="0"/>
              <a:t>MOLECULAR FORMULA</a:t>
            </a:r>
            <a:r>
              <a:rPr lang="en-US" sz="3200" dirty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sz="32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99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33580"/>
            <a:ext cx="72390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MOLECULAR FORMULA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200" b="1" u="sng" dirty="0"/>
              <a:t>EXAMPLE</a:t>
            </a:r>
            <a:endParaRPr lang="en-US" sz="3200" b="1" dirty="0"/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200" dirty="0"/>
              <a:t>The empirical formula of a substance is CH</a:t>
            </a:r>
            <a:r>
              <a:rPr lang="en-US" sz="3200" baseline="-25000" dirty="0"/>
              <a:t>2</a:t>
            </a:r>
            <a:r>
              <a:rPr lang="en-US" sz="3200" dirty="0"/>
              <a:t>O.  The mass of the molecule is 180.0 </a:t>
            </a:r>
            <a:r>
              <a:rPr lang="en-US" sz="3200" dirty="0" err="1"/>
              <a:t>amu</a:t>
            </a:r>
            <a:r>
              <a:rPr lang="en-US" sz="3200" dirty="0"/>
              <a:t>.  What is the molecular formula?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52600" y="4419600"/>
            <a:ext cx="5179812" cy="224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02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239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STEP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Calculate the </a:t>
            </a:r>
            <a:r>
              <a:rPr lang="en-US" sz="2800" b="1" dirty="0">
                <a:solidFill>
                  <a:srgbClr val="FF0000"/>
                </a:solidFill>
              </a:rPr>
              <a:t>empirical</a:t>
            </a:r>
            <a:r>
              <a:rPr lang="en-US" sz="2800" dirty="0"/>
              <a:t> mass for the empirical formula (CH</a:t>
            </a:r>
            <a:r>
              <a:rPr lang="en-US" sz="2800" baseline="-25000" dirty="0"/>
              <a:t>2</a:t>
            </a:r>
            <a:r>
              <a:rPr lang="en-US" sz="2800" dirty="0"/>
              <a:t>O) from the periodic table.	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C	1 x 12.01 = 12.01amu</a:t>
            </a:r>
            <a:endParaRPr lang="en-US" sz="2800" b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H	2 x   1.01 =   2.02amu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O	1 x 16.00 = </a:t>
            </a:r>
            <a:r>
              <a:rPr lang="en-US" sz="2800" u="sng" dirty="0"/>
              <a:t>16.00amu</a:t>
            </a:r>
            <a:endParaRPr lang="en-US" sz="28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	        </a:t>
            </a:r>
            <a:r>
              <a:rPr lang="en-US" sz="2800" b="1" dirty="0">
                <a:solidFill>
                  <a:srgbClr val="FF0000"/>
                </a:solidFill>
              </a:rPr>
              <a:t> 30.03 </a:t>
            </a:r>
            <a:r>
              <a:rPr lang="en-US" sz="2800" dirty="0" err="1"/>
              <a:t>amu</a:t>
            </a:r>
            <a:r>
              <a:rPr lang="en-US" sz="2800" dirty="0"/>
              <a:t>   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0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63658" y="76200"/>
            <a:ext cx="7239000" cy="1143000"/>
          </a:xfrm>
        </p:spPr>
        <p:txBody>
          <a:bodyPr/>
          <a:lstStyle/>
          <a:p>
            <a:pPr eaLnBrk="1" hangingPunct="1"/>
            <a:r>
              <a:rPr lang="en-US" altLang="en-US"/>
              <a:t>STEP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Divide the </a:t>
            </a:r>
            <a:r>
              <a:rPr lang="en-US" sz="2800" b="1" dirty="0">
                <a:solidFill>
                  <a:srgbClr val="FF0000"/>
                </a:solidFill>
              </a:rPr>
              <a:t>molecular</a:t>
            </a:r>
            <a:r>
              <a:rPr lang="en-US" sz="2800" dirty="0"/>
              <a:t> mass by the </a:t>
            </a:r>
            <a:r>
              <a:rPr lang="en-US" sz="2800" b="1" dirty="0">
                <a:solidFill>
                  <a:srgbClr val="FF0000"/>
                </a:solidFill>
              </a:rPr>
              <a:t>empirical</a:t>
            </a:r>
            <a:r>
              <a:rPr lang="en-US" sz="2800" dirty="0"/>
              <a:t> mass.	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u="sng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	</a:t>
            </a:r>
            <a:r>
              <a:rPr lang="en-US" sz="2800" u="sng" dirty="0"/>
              <a:t>180.0 </a:t>
            </a:r>
            <a:r>
              <a:rPr lang="en-US" sz="2800" u="sng" dirty="0" err="1"/>
              <a:t>amu</a:t>
            </a:r>
            <a:r>
              <a:rPr lang="en-US" sz="2800" dirty="0"/>
              <a:t>   = 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	30.03 </a:t>
            </a:r>
            <a:r>
              <a:rPr lang="en-US" sz="2800" dirty="0" err="1"/>
              <a:t>amu</a:t>
            </a:r>
            <a:endParaRPr lang="en-US" sz="2800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800600" y="3100626"/>
            <a:ext cx="1371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6.000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9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STEP THREE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Multiply</a:t>
            </a:r>
            <a:r>
              <a:rPr lang="en-US" sz="2800" dirty="0"/>
              <a:t> the empirical formula by the number in step two to get the molecular formula.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 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6 x CH</a:t>
            </a:r>
            <a:r>
              <a:rPr lang="en-US" sz="2800" baseline="-25000" dirty="0"/>
              <a:t>2</a:t>
            </a:r>
            <a:r>
              <a:rPr lang="en-US" sz="2800" dirty="0"/>
              <a:t>O 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C</a:t>
            </a:r>
            <a:r>
              <a:rPr lang="en-US" sz="2800" baseline="-25000" dirty="0"/>
              <a:t>6</a:t>
            </a:r>
            <a:r>
              <a:rPr lang="en-US" sz="2800" dirty="0"/>
              <a:t>H</a:t>
            </a:r>
            <a:r>
              <a:rPr lang="en-US" sz="2800" baseline="-25000" dirty="0"/>
              <a:t>12</a:t>
            </a:r>
            <a:r>
              <a:rPr lang="en-US" sz="2800" dirty="0"/>
              <a:t>O</a:t>
            </a:r>
            <a:r>
              <a:rPr lang="en-US" sz="2800" baseline="-25000" dirty="0"/>
              <a:t>6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	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So C</a:t>
            </a:r>
            <a:r>
              <a:rPr lang="en-US" sz="2800" baseline="-25000" dirty="0"/>
              <a:t>6</a:t>
            </a:r>
            <a:r>
              <a:rPr lang="en-US" sz="2800" dirty="0"/>
              <a:t>H</a:t>
            </a:r>
            <a:r>
              <a:rPr lang="en-US" sz="2800" baseline="-25000" dirty="0"/>
              <a:t>12</a:t>
            </a:r>
            <a:r>
              <a:rPr lang="en-US" sz="2800" dirty="0"/>
              <a:t>O</a:t>
            </a:r>
            <a:r>
              <a:rPr lang="en-US" sz="2800" baseline="-25000" dirty="0"/>
              <a:t>6</a:t>
            </a:r>
            <a:r>
              <a:rPr lang="en-US" sz="2800" dirty="0"/>
              <a:t> is the </a:t>
            </a:r>
            <a:r>
              <a:rPr lang="en-US" sz="2800" b="1" dirty="0">
                <a:solidFill>
                  <a:srgbClr val="FF0000"/>
                </a:solidFill>
              </a:rPr>
              <a:t>molecular</a:t>
            </a:r>
            <a:r>
              <a:rPr lang="en-US" sz="2800" dirty="0"/>
              <a:t> formula.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09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25831"/>
            <a:ext cx="7239000" cy="1143000"/>
          </a:xfrm>
        </p:spPr>
        <p:txBody>
          <a:bodyPr>
            <a:normAutofit/>
          </a:bodyPr>
          <a:lstStyle/>
          <a:p>
            <a:r>
              <a:rPr lang="en-US" altLang="en-US" sz="4800" dirty="0"/>
              <a:t>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AutoNum type="arabicPeriod"/>
              <a:defRPr/>
            </a:pPr>
            <a:r>
              <a:rPr lang="en-US" sz="3200" dirty="0"/>
              <a:t>Calculate the empirical mass from the empirical formula</a:t>
            </a:r>
            <a:r>
              <a:rPr lang="en-US" dirty="0"/>
              <a:t>.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en-US" sz="3200" dirty="0"/>
              <a:t>Divide the molecular mass by the empirical mass to find the ratio.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en-US" sz="3200" dirty="0"/>
              <a:t>Multiply the empirical formula by the number in step two.</a:t>
            </a:r>
          </a:p>
          <a:p>
            <a:pPr marL="457200" indent="-457200">
              <a:buFont typeface="Arial" charset="0"/>
              <a:buAutoNum type="arabicPeriod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50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09575" y="76200"/>
            <a:ext cx="7239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800" dirty="0"/>
              <a:t>PRACTICE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09575" y="1371600"/>
            <a:ext cx="7543800" cy="1981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/>
              <a:t>What is the molecular formula of a compound whose empirical formula is P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?  The molecular mass of this compound is 220g.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719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TO DO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Backside of notes – Empirical and Molecular Formula Practice is due Tuesday.</a:t>
            </a:r>
          </a:p>
          <a:p>
            <a:r>
              <a:rPr lang="en-US" altLang="en-US" sz="3200"/>
              <a:t>Molar Quantities </a:t>
            </a:r>
            <a:r>
              <a:rPr lang="en-US" altLang="en-US" sz="3200" dirty="0"/>
              <a:t>lab due Tuesday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3063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4892</TotalTime>
  <Words>193</Words>
  <Application>Microsoft Office PowerPoint</Application>
  <PresentationFormat>On-screen Show (4:3)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2</vt:lpstr>
      <vt:lpstr>Opulent</vt:lpstr>
      <vt:lpstr>DO NOW</vt:lpstr>
      <vt:lpstr>HOMEWORK</vt:lpstr>
      <vt:lpstr>HOMEWORK</vt:lpstr>
      <vt:lpstr>HOMEWORK</vt:lpstr>
      <vt:lpstr>MOLECULAR FORMULA</vt:lpstr>
      <vt:lpstr>MOLECULAR FORMULA</vt:lpstr>
      <vt:lpstr>STEP ONE</vt:lpstr>
      <vt:lpstr>STEP TWO</vt:lpstr>
      <vt:lpstr>STEP THREE</vt:lpstr>
      <vt:lpstr>STEPS</vt:lpstr>
      <vt:lpstr>PRACTICE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Mole</dc:title>
  <dc:creator>Nancy Brim</dc:creator>
  <cp:lastModifiedBy>Nancy</cp:lastModifiedBy>
  <cp:revision>80</cp:revision>
  <cp:lastPrinted>2010-12-07T18:27:43Z</cp:lastPrinted>
  <dcterms:created xsi:type="dcterms:W3CDTF">2010-12-06T19:36:27Z</dcterms:created>
  <dcterms:modified xsi:type="dcterms:W3CDTF">2017-01-02T02:20:13Z</dcterms:modified>
</cp:coreProperties>
</file>