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1" r:id="rId4"/>
    <p:sldId id="270" r:id="rId5"/>
    <p:sldId id="281" r:id="rId6"/>
    <p:sldId id="282" r:id="rId7"/>
    <p:sldId id="283" r:id="rId8"/>
    <p:sldId id="258" r:id="rId9"/>
    <p:sldId id="256" r:id="rId10"/>
    <p:sldId id="257" r:id="rId11"/>
    <p:sldId id="259" r:id="rId12"/>
    <p:sldId id="260" r:id="rId13"/>
    <p:sldId id="261" r:id="rId14"/>
    <p:sldId id="266" r:id="rId15"/>
    <p:sldId id="274" r:id="rId16"/>
    <p:sldId id="275" r:id="rId17"/>
    <p:sldId id="276" r:id="rId18"/>
    <p:sldId id="277" r:id="rId19"/>
    <p:sldId id="278" r:id="rId20"/>
    <p:sldId id="262" r:id="rId21"/>
    <p:sldId id="279" r:id="rId22"/>
    <p:sldId id="263" r:id="rId23"/>
    <p:sldId id="272" r:id="rId24"/>
    <p:sldId id="267" r:id="rId25"/>
    <p:sldId id="273" r:id="rId26"/>
    <p:sldId id="265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 snapToGrid="0" snapToObjects="1"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Pick up notes and Review #26</a:t>
            </a:r>
          </a:p>
        </p:txBody>
      </p:sp>
    </p:spTree>
    <p:extLst>
      <p:ext uri="{BB962C8B-B14F-4D97-AF65-F5344CB8AC3E}">
        <p14:creationId xmlns:p14="http://schemas.microsoft.com/office/powerpoint/2010/main" val="285884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#25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02780" y="590245"/>
            <a:ext cx="855244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______________________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- determines the total amount of water a material will hold; depends on the number and size of pores in soil. </a:t>
            </a:r>
          </a:p>
          <a:p>
            <a:pPr marL="4572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Sandy soils drain well but do not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4572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Clay soils hold water but do not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2767362"/>
            <a:ext cx="6286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#25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695325"/>
            <a:ext cx="5553075" cy="3886200"/>
          </a:xfrm>
        </p:spPr>
        <p:txBody>
          <a:bodyPr>
            <a:normAutofit fontScale="92500"/>
          </a:bodyPr>
          <a:lstStyle/>
          <a:p>
            <a:pPr lvl="0"/>
            <a:r>
              <a:rPr lang="en-US" sz="2200" dirty="0">
                <a:solidFill>
                  <a:schemeClr val="tx1"/>
                </a:solidFill>
              </a:rPr>
              <a:t>Using figures A-D, compare the clasts sizes and understand: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Porosity</a:t>
            </a:r>
            <a:r>
              <a:rPr lang="en-US" dirty="0">
                <a:solidFill>
                  <a:schemeClr val="tx1"/>
                </a:solidFill>
              </a:rPr>
              <a:t> is the percent of rock or sediment that consists of </a:t>
            </a:r>
            <a:r>
              <a:rPr lang="en-US" b="1" dirty="0">
                <a:solidFill>
                  <a:schemeClr val="tx1"/>
                </a:solidFill>
              </a:rPr>
              <a:t>______________________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Porosity</a:t>
            </a:r>
            <a:r>
              <a:rPr lang="en-US" dirty="0">
                <a:solidFill>
                  <a:schemeClr val="tx1"/>
                </a:solidFill>
              </a:rPr>
              <a:t> depends on the </a:t>
            </a:r>
            <a:r>
              <a:rPr lang="en-US" b="1" dirty="0">
                <a:solidFill>
                  <a:schemeClr val="tx1"/>
                </a:solidFill>
              </a:rPr>
              <a:t>______________________</a:t>
            </a:r>
            <a:r>
              <a:rPr lang="en-US" dirty="0">
                <a:solidFill>
                  <a:schemeClr val="tx1"/>
                </a:solidFill>
              </a:rPr>
              <a:t>of pores in soil.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chemeClr val="tx1"/>
                </a:solidFill>
              </a:rPr>
              <a:t>_______________________________ </a:t>
            </a:r>
            <a:r>
              <a:rPr lang="en-US" dirty="0">
                <a:solidFill>
                  <a:schemeClr val="tx1"/>
                </a:solidFill>
              </a:rPr>
              <a:t>the greater the porosity.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Determine which sample has the greatest porosity _________and which sample has the least porosity _________.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r="53216"/>
          <a:stretch>
            <a:fillRect/>
          </a:stretch>
        </p:blipFill>
        <p:spPr bwMode="auto">
          <a:xfrm>
            <a:off x="6291491" y="1866900"/>
            <a:ext cx="2634069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0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#25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133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_____________________________</a:t>
            </a:r>
            <a:r>
              <a:rPr lang="en-US" dirty="0">
                <a:solidFill>
                  <a:schemeClr val="tx1"/>
                </a:solidFill>
              </a:rPr>
              <a:t>– the ease at which water passes through material – affected by sorting.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76501"/>
            <a:ext cx="8138961" cy="200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7714343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NEED TO FINISH P and P LAB?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Get out your Porosity and Permeability lab.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If you need to collect data for the Porosity and Permeability lab, go to the lab desk now with your lab sheet and directions.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Otherwise, work on your </a:t>
            </a:r>
            <a:r>
              <a:rPr lang="en-US" dirty="0">
                <a:solidFill>
                  <a:schemeClr val="tx1"/>
                </a:solidFill>
              </a:rPr>
              <a:t>Porosity and Permeability </a:t>
            </a:r>
            <a:r>
              <a:rPr lang="en-US" dirty="0" smtClean="0">
                <a:solidFill>
                  <a:schemeClr val="tx1"/>
                </a:solidFill>
              </a:rPr>
              <a:t>analysis.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2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Porosity and Permeability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552" y="1059542"/>
            <a:ext cx="7345363" cy="38462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ANALYSIS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4572000" indent="-45720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Pore Space Volume = 100mL – amount left in graduated cylinder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43" y="1407885"/>
            <a:ext cx="8509782" cy="184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8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Porosity and Permeability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798286"/>
            <a:ext cx="7345363" cy="3773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ANALYSIS</a:t>
            </a: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Porosity =    </a:t>
            </a:r>
            <a:r>
              <a:rPr lang="en-US" b="1" u="sng" dirty="0" smtClean="0">
                <a:solidFill>
                  <a:schemeClr val="tx1"/>
                </a:solidFill>
              </a:rPr>
              <a:t>pore space volume  </a:t>
            </a:r>
            <a:r>
              <a:rPr lang="en-US" b="1" dirty="0" smtClean="0">
                <a:solidFill>
                  <a:schemeClr val="tx1"/>
                </a:solidFill>
              </a:rPr>
              <a:t>  x 100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</a:t>
            </a:r>
            <a:r>
              <a:rPr lang="en-US" b="1" dirty="0" smtClean="0">
                <a:solidFill>
                  <a:schemeClr val="tx1"/>
                </a:solidFill>
              </a:rPr>
              <a:t>100mL (total volume)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28" y="1605189"/>
            <a:ext cx="8016210" cy="183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8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9" y="429845"/>
            <a:ext cx="4829175" cy="3673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</a:rPr>
              <a:t>How did the size of the particles affect porosity?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7644" y="1191845"/>
            <a:ext cx="2665105" cy="43584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4925" y="3190875"/>
            <a:ext cx="4057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The larger the particles, the greater the porosity.</a:t>
            </a:r>
          </a:p>
        </p:txBody>
      </p:sp>
    </p:spTree>
    <p:extLst>
      <p:ext uri="{BB962C8B-B14F-4D97-AF65-F5344CB8AC3E}">
        <p14:creationId xmlns:p14="http://schemas.microsoft.com/office/powerpoint/2010/main" val="92224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7727" y="396789"/>
            <a:ext cx="6721992" cy="2561715"/>
          </a:xfrm>
        </p:spPr>
        <p:txBody>
          <a:bodyPr/>
          <a:lstStyle/>
          <a:p>
            <a:pPr algn="ctr"/>
            <a:r>
              <a:rPr lang="en-US" dirty="0"/>
              <a:t>Weathering Landforms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0332" y="3113400"/>
            <a:ext cx="6505383" cy="37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4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7663723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Weathering by 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4396153" cy="474589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Chemical Weathering:  </a:t>
            </a:r>
          </a:p>
          <a:p>
            <a:r>
              <a:rPr lang="en-US" dirty="0">
                <a:solidFill>
                  <a:schemeClr val="tx1"/>
                </a:solidFill>
              </a:rPr>
              <a:t>Process where </a:t>
            </a:r>
            <a:r>
              <a:rPr lang="en-US" b="1" dirty="0">
                <a:solidFill>
                  <a:srgbClr val="FF0000"/>
                </a:solidFill>
              </a:rPr>
              <a:t>carbonic acid breaks</a:t>
            </a:r>
            <a:r>
              <a:rPr lang="en-US" dirty="0">
                <a:solidFill>
                  <a:schemeClr val="tx1"/>
                </a:solidFill>
              </a:rPr>
              <a:t> down minerals in rock.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Carbonation:</a:t>
            </a:r>
          </a:p>
          <a:p>
            <a:r>
              <a:rPr lang="en-US" dirty="0">
                <a:solidFill>
                  <a:schemeClr val="tx1"/>
                </a:solidFill>
              </a:rPr>
              <a:t>Type of </a:t>
            </a:r>
            <a:r>
              <a:rPr lang="en-US" b="1" dirty="0">
                <a:solidFill>
                  <a:srgbClr val="FF0000"/>
                </a:solidFill>
              </a:rPr>
              <a:t>Chemical</a:t>
            </a:r>
            <a:r>
              <a:rPr lang="en-US" dirty="0">
                <a:solidFill>
                  <a:schemeClr val="tx1"/>
                </a:solidFill>
              </a:rPr>
              <a:t> Weathering</a:t>
            </a:r>
          </a:p>
          <a:p>
            <a:r>
              <a:rPr lang="en-US" dirty="0">
                <a:solidFill>
                  <a:schemeClr val="tx1"/>
                </a:solidFill>
              </a:rPr>
              <a:t>Carbonic acid </a:t>
            </a:r>
            <a:r>
              <a:rPr lang="en-US" b="1" dirty="0">
                <a:solidFill>
                  <a:srgbClr val="FF0000"/>
                </a:solidFill>
              </a:rPr>
              <a:t>formed</a:t>
            </a:r>
            <a:r>
              <a:rPr lang="en-US" dirty="0">
                <a:solidFill>
                  <a:schemeClr val="tx1"/>
                </a:solidFill>
              </a:rPr>
              <a:t> when </a:t>
            </a:r>
            <a:r>
              <a:rPr lang="en-US" b="1" dirty="0">
                <a:solidFill>
                  <a:srgbClr val="FF0000"/>
                </a:solidFill>
              </a:rPr>
              <a:t>water</a:t>
            </a:r>
            <a:r>
              <a:rPr lang="en-US" dirty="0">
                <a:solidFill>
                  <a:schemeClr val="tx1"/>
                </a:solidFill>
              </a:rPr>
              <a:t> passes through </a:t>
            </a:r>
            <a:r>
              <a:rPr lang="en-US" b="1" dirty="0">
                <a:solidFill>
                  <a:srgbClr val="FF0000"/>
                </a:solidFill>
              </a:rPr>
              <a:t>soil.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Dissolves</a:t>
            </a:r>
            <a:r>
              <a:rPr lang="en-US" sz="2400" dirty="0">
                <a:solidFill>
                  <a:schemeClr val="tx1"/>
                </a:solidFill>
              </a:rPr>
              <a:t> minerals in rock.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Chemically weathers rock.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1846" y="1453383"/>
            <a:ext cx="3931975" cy="345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9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905750" cy="1600200"/>
          </a:xfrm>
        </p:spPr>
        <p:txBody>
          <a:bodyPr>
            <a:normAutofit/>
          </a:bodyPr>
          <a:lstStyle/>
          <a:p>
            <a:r>
              <a:rPr lang="en-US" dirty="0"/>
              <a:t>Calcite and Weathering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4904154" cy="4425753"/>
          </a:xfrm>
        </p:spPr>
        <p:txBody>
          <a:bodyPr>
            <a:normAutofit/>
          </a:bodyPr>
          <a:lstStyle/>
          <a:p>
            <a:pPr marL="628650" lvl="0" indent="-273050"/>
            <a:r>
              <a:rPr lang="en-US" b="1" dirty="0">
                <a:solidFill>
                  <a:srgbClr val="FF0000"/>
                </a:solidFill>
              </a:rPr>
              <a:t>Calcite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Common mineral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Limestone</a:t>
            </a:r>
            <a:r>
              <a:rPr lang="en-US" sz="2400" dirty="0">
                <a:solidFill>
                  <a:schemeClr val="tx1"/>
                </a:solidFill>
              </a:rPr>
              <a:t>, chalk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Organic</a:t>
            </a:r>
            <a:r>
              <a:rPr lang="en-US" sz="2400" dirty="0">
                <a:solidFill>
                  <a:schemeClr val="tx1"/>
                </a:solidFill>
              </a:rPr>
              <a:t> – remains of shells and skeletons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Sedimentary rock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CaCO</a:t>
            </a:r>
            <a:r>
              <a:rPr lang="en-US" sz="2400" baseline="-25000" dirty="0">
                <a:solidFill>
                  <a:schemeClr val="tx1"/>
                </a:solidFill>
              </a:rPr>
              <a:t>3</a:t>
            </a:r>
          </a:p>
          <a:p>
            <a:r>
              <a:rPr lang="en-US" dirty="0">
                <a:solidFill>
                  <a:schemeClr val="tx1"/>
                </a:solidFill>
              </a:rPr>
              <a:t>Weathering from </a:t>
            </a:r>
            <a:r>
              <a:rPr lang="en-US" b="1" dirty="0">
                <a:solidFill>
                  <a:srgbClr val="FF0000"/>
                </a:solidFill>
              </a:rPr>
              <a:t>acid rain.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Carbonic acid 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5618" y="539750"/>
            <a:ext cx="2540000" cy="355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7756" y="3672906"/>
            <a:ext cx="1750196" cy="131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142" y="4572000"/>
            <a:ext cx="8092358" cy="1600200"/>
          </a:xfrm>
        </p:spPr>
        <p:txBody>
          <a:bodyPr/>
          <a:lstStyle/>
          <a:p>
            <a:r>
              <a:rPr lang="en-US" dirty="0"/>
              <a:t>Caves and Caverns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4225284" cy="43792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Formations: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Cave</a:t>
            </a:r>
            <a:r>
              <a:rPr lang="en-US" sz="2800" dirty="0">
                <a:solidFill>
                  <a:schemeClr val="tx1"/>
                </a:solidFill>
              </a:rPr>
              <a:t>:  a natural opening, usually in rocks, that is large enough for human entry.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</a:rPr>
              <a:t>Limestone</a:t>
            </a:r>
            <a:r>
              <a:rPr lang="en-US" sz="2600" dirty="0">
                <a:solidFill>
                  <a:schemeClr val="tx1"/>
                </a:solidFill>
              </a:rPr>
              <a:t> – most common </a:t>
            </a:r>
            <a:r>
              <a:rPr lang="en-US" sz="2600" b="1" dirty="0">
                <a:solidFill>
                  <a:srgbClr val="FF0000"/>
                </a:solidFill>
              </a:rPr>
              <a:t>rock</a:t>
            </a:r>
            <a:r>
              <a:rPr lang="en-US" sz="2600" dirty="0">
                <a:solidFill>
                  <a:schemeClr val="tx1"/>
                </a:solidFill>
              </a:rPr>
              <a:t> for cave formation.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Cavern</a:t>
            </a:r>
            <a:r>
              <a:rPr lang="en-US" sz="2800" dirty="0">
                <a:solidFill>
                  <a:schemeClr val="tx1"/>
                </a:solidFill>
              </a:rPr>
              <a:t>:  consists of connecting caves.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4642" y="416160"/>
            <a:ext cx="3289300" cy="246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4642" y="2908300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0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8118697" cy="1600200"/>
          </a:xfrm>
        </p:spPr>
        <p:txBody>
          <a:bodyPr>
            <a:normAutofit/>
          </a:bodyPr>
          <a:lstStyle/>
          <a:p>
            <a:r>
              <a:rPr lang="en-US" dirty="0"/>
              <a:t>Cave and Cavern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61641"/>
            <a:ext cx="4054911" cy="4664715"/>
          </a:xfrm>
        </p:spPr>
        <p:txBody>
          <a:bodyPr/>
          <a:lstStyle/>
          <a:p>
            <a:pPr marL="32004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Formations from water containing dissolved </a:t>
            </a:r>
            <a:r>
              <a:rPr lang="en-US" sz="2400" b="1" dirty="0">
                <a:solidFill>
                  <a:srgbClr val="FF0000"/>
                </a:solidFill>
              </a:rPr>
              <a:t>calcite dripping</a:t>
            </a:r>
            <a:r>
              <a:rPr lang="en-US" sz="2400" dirty="0">
                <a:solidFill>
                  <a:schemeClr val="tx1"/>
                </a:solidFill>
              </a:rPr>
              <a:t> include: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Stalactites</a:t>
            </a:r>
            <a:r>
              <a:rPr lang="en-US" sz="2400" b="1" dirty="0">
                <a:solidFill>
                  <a:schemeClr val="tx1"/>
                </a:solidFill>
              </a:rPr>
              <a:t> – </a:t>
            </a:r>
            <a:r>
              <a:rPr lang="en-US" sz="2400" dirty="0">
                <a:solidFill>
                  <a:schemeClr val="tx1"/>
                </a:solidFill>
              </a:rPr>
              <a:t>suspended deposit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Stalagmites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deposits that build up from the floor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Columns</a:t>
            </a:r>
            <a:r>
              <a:rPr lang="en-US" sz="2400" dirty="0">
                <a:solidFill>
                  <a:schemeClr val="tx1"/>
                </a:solidFill>
              </a:rPr>
              <a:t> – calcite deposit formed when a stalactite and stalagmite meet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2596" y="3018156"/>
            <a:ext cx="3848100" cy="2108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2597" y="486150"/>
            <a:ext cx="3848100" cy="234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76301" y="4965981"/>
            <a:ext cx="7753350" cy="1398095"/>
          </a:xfrm>
        </p:spPr>
        <p:txBody>
          <a:bodyPr>
            <a:normAutofit/>
          </a:bodyPr>
          <a:lstStyle/>
          <a:p>
            <a:r>
              <a:rPr lang="en-US" dirty="0"/>
              <a:t>Cave and Cavern Features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3362" y="459187"/>
            <a:ext cx="5920122" cy="484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90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3875"/>
            <a:ext cx="3771900" cy="1733550"/>
          </a:xfrm>
        </p:spPr>
        <p:txBody>
          <a:bodyPr>
            <a:normAutofit fontScale="90000"/>
          </a:bodyPr>
          <a:lstStyle/>
          <a:p>
            <a:r>
              <a:rPr lang="en-US" dirty="0"/>
              <a:t>Five Caves in Georgia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064" y="0"/>
            <a:ext cx="4490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3875"/>
            <a:ext cx="3771900" cy="1733550"/>
          </a:xfrm>
        </p:spPr>
        <p:txBody>
          <a:bodyPr>
            <a:normAutofit fontScale="90000"/>
          </a:bodyPr>
          <a:lstStyle/>
          <a:p>
            <a:r>
              <a:rPr lang="en-US" dirty="0"/>
              <a:t>Five Caves in Georgia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175" y="1952625"/>
            <a:ext cx="3028950" cy="247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2190750"/>
            <a:ext cx="51244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3875"/>
            <a:ext cx="3400425" cy="1733550"/>
          </a:xfrm>
        </p:spPr>
        <p:txBody>
          <a:bodyPr>
            <a:normAutofit fontScale="90000"/>
          </a:bodyPr>
          <a:lstStyle/>
          <a:p>
            <a:r>
              <a:rPr lang="en-US" dirty="0"/>
              <a:t>Five Caves in Georgia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65" y="0"/>
            <a:ext cx="5253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70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3875"/>
            <a:ext cx="3771900" cy="1733550"/>
          </a:xfrm>
        </p:spPr>
        <p:txBody>
          <a:bodyPr>
            <a:normAutofit fontScale="90000"/>
          </a:bodyPr>
          <a:lstStyle/>
          <a:p>
            <a:r>
              <a:rPr lang="en-US" dirty="0"/>
              <a:t>Five Caves in Georgia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6391274"/>
            <a:ext cx="5143500" cy="333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178" y="219075"/>
            <a:ext cx="4536144" cy="603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2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23875"/>
            <a:ext cx="3771900" cy="1733550"/>
          </a:xfrm>
        </p:spPr>
        <p:txBody>
          <a:bodyPr>
            <a:normAutofit fontScale="90000"/>
          </a:bodyPr>
          <a:lstStyle/>
          <a:p>
            <a:r>
              <a:rPr lang="en-US" dirty="0"/>
              <a:t>Five Caves in Georgia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114299"/>
            <a:ext cx="4536741" cy="6677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23" y="2867025"/>
            <a:ext cx="3779302" cy="36909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5388" y="2442091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Walker County, GA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09625" y="2724627"/>
            <a:ext cx="514350" cy="5429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543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Sinkholes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673" y="964611"/>
            <a:ext cx="4566030" cy="433281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 </a:t>
            </a:r>
            <a:r>
              <a:rPr lang="en-US" sz="2800" b="1" dirty="0">
                <a:solidFill>
                  <a:srgbClr val="FF0000"/>
                </a:solidFill>
              </a:rPr>
              <a:t>sinkhole</a:t>
            </a:r>
            <a:r>
              <a:rPr lang="en-US" sz="2800" dirty="0">
                <a:solidFill>
                  <a:schemeClr val="tx1"/>
                </a:solidFill>
              </a:rPr>
              <a:t> is a circular depression that forms when rocks dissolve.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Sediment </a:t>
            </a:r>
            <a:r>
              <a:rPr lang="en-US" sz="2800" b="1" dirty="0">
                <a:solidFill>
                  <a:srgbClr val="FF0000"/>
                </a:solidFill>
              </a:rPr>
              <a:t>fills</a:t>
            </a:r>
            <a:r>
              <a:rPr lang="en-US" sz="2800" dirty="0">
                <a:solidFill>
                  <a:schemeClr val="tx1"/>
                </a:solidFill>
              </a:rPr>
              <a:t> existing cavity, or caves / caverns </a:t>
            </a:r>
            <a:r>
              <a:rPr lang="en-US" sz="2800" b="1" dirty="0">
                <a:solidFill>
                  <a:srgbClr val="FF0000"/>
                </a:solidFill>
              </a:rPr>
              <a:t>collapse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5703" y="1057547"/>
            <a:ext cx="3853656" cy="2345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5703" y="3520388"/>
            <a:ext cx="3901986" cy="30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6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SINKHOLES IN GEORGIA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040" y="1295400"/>
            <a:ext cx="3300586" cy="2571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0040" y="4019550"/>
            <a:ext cx="3300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Downtown Atlanta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905" y="1081088"/>
            <a:ext cx="4244082" cy="27860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90653" y="3987284"/>
            <a:ext cx="3300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Cleveland, Atlanta</a:t>
            </a:r>
          </a:p>
        </p:txBody>
      </p:sp>
    </p:spTree>
    <p:extLst>
      <p:ext uri="{BB962C8B-B14F-4D97-AF65-F5344CB8AC3E}">
        <p14:creationId xmlns:p14="http://schemas.microsoft.com/office/powerpoint/2010/main" val="720933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5353048"/>
            <a:ext cx="6781800" cy="967113"/>
          </a:xfrm>
        </p:spPr>
        <p:txBody>
          <a:bodyPr>
            <a:normAutofit/>
          </a:bodyPr>
          <a:lstStyle/>
          <a:p>
            <a:r>
              <a:rPr lang="en-US" dirty="0"/>
              <a:t>Karst Topography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746" y="-177048"/>
            <a:ext cx="8460354" cy="1996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Karst Topography </a:t>
            </a:r>
            <a:r>
              <a:rPr lang="en-US" dirty="0">
                <a:solidFill>
                  <a:schemeClr val="tx1"/>
                </a:solidFill>
              </a:rPr>
              <a:t>is landscape that is characterized by numerous caves, sinkholes, fissures, and underground streams.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1271586"/>
            <a:ext cx="5457825" cy="2314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3633786"/>
            <a:ext cx="3776662" cy="179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662813"/>
            <a:ext cx="6781800" cy="1600200"/>
          </a:xfrm>
        </p:spPr>
        <p:txBody>
          <a:bodyPr>
            <a:normAutofit/>
          </a:bodyPr>
          <a:lstStyle/>
          <a:p>
            <a:r>
              <a:rPr lang="en-US" dirty="0"/>
              <a:t>Karst Topography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746" y="261191"/>
            <a:ext cx="8431779" cy="2291598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solidFill>
                  <a:schemeClr val="tx1"/>
                </a:solidFill>
              </a:rPr>
              <a:t>Generally forms in </a:t>
            </a:r>
            <a:r>
              <a:rPr lang="en-US" sz="2400" b="1" dirty="0">
                <a:solidFill>
                  <a:srgbClr val="FF0000"/>
                </a:solidFill>
              </a:rPr>
              <a:t>wet</a:t>
            </a:r>
            <a:r>
              <a:rPr lang="en-US" sz="2400" dirty="0">
                <a:solidFill>
                  <a:schemeClr val="tx1"/>
                </a:solidFill>
              </a:rPr>
              <a:t> areas.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Caused by chemical weathering of limestone by </a:t>
            </a:r>
            <a:r>
              <a:rPr lang="en-US" sz="2400" b="1" dirty="0">
                <a:solidFill>
                  <a:srgbClr val="FF0000"/>
                </a:solidFill>
              </a:rPr>
              <a:t>groundwater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Closely spaced </a:t>
            </a:r>
            <a:r>
              <a:rPr lang="en-US" sz="2400" dirty="0">
                <a:solidFill>
                  <a:schemeClr val="tx1"/>
                </a:solidFill>
              </a:rPr>
              <a:t>sinkholes and caverns.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Streams</a:t>
            </a:r>
            <a:r>
              <a:rPr lang="en-US" sz="2400" dirty="0">
                <a:solidFill>
                  <a:schemeClr val="tx1"/>
                </a:solidFill>
              </a:rPr>
              <a:t> often disappear underground and emerge elsewhere.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181" y="2552789"/>
            <a:ext cx="3920156" cy="267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http://www.naturalarches.org/gallery_files/canada-NS-biga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8970" y="537801"/>
            <a:ext cx="1825807" cy="24709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4572000"/>
            <a:ext cx="7220243" cy="1600200"/>
          </a:xfrm>
        </p:spPr>
        <p:txBody>
          <a:bodyPr/>
          <a:lstStyle/>
          <a:p>
            <a:r>
              <a:rPr lang="en-US" dirty="0"/>
              <a:t>Coastal Weathering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26914"/>
            <a:ext cx="5189805" cy="46458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Coastal Weathering </a:t>
            </a:r>
            <a:r>
              <a:rPr lang="en-US" sz="2800" dirty="0">
                <a:solidFill>
                  <a:schemeClr val="tx1"/>
                </a:solidFill>
              </a:rPr>
              <a:t>is weathering by wind and water create landforms at coastal regions.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Type of </a:t>
            </a:r>
            <a:r>
              <a:rPr lang="en-US" sz="2800" b="1" dirty="0">
                <a:solidFill>
                  <a:srgbClr val="FF0000"/>
                </a:solidFill>
              </a:rPr>
              <a:t>Mechanical</a:t>
            </a:r>
            <a:r>
              <a:rPr lang="en-US" sz="2800" dirty="0">
                <a:solidFill>
                  <a:schemeClr val="tx1"/>
                </a:solidFill>
              </a:rPr>
              <a:t> Weathering.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>
                <a:solidFill>
                  <a:schemeClr val="tx1"/>
                </a:solidFill>
              </a:rPr>
              <a:t> formations occur because of </a:t>
            </a:r>
            <a:r>
              <a:rPr lang="en-US" sz="2800" b="1" dirty="0">
                <a:solidFill>
                  <a:srgbClr val="FF0000"/>
                </a:solidFill>
              </a:rPr>
              <a:t>differential</a:t>
            </a:r>
            <a:r>
              <a:rPr lang="en-US" sz="2800" dirty="0">
                <a:solidFill>
                  <a:schemeClr val="tx1"/>
                </a:solidFill>
              </a:rPr>
              <a:t> weathering – different materials in rock.</a:t>
            </a:r>
          </a:p>
        </p:txBody>
      </p:sp>
      <p:pic>
        <p:nvPicPr>
          <p:cNvPr id="1031" name="Picture 7" descr="http://energy.novascotia.ca/sites/default/files/images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805" y="3340050"/>
            <a:ext cx="2860139" cy="1906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4572000"/>
            <a:ext cx="7220243" cy="1600200"/>
          </a:xfrm>
        </p:spPr>
        <p:txBody>
          <a:bodyPr/>
          <a:lstStyle/>
          <a:p>
            <a:r>
              <a:rPr lang="en-US" dirty="0"/>
              <a:t>Coastal Weathering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4486275" cy="464585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Wave action cuts </a:t>
            </a:r>
            <a:r>
              <a:rPr lang="en-US" dirty="0">
                <a:solidFill>
                  <a:schemeClr val="tx1"/>
                </a:solidFill>
              </a:rPr>
              <a:t>into coastal headlands to form: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Arches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Stacks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Caves</a:t>
            </a:r>
          </a:p>
          <a:p>
            <a:r>
              <a:rPr lang="en-US" dirty="0">
                <a:solidFill>
                  <a:schemeClr val="tx1"/>
                </a:solidFill>
              </a:rPr>
              <a:t>Sea Cliffs are produced by </a:t>
            </a:r>
            <a:r>
              <a:rPr lang="en-US" b="1" dirty="0">
                <a:solidFill>
                  <a:srgbClr val="FF0000"/>
                </a:solidFill>
              </a:rPr>
              <a:t>waves and weather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4722" y="238124"/>
            <a:ext cx="3274727" cy="26538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Object 1">
            <a:extLst>
              <a:ext uri="{63B3BB69-23CF-44E3-9099-C40C66FF867C}">
                <a14:compatExt xmlns:a14="http://schemas.microsoft.com/office/drawing/2010/main" spid="_x0000_s2049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3267" y="3008727"/>
            <a:ext cx="2530035" cy="222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7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97400" cy="1600200"/>
          </a:xfrm>
        </p:spPr>
        <p:txBody>
          <a:bodyPr>
            <a:normAutofit/>
          </a:bodyPr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692" y="1387231"/>
            <a:ext cx="3538668" cy="382953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What type of weathering forms Karst landforms?</a:t>
            </a:r>
          </a:p>
          <a:p>
            <a:pPr marL="514350" indent="-514350">
              <a:buAutoNum type="alphaUcPeriod"/>
            </a:pPr>
            <a:r>
              <a:rPr lang="en-US" sz="2800" dirty="0">
                <a:solidFill>
                  <a:schemeClr val="tx1"/>
                </a:solidFill>
              </a:rPr>
              <a:t>Ice wedging</a:t>
            </a:r>
          </a:p>
          <a:p>
            <a:pPr marL="514350" indent="-514350">
              <a:buAutoNum type="alphaUcPeriod"/>
            </a:pPr>
            <a:r>
              <a:rPr lang="en-US" sz="2800" dirty="0">
                <a:solidFill>
                  <a:schemeClr val="tx1"/>
                </a:solidFill>
              </a:rPr>
              <a:t>Wind abrasion</a:t>
            </a:r>
          </a:p>
          <a:p>
            <a:pPr marL="514350" indent="-514350">
              <a:buAutoNum type="alphaUcPeriod"/>
            </a:pPr>
            <a:r>
              <a:rPr lang="en-US" sz="2800" dirty="0">
                <a:solidFill>
                  <a:schemeClr val="tx1"/>
                </a:solidFill>
              </a:rPr>
              <a:t>Carbonation</a:t>
            </a:r>
          </a:p>
          <a:p>
            <a:pPr marL="514350" indent="-514350">
              <a:buAutoNum type="alphaUcPeriod"/>
            </a:pPr>
            <a:r>
              <a:rPr lang="en-US" sz="2800" dirty="0">
                <a:solidFill>
                  <a:schemeClr val="tx1"/>
                </a:solidFill>
              </a:rPr>
              <a:t>Oxidation</a:t>
            </a:r>
          </a:p>
          <a:p>
            <a:pPr marL="514350" indent="-514350">
              <a:buAutoNum type="alphaUcPeriod"/>
            </a:pPr>
            <a:endParaRPr lang="en-US" sz="2800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0668" y="1282270"/>
            <a:ext cx="4715040" cy="32897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9384" y="3524250"/>
            <a:ext cx="3122491" cy="542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 #26</a:t>
            </a:r>
          </a:p>
          <a:p>
            <a:r>
              <a:rPr lang="en-US" dirty="0">
                <a:solidFill>
                  <a:schemeClr val="tx1"/>
                </a:solidFill>
              </a:rPr>
              <a:t>Complete any missing lab</a:t>
            </a:r>
          </a:p>
        </p:txBody>
      </p:sp>
    </p:spTree>
    <p:extLst>
      <p:ext uri="{BB962C8B-B14F-4D97-AF65-F5344CB8AC3E}">
        <p14:creationId xmlns:p14="http://schemas.microsoft.com/office/powerpoint/2010/main" val="3237083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429</TotalTime>
  <Words>566</Words>
  <Application>Microsoft Office PowerPoint</Application>
  <PresentationFormat>On-screen Show (4:3)</PresentationFormat>
  <Paragraphs>105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Newsprint</vt:lpstr>
      <vt:lpstr>DO NOW</vt:lpstr>
      <vt:lpstr>REVIEW #25</vt:lpstr>
      <vt:lpstr>REVIEW #25</vt:lpstr>
      <vt:lpstr>REVIEW #25</vt:lpstr>
      <vt:lpstr>NEED TO FINISH P and P LAB?</vt:lpstr>
      <vt:lpstr>Porosity and Permeability Lab</vt:lpstr>
      <vt:lpstr>Porosity and Permeability Lab</vt:lpstr>
      <vt:lpstr>REVIEW</vt:lpstr>
      <vt:lpstr>Weathering Landforms</vt:lpstr>
      <vt:lpstr>Weathering by Groundwater</vt:lpstr>
      <vt:lpstr>Calcite and Weathering</vt:lpstr>
      <vt:lpstr>Caves and Caverns</vt:lpstr>
      <vt:lpstr>Cave and Cavern Features</vt:lpstr>
      <vt:lpstr>Cave and Cavern Features</vt:lpstr>
      <vt:lpstr>Five Caves in Georgia</vt:lpstr>
      <vt:lpstr>Five Caves in Georgia</vt:lpstr>
      <vt:lpstr>Five Caves in Georgia</vt:lpstr>
      <vt:lpstr>Five Caves in Georgia</vt:lpstr>
      <vt:lpstr>Five Caves in Georgia</vt:lpstr>
      <vt:lpstr>Sinkholes</vt:lpstr>
      <vt:lpstr>SINKHOLES IN GEORGIA</vt:lpstr>
      <vt:lpstr>Karst Topography</vt:lpstr>
      <vt:lpstr>Karst Topography</vt:lpstr>
      <vt:lpstr>Coastal Weathering</vt:lpstr>
      <vt:lpstr>Coastal Weathering</vt:lpstr>
      <vt:lpstr>Review</vt:lpstr>
      <vt:lpstr>TO 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Groundwater &amp; Weathering</dc:title>
  <dc:creator>Donna Governor</dc:creator>
  <cp:lastModifiedBy>JCBOE</cp:lastModifiedBy>
  <cp:revision>23</cp:revision>
  <dcterms:created xsi:type="dcterms:W3CDTF">2014-01-31T22:47:39Z</dcterms:created>
  <dcterms:modified xsi:type="dcterms:W3CDTF">2016-11-01T16:47:16Z</dcterms:modified>
</cp:coreProperties>
</file>