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75" r:id="rId5"/>
    <p:sldId id="276" r:id="rId6"/>
    <p:sldId id="277" r:id="rId7"/>
    <p:sldId id="293" r:id="rId8"/>
    <p:sldId id="294" r:id="rId9"/>
    <p:sldId id="278" r:id="rId10"/>
    <p:sldId id="279" r:id="rId11"/>
    <p:sldId id="260" r:id="rId12"/>
    <p:sldId id="280" r:id="rId13"/>
    <p:sldId id="281" r:id="rId14"/>
    <p:sldId id="282" r:id="rId15"/>
    <p:sldId id="283" r:id="rId16"/>
    <p:sldId id="284" r:id="rId17"/>
    <p:sldId id="295" r:id="rId18"/>
    <p:sldId id="285" r:id="rId19"/>
    <p:sldId id="286" r:id="rId20"/>
    <p:sldId id="261" r:id="rId21"/>
    <p:sldId id="287" r:id="rId22"/>
    <p:sldId id="288" r:id="rId23"/>
    <p:sldId id="289" r:id="rId24"/>
    <p:sldId id="290" r:id="rId25"/>
    <p:sldId id="291" r:id="rId26"/>
    <p:sldId id="292" r:id="rId27"/>
    <p:sldId id="262" r:id="rId28"/>
    <p:sldId id="274" r:id="rId29"/>
    <p:sldId id="25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6E9C52-57DC-49A8-B05D-6E451F122A6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A8576F-F677-4B14-BAA6-3DF909413727}">
      <dgm:prSet phldrT="[Text]"/>
      <dgm:spPr/>
      <dgm:t>
        <a:bodyPr/>
        <a:lstStyle/>
        <a:p>
          <a:r>
            <a:rPr lang="en-US" dirty="0"/>
            <a:t>K</a:t>
          </a:r>
          <a:r>
            <a:rPr lang="en-US" baseline="-25000" dirty="0"/>
            <a:t>eq &lt; 1</a:t>
          </a:r>
          <a:endParaRPr lang="en-US" dirty="0"/>
        </a:p>
      </dgm:t>
    </dgm:pt>
    <dgm:pt modelId="{5E6F4163-F57D-47CF-A0A0-7438C6EC0D01}" type="parTrans" cxnId="{23E2C9B9-804C-4FFA-94EB-01EA930B2745}">
      <dgm:prSet/>
      <dgm:spPr/>
      <dgm:t>
        <a:bodyPr/>
        <a:lstStyle/>
        <a:p>
          <a:endParaRPr lang="en-US"/>
        </a:p>
      </dgm:t>
    </dgm:pt>
    <dgm:pt modelId="{BB0257DA-952D-4CEA-9BCE-1C85FDD0AA6B}" type="sibTrans" cxnId="{23E2C9B9-804C-4FFA-94EB-01EA930B2745}">
      <dgm:prSet/>
      <dgm:spPr/>
      <dgm:t>
        <a:bodyPr/>
        <a:lstStyle/>
        <a:p>
          <a:endParaRPr lang="en-US"/>
        </a:p>
      </dgm:t>
    </dgm:pt>
    <dgm:pt modelId="{7928F7EB-755F-4426-AF2D-E55827721312}">
      <dgm:prSet phldrT="[Text]"/>
      <dgm:spPr/>
      <dgm:t>
        <a:bodyPr/>
        <a:lstStyle/>
        <a:p>
          <a:r>
            <a:rPr lang="en-US" dirty="0"/>
            <a:t>Reactants favored</a:t>
          </a:r>
        </a:p>
      </dgm:t>
    </dgm:pt>
    <dgm:pt modelId="{0282AA42-F1E4-4B3A-ADFD-723E35329EDB}" type="parTrans" cxnId="{A921933E-7F85-4905-92EC-E8DEE4482AC5}">
      <dgm:prSet/>
      <dgm:spPr/>
      <dgm:t>
        <a:bodyPr/>
        <a:lstStyle/>
        <a:p>
          <a:endParaRPr lang="en-US"/>
        </a:p>
      </dgm:t>
    </dgm:pt>
    <dgm:pt modelId="{F6258ACF-9BD8-41EC-A714-3107A3106C33}" type="sibTrans" cxnId="{A921933E-7F85-4905-92EC-E8DEE4482AC5}">
      <dgm:prSet/>
      <dgm:spPr/>
      <dgm:t>
        <a:bodyPr/>
        <a:lstStyle/>
        <a:p>
          <a:endParaRPr lang="en-US"/>
        </a:p>
      </dgm:t>
    </dgm:pt>
    <dgm:pt modelId="{DEBAB68A-26AC-4E20-920F-8F661A235849}">
      <dgm:prSet phldrT="[Text]"/>
      <dgm:spPr/>
      <dgm:t>
        <a:bodyPr/>
        <a:lstStyle/>
        <a:p>
          <a:r>
            <a:rPr lang="en-US" dirty="0"/>
            <a:t>“Lies to the left”</a:t>
          </a:r>
        </a:p>
      </dgm:t>
    </dgm:pt>
    <dgm:pt modelId="{21A18A2A-D9AD-4C78-9119-48940F88B479}" type="parTrans" cxnId="{95A0EED8-7F04-4EFA-835F-7B7CCE09943F}">
      <dgm:prSet/>
      <dgm:spPr/>
      <dgm:t>
        <a:bodyPr/>
        <a:lstStyle/>
        <a:p>
          <a:endParaRPr lang="en-US"/>
        </a:p>
      </dgm:t>
    </dgm:pt>
    <dgm:pt modelId="{253E48AF-9E5C-474A-A9EB-375A6CB37F0D}" type="sibTrans" cxnId="{95A0EED8-7F04-4EFA-835F-7B7CCE09943F}">
      <dgm:prSet/>
      <dgm:spPr/>
      <dgm:t>
        <a:bodyPr/>
        <a:lstStyle/>
        <a:p>
          <a:endParaRPr lang="en-US"/>
        </a:p>
      </dgm:t>
    </dgm:pt>
    <dgm:pt modelId="{7914084F-499C-4AD2-BF98-3BABC8D0C607}">
      <dgm:prSet phldrT="[Text]"/>
      <dgm:spPr/>
      <dgm:t>
        <a:bodyPr/>
        <a:lstStyle/>
        <a:p>
          <a:r>
            <a:rPr lang="en-US" dirty="0"/>
            <a:t>K</a:t>
          </a:r>
          <a:r>
            <a:rPr lang="en-US" baseline="-25000" dirty="0"/>
            <a:t>eq &gt; 1</a:t>
          </a:r>
          <a:endParaRPr lang="en-US" dirty="0"/>
        </a:p>
      </dgm:t>
    </dgm:pt>
    <dgm:pt modelId="{D5894AE8-C9DD-4844-903C-EEB6719699E3}" type="parTrans" cxnId="{AB2432B0-7018-47D1-A408-BD8A7B8C0316}">
      <dgm:prSet/>
      <dgm:spPr/>
      <dgm:t>
        <a:bodyPr/>
        <a:lstStyle/>
        <a:p>
          <a:endParaRPr lang="en-US"/>
        </a:p>
      </dgm:t>
    </dgm:pt>
    <dgm:pt modelId="{3BE22B9F-CCF3-4BB6-B76A-C07AA9548728}" type="sibTrans" cxnId="{AB2432B0-7018-47D1-A408-BD8A7B8C0316}">
      <dgm:prSet/>
      <dgm:spPr/>
      <dgm:t>
        <a:bodyPr/>
        <a:lstStyle/>
        <a:p>
          <a:endParaRPr lang="en-US"/>
        </a:p>
      </dgm:t>
    </dgm:pt>
    <dgm:pt modelId="{D0AB1DF7-8C19-4D4F-98E5-6621CCB4D317}">
      <dgm:prSet phldrT="[Text]"/>
      <dgm:spPr/>
      <dgm:t>
        <a:bodyPr/>
        <a:lstStyle/>
        <a:p>
          <a:r>
            <a:rPr lang="en-US" dirty="0"/>
            <a:t>Products favored</a:t>
          </a:r>
        </a:p>
      </dgm:t>
    </dgm:pt>
    <dgm:pt modelId="{B5854B63-5EDA-45ED-B85D-36A4AADB9F55}" type="parTrans" cxnId="{F991C390-3E83-4428-B17A-8A74644B7782}">
      <dgm:prSet/>
      <dgm:spPr/>
      <dgm:t>
        <a:bodyPr/>
        <a:lstStyle/>
        <a:p>
          <a:endParaRPr lang="en-US"/>
        </a:p>
      </dgm:t>
    </dgm:pt>
    <dgm:pt modelId="{65C04DED-B02A-4ADD-A538-BB9D9164FE79}" type="sibTrans" cxnId="{F991C390-3E83-4428-B17A-8A74644B7782}">
      <dgm:prSet/>
      <dgm:spPr/>
      <dgm:t>
        <a:bodyPr/>
        <a:lstStyle/>
        <a:p>
          <a:endParaRPr lang="en-US"/>
        </a:p>
      </dgm:t>
    </dgm:pt>
    <dgm:pt modelId="{F4F3A086-4190-4121-B971-9563A6AAFEBE}">
      <dgm:prSet phldrT="[Text]"/>
      <dgm:spPr/>
      <dgm:t>
        <a:bodyPr/>
        <a:lstStyle/>
        <a:p>
          <a:r>
            <a:rPr lang="en-US" dirty="0"/>
            <a:t>“Lies to the right”</a:t>
          </a:r>
        </a:p>
      </dgm:t>
    </dgm:pt>
    <dgm:pt modelId="{8B71AE25-310A-47CD-8FC7-D79DF5C5A769}" type="parTrans" cxnId="{DF71716F-969A-444F-AB50-491034E0F1F2}">
      <dgm:prSet/>
      <dgm:spPr/>
      <dgm:t>
        <a:bodyPr/>
        <a:lstStyle/>
        <a:p>
          <a:endParaRPr lang="en-US"/>
        </a:p>
      </dgm:t>
    </dgm:pt>
    <dgm:pt modelId="{D60B1DDD-0801-4AB7-B66F-95928CDB4B5A}" type="sibTrans" cxnId="{DF71716F-969A-444F-AB50-491034E0F1F2}">
      <dgm:prSet/>
      <dgm:spPr/>
      <dgm:t>
        <a:bodyPr/>
        <a:lstStyle/>
        <a:p>
          <a:endParaRPr lang="en-US"/>
        </a:p>
      </dgm:t>
    </dgm:pt>
    <dgm:pt modelId="{524AFFE4-1634-43C7-AEDE-7EC667B44DD1}" type="pres">
      <dgm:prSet presAssocID="{436E9C52-57DC-49A8-B05D-6E451F122A6C}" presName="Name0" presStyleCnt="0">
        <dgm:presLayoutVars>
          <dgm:dir/>
          <dgm:animLvl val="lvl"/>
          <dgm:resizeHandles/>
        </dgm:presLayoutVars>
      </dgm:prSet>
      <dgm:spPr/>
    </dgm:pt>
    <dgm:pt modelId="{68BEE2A2-5E16-4090-A75C-CBB238123045}" type="pres">
      <dgm:prSet presAssocID="{23A8576F-F677-4B14-BAA6-3DF909413727}" presName="linNode" presStyleCnt="0"/>
      <dgm:spPr/>
    </dgm:pt>
    <dgm:pt modelId="{8111AD33-8830-440F-B626-8724A8105B10}" type="pres">
      <dgm:prSet presAssocID="{23A8576F-F677-4B14-BAA6-3DF909413727}" presName="parentShp" presStyleLbl="node1" presStyleIdx="0" presStyleCnt="2">
        <dgm:presLayoutVars>
          <dgm:bulletEnabled val="1"/>
        </dgm:presLayoutVars>
      </dgm:prSet>
      <dgm:spPr/>
    </dgm:pt>
    <dgm:pt modelId="{43432052-CACB-4A6E-865C-725C0E67DC31}" type="pres">
      <dgm:prSet presAssocID="{23A8576F-F677-4B14-BAA6-3DF909413727}" presName="childShp" presStyleLbl="bgAccFollowNode1" presStyleIdx="0" presStyleCnt="2" custScaleX="146154" custLinFactNeighborY="-4910">
        <dgm:presLayoutVars>
          <dgm:bulletEnabled val="1"/>
        </dgm:presLayoutVars>
      </dgm:prSet>
      <dgm:spPr/>
    </dgm:pt>
    <dgm:pt modelId="{F6B69FC6-AC4C-4A4A-B003-3D03D6469428}" type="pres">
      <dgm:prSet presAssocID="{BB0257DA-952D-4CEA-9BCE-1C85FDD0AA6B}" presName="spacing" presStyleCnt="0"/>
      <dgm:spPr/>
    </dgm:pt>
    <dgm:pt modelId="{122E7805-2E03-455D-A151-87C9DB979F30}" type="pres">
      <dgm:prSet presAssocID="{7914084F-499C-4AD2-BF98-3BABC8D0C607}" presName="linNode" presStyleCnt="0"/>
      <dgm:spPr/>
    </dgm:pt>
    <dgm:pt modelId="{23DCCBF2-4A78-4DEF-962E-8696B68DAA39}" type="pres">
      <dgm:prSet presAssocID="{7914084F-499C-4AD2-BF98-3BABC8D0C607}" presName="parentShp" presStyleLbl="node1" presStyleIdx="1" presStyleCnt="2">
        <dgm:presLayoutVars>
          <dgm:bulletEnabled val="1"/>
        </dgm:presLayoutVars>
      </dgm:prSet>
      <dgm:spPr/>
    </dgm:pt>
    <dgm:pt modelId="{A018C993-D98E-40AB-98B8-8D2A5E00D167}" type="pres">
      <dgm:prSet presAssocID="{7914084F-499C-4AD2-BF98-3BABC8D0C607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259E0820-8591-4734-BE86-71CDED4D2FA1}" type="presOf" srcId="{F4F3A086-4190-4121-B971-9563A6AAFEBE}" destId="{A018C993-D98E-40AB-98B8-8D2A5E00D167}" srcOrd="0" destOrd="1" presId="urn:microsoft.com/office/officeart/2005/8/layout/vList6"/>
    <dgm:cxn modelId="{A921933E-7F85-4905-92EC-E8DEE4482AC5}" srcId="{23A8576F-F677-4B14-BAA6-3DF909413727}" destId="{7928F7EB-755F-4426-AF2D-E55827721312}" srcOrd="0" destOrd="0" parTransId="{0282AA42-F1E4-4B3A-ADFD-723E35329EDB}" sibTransId="{F6258ACF-9BD8-41EC-A714-3107A3106C33}"/>
    <dgm:cxn modelId="{F321C06D-1CF6-412B-A14B-3C9E27FF1F12}" type="presOf" srcId="{DEBAB68A-26AC-4E20-920F-8F661A235849}" destId="{43432052-CACB-4A6E-865C-725C0E67DC31}" srcOrd="0" destOrd="1" presId="urn:microsoft.com/office/officeart/2005/8/layout/vList6"/>
    <dgm:cxn modelId="{DF71716F-969A-444F-AB50-491034E0F1F2}" srcId="{7914084F-499C-4AD2-BF98-3BABC8D0C607}" destId="{F4F3A086-4190-4121-B971-9563A6AAFEBE}" srcOrd="1" destOrd="0" parTransId="{8B71AE25-310A-47CD-8FC7-D79DF5C5A769}" sibTransId="{D60B1DDD-0801-4AB7-B66F-95928CDB4B5A}"/>
    <dgm:cxn modelId="{A8738E89-73BA-47BA-9598-A9654905BDD0}" type="presOf" srcId="{7928F7EB-755F-4426-AF2D-E55827721312}" destId="{43432052-CACB-4A6E-865C-725C0E67DC31}" srcOrd="0" destOrd="0" presId="urn:microsoft.com/office/officeart/2005/8/layout/vList6"/>
    <dgm:cxn modelId="{F991C390-3E83-4428-B17A-8A74644B7782}" srcId="{7914084F-499C-4AD2-BF98-3BABC8D0C607}" destId="{D0AB1DF7-8C19-4D4F-98E5-6621CCB4D317}" srcOrd="0" destOrd="0" parTransId="{B5854B63-5EDA-45ED-B85D-36A4AADB9F55}" sibTransId="{65C04DED-B02A-4ADD-A538-BB9D9164FE79}"/>
    <dgm:cxn modelId="{975EA3AF-2045-4F0C-9D46-EA9126804CF3}" type="presOf" srcId="{436E9C52-57DC-49A8-B05D-6E451F122A6C}" destId="{524AFFE4-1634-43C7-AEDE-7EC667B44DD1}" srcOrd="0" destOrd="0" presId="urn:microsoft.com/office/officeart/2005/8/layout/vList6"/>
    <dgm:cxn modelId="{AB2432B0-7018-47D1-A408-BD8A7B8C0316}" srcId="{436E9C52-57DC-49A8-B05D-6E451F122A6C}" destId="{7914084F-499C-4AD2-BF98-3BABC8D0C607}" srcOrd="1" destOrd="0" parTransId="{D5894AE8-C9DD-4844-903C-EEB6719699E3}" sibTransId="{3BE22B9F-CCF3-4BB6-B76A-C07AA9548728}"/>
    <dgm:cxn modelId="{2B6458B4-3FF0-4DE0-937C-B9966423E956}" type="presOf" srcId="{23A8576F-F677-4B14-BAA6-3DF909413727}" destId="{8111AD33-8830-440F-B626-8724A8105B10}" srcOrd="0" destOrd="0" presId="urn:microsoft.com/office/officeart/2005/8/layout/vList6"/>
    <dgm:cxn modelId="{23E2C9B9-804C-4FFA-94EB-01EA930B2745}" srcId="{436E9C52-57DC-49A8-B05D-6E451F122A6C}" destId="{23A8576F-F677-4B14-BAA6-3DF909413727}" srcOrd="0" destOrd="0" parTransId="{5E6F4163-F57D-47CF-A0A0-7438C6EC0D01}" sibTransId="{BB0257DA-952D-4CEA-9BCE-1C85FDD0AA6B}"/>
    <dgm:cxn modelId="{95A0EED8-7F04-4EFA-835F-7B7CCE09943F}" srcId="{23A8576F-F677-4B14-BAA6-3DF909413727}" destId="{DEBAB68A-26AC-4E20-920F-8F661A235849}" srcOrd="1" destOrd="0" parTransId="{21A18A2A-D9AD-4C78-9119-48940F88B479}" sibTransId="{253E48AF-9E5C-474A-A9EB-375A6CB37F0D}"/>
    <dgm:cxn modelId="{74C46ED9-D579-428A-8F5B-5C3A01CABD9A}" type="presOf" srcId="{D0AB1DF7-8C19-4D4F-98E5-6621CCB4D317}" destId="{A018C993-D98E-40AB-98B8-8D2A5E00D167}" srcOrd="0" destOrd="0" presId="urn:microsoft.com/office/officeart/2005/8/layout/vList6"/>
    <dgm:cxn modelId="{AC64EFE0-A4C3-4425-AAE6-3D00FDE6AE09}" type="presOf" srcId="{7914084F-499C-4AD2-BF98-3BABC8D0C607}" destId="{23DCCBF2-4A78-4DEF-962E-8696B68DAA39}" srcOrd="0" destOrd="0" presId="urn:microsoft.com/office/officeart/2005/8/layout/vList6"/>
    <dgm:cxn modelId="{52325DE2-2987-4E50-A67B-6A6FD9CEE0CF}" type="presParOf" srcId="{524AFFE4-1634-43C7-AEDE-7EC667B44DD1}" destId="{68BEE2A2-5E16-4090-A75C-CBB238123045}" srcOrd="0" destOrd="0" presId="urn:microsoft.com/office/officeart/2005/8/layout/vList6"/>
    <dgm:cxn modelId="{D8DA2F70-2630-40C0-BDF1-0EFC5FCFE033}" type="presParOf" srcId="{68BEE2A2-5E16-4090-A75C-CBB238123045}" destId="{8111AD33-8830-440F-B626-8724A8105B10}" srcOrd="0" destOrd="0" presId="urn:microsoft.com/office/officeart/2005/8/layout/vList6"/>
    <dgm:cxn modelId="{43498DD1-8787-40C6-AC2D-C6564A43DC6F}" type="presParOf" srcId="{68BEE2A2-5E16-4090-A75C-CBB238123045}" destId="{43432052-CACB-4A6E-865C-725C0E67DC31}" srcOrd="1" destOrd="0" presId="urn:microsoft.com/office/officeart/2005/8/layout/vList6"/>
    <dgm:cxn modelId="{93C520DE-1949-4862-918B-0696CF725B1C}" type="presParOf" srcId="{524AFFE4-1634-43C7-AEDE-7EC667B44DD1}" destId="{F6B69FC6-AC4C-4A4A-B003-3D03D6469428}" srcOrd="1" destOrd="0" presId="urn:microsoft.com/office/officeart/2005/8/layout/vList6"/>
    <dgm:cxn modelId="{1CAC1661-6BDF-472E-AA97-E18F389ED434}" type="presParOf" srcId="{524AFFE4-1634-43C7-AEDE-7EC667B44DD1}" destId="{122E7805-2E03-455D-A151-87C9DB979F30}" srcOrd="2" destOrd="0" presId="urn:microsoft.com/office/officeart/2005/8/layout/vList6"/>
    <dgm:cxn modelId="{272DEC67-F66B-4AC5-AE44-9E5050F76AD4}" type="presParOf" srcId="{122E7805-2E03-455D-A151-87C9DB979F30}" destId="{23DCCBF2-4A78-4DEF-962E-8696B68DAA39}" srcOrd="0" destOrd="0" presId="urn:microsoft.com/office/officeart/2005/8/layout/vList6"/>
    <dgm:cxn modelId="{F0E0F065-9BFA-4E16-9510-2C7E44D4AF2E}" type="presParOf" srcId="{122E7805-2E03-455D-A151-87C9DB979F30}" destId="{A018C993-D98E-40AB-98B8-8D2A5E00D16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32052-CACB-4A6E-865C-725C0E67DC31}">
      <dsp:nvSpPr>
        <dsp:cNvPr id="0" name=""/>
        <dsp:cNvSpPr/>
      </dsp:nvSpPr>
      <dsp:spPr>
        <a:xfrm>
          <a:off x="1910905" y="0"/>
          <a:ext cx="4181570" cy="15599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Reactants favored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“Lies to the left”</a:t>
          </a:r>
        </a:p>
      </dsp:txBody>
      <dsp:txXfrm>
        <a:off x="1910905" y="194988"/>
        <a:ext cx="3596606" cy="1169928"/>
      </dsp:txXfrm>
    </dsp:sp>
    <dsp:sp modelId="{8111AD33-8830-440F-B626-8724A8105B10}">
      <dsp:nvSpPr>
        <dsp:cNvPr id="0" name=""/>
        <dsp:cNvSpPr/>
      </dsp:nvSpPr>
      <dsp:spPr>
        <a:xfrm>
          <a:off x="3523" y="399"/>
          <a:ext cx="1907381" cy="15599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K</a:t>
          </a:r>
          <a:r>
            <a:rPr lang="en-US" sz="4500" kern="1200" baseline="-25000" dirty="0"/>
            <a:t>eq &lt; 1</a:t>
          </a:r>
          <a:endParaRPr lang="en-US" sz="4500" kern="1200" dirty="0"/>
        </a:p>
      </dsp:txBody>
      <dsp:txXfrm>
        <a:off x="79671" y="76547"/>
        <a:ext cx="1755085" cy="1407608"/>
      </dsp:txXfrm>
    </dsp:sp>
    <dsp:sp modelId="{A018C993-D98E-40AB-98B8-8D2A5E00D167}">
      <dsp:nvSpPr>
        <dsp:cNvPr id="0" name=""/>
        <dsp:cNvSpPr/>
      </dsp:nvSpPr>
      <dsp:spPr>
        <a:xfrm>
          <a:off x="2438400" y="1716295"/>
          <a:ext cx="3657600" cy="15599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Products favored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“Lies to the right”</a:t>
          </a:r>
        </a:p>
      </dsp:txBody>
      <dsp:txXfrm>
        <a:off x="2438400" y="1911283"/>
        <a:ext cx="3072636" cy="1169928"/>
      </dsp:txXfrm>
    </dsp:sp>
    <dsp:sp modelId="{23DCCBF2-4A78-4DEF-962E-8696B68DAA39}">
      <dsp:nvSpPr>
        <dsp:cNvPr id="0" name=""/>
        <dsp:cNvSpPr/>
      </dsp:nvSpPr>
      <dsp:spPr>
        <a:xfrm>
          <a:off x="0" y="1716295"/>
          <a:ext cx="2438400" cy="15599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K</a:t>
          </a:r>
          <a:r>
            <a:rPr lang="en-US" sz="4500" kern="1200" baseline="-25000" dirty="0"/>
            <a:t>eq &gt; 1</a:t>
          </a:r>
          <a:endParaRPr lang="en-US" sz="4500" kern="1200" dirty="0"/>
        </a:p>
      </dsp:txBody>
      <dsp:txXfrm>
        <a:off x="76148" y="1792443"/>
        <a:ext cx="2286104" cy="140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2A7F2F9-E5F2-479D-B7A5-3F08E3F222E2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E14684E-E51D-45EB-94A1-41B8F3ACB48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Pick up exam review.</a:t>
            </a:r>
          </a:p>
        </p:txBody>
      </p:sp>
    </p:spTree>
    <p:extLst>
      <p:ext uri="{BB962C8B-B14F-4D97-AF65-F5344CB8AC3E}">
        <p14:creationId xmlns:p14="http://schemas.microsoft.com/office/powerpoint/2010/main" val="2898346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2457450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KINETICS, </a:t>
            </a:r>
            <a:br>
              <a:rPr lang="en-US" sz="4800" b="1" dirty="0"/>
            </a:br>
            <a:r>
              <a:rPr lang="en-US" sz="4800" b="1" dirty="0"/>
              <a:t>CHEMICAL EQUILIBRIUM, </a:t>
            </a:r>
            <a:br>
              <a:rPr lang="en-US" sz="4800" b="1" dirty="0"/>
            </a:br>
            <a:r>
              <a:rPr lang="en-US" sz="4800" b="1" dirty="0"/>
              <a:t>AND ACIDS/BASES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FINAL EXAM REVIEW</a:t>
            </a:r>
          </a:p>
        </p:txBody>
      </p:sp>
    </p:spTree>
    <p:extLst>
      <p:ext uri="{BB962C8B-B14F-4D97-AF65-F5344CB8AC3E}">
        <p14:creationId xmlns:p14="http://schemas.microsoft.com/office/powerpoint/2010/main" val="454359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Define Kinetics.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71600" y="2895600"/>
            <a:ext cx="6858000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Kinetics</a:t>
            </a:r>
            <a:r>
              <a:rPr lang="en-US" sz="2400" dirty="0"/>
              <a:t>: The area of chemistry concerned with the speed at which reactions occur. </a:t>
            </a:r>
          </a:p>
          <a:p>
            <a:pPr lvl="0"/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dirty="0"/>
              <a:t>Some reactions are fast and some are slow.  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dirty="0"/>
              <a:t>Make sure you can make a distinction between </a:t>
            </a:r>
            <a:r>
              <a:rPr lang="en-US" sz="2400" b="1" dirty="0">
                <a:solidFill>
                  <a:srgbClr val="FF0000"/>
                </a:solidFill>
              </a:rPr>
              <a:t>rate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FF0000"/>
                </a:solidFill>
              </a:rPr>
              <a:t>time</a:t>
            </a:r>
            <a:r>
              <a:rPr lang="en-US" sz="2400" dirty="0"/>
              <a:t>.  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dirty="0"/>
              <a:t>If the rate of a reaction is </a:t>
            </a:r>
            <a:r>
              <a:rPr lang="en-US" sz="2400" b="1" dirty="0">
                <a:solidFill>
                  <a:srgbClr val="FF0000"/>
                </a:solidFill>
              </a:rPr>
              <a:t>high</a:t>
            </a:r>
            <a:r>
              <a:rPr lang="en-US" sz="2400" dirty="0"/>
              <a:t>, the time of the reaction is </a:t>
            </a:r>
            <a:r>
              <a:rPr lang="en-US" sz="2400" b="1" dirty="0">
                <a:solidFill>
                  <a:srgbClr val="FF0000"/>
                </a:solidFill>
              </a:rPr>
              <a:t>low</a:t>
            </a:r>
            <a:r>
              <a:rPr lang="en-US" sz="24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26219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Discuss the collision theory.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47799" y="2666999"/>
            <a:ext cx="6629401" cy="26670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81000" indent="-381000">
              <a:buFont typeface="Wingdings 2" panose="05020102010507070707" pitchFamily="18" charset="2"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COLLISION THEORY:</a:t>
            </a:r>
          </a:p>
          <a:p>
            <a:pPr marL="381000" indent="-381000">
              <a:buFont typeface="Wingdings 2" panose="05020102010507070707" pitchFamily="18" charset="2"/>
              <a:buAutoNum type="arabicPeriod"/>
            </a:pPr>
            <a:r>
              <a:rPr lang="en-US" altLang="en-US" dirty="0">
                <a:solidFill>
                  <a:schemeClr val="tx1"/>
                </a:solidFill>
              </a:rPr>
              <a:t>The particles must </a:t>
            </a:r>
            <a:r>
              <a:rPr lang="en-US" altLang="en-US" b="1" dirty="0">
                <a:solidFill>
                  <a:schemeClr val="tx1"/>
                </a:solidFill>
              </a:rPr>
              <a:t>collide</a:t>
            </a:r>
            <a:r>
              <a:rPr lang="en-US" altLang="en-US" dirty="0">
                <a:solidFill>
                  <a:schemeClr val="tx1"/>
                </a:solidFill>
              </a:rPr>
              <a:t>.</a:t>
            </a:r>
          </a:p>
          <a:p>
            <a:pPr marL="381000" indent="-381000">
              <a:buFont typeface="Wingdings 2" panose="05020102010507070707" pitchFamily="18" charset="2"/>
              <a:buAutoNum type="arabicPeriod"/>
            </a:pPr>
            <a:r>
              <a:rPr lang="en-US" altLang="en-US" dirty="0">
                <a:solidFill>
                  <a:schemeClr val="tx1"/>
                </a:solidFill>
              </a:rPr>
              <a:t>The particles must collide with the </a:t>
            </a:r>
            <a:r>
              <a:rPr lang="en-US" altLang="en-US" b="1" dirty="0">
                <a:solidFill>
                  <a:schemeClr val="tx1"/>
                </a:solidFill>
              </a:rPr>
              <a:t>correct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b="1" dirty="0">
                <a:solidFill>
                  <a:schemeClr val="tx1"/>
                </a:solidFill>
              </a:rPr>
              <a:t>orientation</a:t>
            </a:r>
            <a:r>
              <a:rPr lang="en-US" altLang="en-US" dirty="0">
                <a:solidFill>
                  <a:schemeClr val="tx1"/>
                </a:solidFill>
              </a:rPr>
              <a:t>.</a:t>
            </a:r>
          </a:p>
          <a:p>
            <a:pPr marL="381000" indent="-381000">
              <a:buFont typeface="Wingdings 2" panose="05020102010507070707" pitchFamily="18" charset="2"/>
              <a:buAutoNum type="arabicPeriod"/>
            </a:pPr>
            <a:r>
              <a:rPr lang="en-US" altLang="en-US" dirty="0">
                <a:solidFill>
                  <a:schemeClr val="tx1"/>
                </a:solidFill>
              </a:rPr>
              <a:t>The particles must collide with </a:t>
            </a:r>
            <a:r>
              <a:rPr lang="en-US" altLang="en-US" b="1" dirty="0">
                <a:solidFill>
                  <a:schemeClr val="tx1"/>
                </a:solidFill>
              </a:rPr>
              <a:t>sufficient energy</a:t>
            </a:r>
            <a:r>
              <a:rPr lang="en-US" altLang="en-US" dirty="0">
                <a:solidFill>
                  <a:schemeClr val="tx1"/>
                </a:solidFill>
              </a:rPr>
              <a:t> to form an activated complex.</a:t>
            </a:r>
          </a:p>
          <a:p>
            <a:pPr marL="381000" indent="-3810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477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List the factors (nature of reactants, concentration, temperature, surface area, and catalysis) that effect reaction rates and explain them according to collision theory.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3190352"/>
            <a:ext cx="511492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71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Identify the parts of a potential energy diagram including activation energy, </a:t>
            </a:r>
            <a:r>
              <a:rPr lang="en-US" sz="2000" dirty="0" err="1">
                <a:solidFill>
                  <a:schemeClr val="tx1"/>
                </a:solidFill>
              </a:rPr>
              <a:t>E</a:t>
            </a:r>
            <a:r>
              <a:rPr lang="en-US" sz="2000" baseline="-25000" dirty="0" err="1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, transition state, energy of reactants, energy of the activated complex, energy of products, and heat of reaction.</a:t>
            </a:r>
          </a:p>
          <a:p>
            <a:endParaRPr lang="en-US" dirty="0"/>
          </a:p>
        </p:txBody>
      </p:sp>
      <p:pic>
        <p:nvPicPr>
          <p:cNvPr id="4" name="Picture 3" descr="EA grap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429000"/>
            <a:ext cx="44592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771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Identify the parts of a potential energy diagram including activation energy, </a:t>
            </a:r>
            <a:r>
              <a:rPr lang="en-US" sz="2000" dirty="0" err="1">
                <a:solidFill>
                  <a:schemeClr val="tx1"/>
                </a:solidFill>
              </a:rPr>
              <a:t>E</a:t>
            </a:r>
            <a:r>
              <a:rPr lang="en-US" sz="2000" baseline="-25000" dirty="0" err="1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, transition state, energy of reactants, energy of the activated complex, energy of products, and heat of reaction.</a:t>
            </a:r>
          </a:p>
          <a:p>
            <a:endParaRPr lang="en-US" dirty="0"/>
          </a:p>
        </p:txBody>
      </p:sp>
      <p:pic>
        <p:nvPicPr>
          <p:cNvPr id="5" name="Picture 2" descr="http://4.bp.blogspot.com/-FBnFI0vEtQU/TWHU0aJpg-I/AAAAAAAAACI/Axl8HuBkceI/s1600/end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29000"/>
            <a:ext cx="5334000" cy="3262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0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Identify the parts of a potential energy diagram including activation energy, </a:t>
            </a:r>
            <a:r>
              <a:rPr lang="en-US" sz="2000" dirty="0" err="1">
                <a:solidFill>
                  <a:schemeClr val="tx1"/>
                </a:solidFill>
              </a:rPr>
              <a:t>E</a:t>
            </a:r>
            <a:r>
              <a:rPr lang="en-US" sz="2000" baseline="-25000" dirty="0" err="1">
                <a:solidFill>
                  <a:schemeClr val="tx1"/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, transition state, energy of reactants, energy of the activated complex, energy of products, and heat of reaction.</a:t>
            </a:r>
          </a:p>
          <a:p>
            <a:endParaRPr lang="en-US" dirty="0"/>
          </a:p>
        </p:txBody>
      </p:sp>
      <p:pic>
        <p:nvPicPr>
          <p:cNvPr id="6" name="Content Placeholder 3" descr="PE Diagram1_Fi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581400"/>
            <a:ext cx="3733800" cy="2744927"/>
          </a:xfrm>
          <a:prstGeom prst="rect">
            <a:avLst/>
          </a:prstGeom>
        </p:spPr>
      </p:pic>
      <p:pic>
        <p:nvPicPr>
          <p:cNvPr id="7" name="Content Placeholder 3" descr="PE Diagram1_Fi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467828"/>
            <a:ext cx="3352800" cy="297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24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Identify a potential energy diagram for an exothermic reaction and an endothermic reaction.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3200400"/>
            <a:ext cx="86487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7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KINETICS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Know what a catalyst is and how it affects a potential energy diagram.</a:t>
            </a:r>
          </a:p>
          <a:p>
            <a:endParaRPr lang="en-US" dirty="0"/>
          </a:p>
        </p:txBody>
      </p:sp>
      <p:pic>
        <p:nvPicPr>
          <p:cNvPr id="4" name="Picture 2" descr="PE Diagram #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30" y="3429000"/>
            <a:ext cx="3444482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 descr="PE Diagra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3698" y="3200400"/>
            <a:ext cx="4013102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71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Describe a reversible reaction.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124201"/>
            <a:ext cx="7001982" cy="296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61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Describe the state of dynamic chemical equilibrium and explain how it is achieved.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973998"/>
            <a:ext cx="4419600" cy="364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06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Write the equilibrium expression for any system at equilibrium.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2895600"/>
            <a:ext cx="7539038" cy="373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06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Calculate </a:t>
            </a:r>
            <a:r>
              <a:rPr lang="en-US" dirty="0" err="1">
                <a:solidFill>
                  <a:schemeClr val="tx1"/>
                </a:solidFill>
              </a:rPr>
              <a:t>K</a:t>
            </a:r>
            <a:r>
              <a:rPr lang="en-US" baseline="-25000" dirty="0" err="1">
                <a:solidFill>
                  <a:schemeClr val="tx1"/>
                </a:solidFill>
              </a:rPr>
              <a:t>eq</a:t>
            </a:r>
            <a:r>
              <a:rPr lang="en-US" dirty="0">
                <a:solidFill>
                  <a:schemeClr val="tx1"/>
                </a:solidFill>
              </a:rPr>
              <a:t> given the concentrations of products and reactants at equilibrium.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3179466"/>
            <a:ext cx="766762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06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Describe the significance of the size of </a:t>
            </a:r>
            <a:r>
              <a:rPr lang="en-US" dirty="0" err="1">
                <a:solidFill>
                  <a:schemeClr val="tx1"/>
                </a:solidFill>
              </a:rPr>
              <a:t>K</a:t>
            </a:r>
            <a:r>
              <a:rPr lang="en-US" baseline="-25000" dirty="0" err="1">
                <a:solidFill>
                  <a:schemeClr val="tx1"/>
                </a:solidFill>
              </a:rPr>
              <a:t>eq</a:t>
            </a:r>
            <a:r>
              <a:rPr lang="en-US" dirty="0">
                <a:solidFill>
                  <a:schemeClr val="tx1"/>
                </a:solidFill>
              </a:rPr>
              <a:t> in an equilibrium system. </a:t>
            </a:r>
          </a:p>
          <a:p>
            <a:pPr lvl="0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94847701"/>
              </p:ext>
            </p:extLst>
          </p:nvPr>
        </p:nvGraphicFramePr>
        <p:xfrm>
          <a:off x="1752600" y="3048000"/>
          <a:ext cx="60960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8406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Calculate the reaction quotient, Q, and relate it to </a:t>
            </a:r>
            <a:r>
              <a:rPr lang="en-US" sz="2000" dirty="0" err="1">
                <a:solidFill>
                  <a:schemeClr val="tx1"/>
                </a:solidFill>
              </a:rPr>
              <a:t>K</a:t>
            </a:r>
            <a:r>
              <a:rPr lang="en-US" sz="2000" baseline="-25000" dirty="0" err="1">
                <a:solidFill>
                  <a:schemeClr val="tx1"/>
                </a:solidFill>
              </a:rPr>
              <a:t>eq</a:t>
            </a:r>
            <a:r>
              <a:rPr lang="en-US" sz="2000" dirty="0">
                <a:solidFill>
                  <a:schemeClr val="tx1"/>
                </a:solidFill>
              </a:rPr>
              <a:t>.  Determine in which direction the reaction will proceed (shift left, shift right, at equilibrium).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3200400"/>
            <a:ext cx="7839075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06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Calculate the reaction quotient, Q, and relate it to </a:t>
            </a:r>
            <a:r>
              <a:rPr lang="en-US" sz="2000" dirty="0" err="1">
                <a:solidFill>
                  <a:schemeClr val="tx1"/>
                </a:solidFill>
              </a:rPr>
              <a:t>K</a:t>
            </a:r>
            <a:r>
              <a:rPr lang="en-US" sz="2000" baseline="-25000" dirty="0" err="1">
                <a:solidFill>
                  <a:schemeClr val="tx1"/>
                </a:solidFill>
              </a:rPr>
              <a:t>eq</a:t>
            </a:r>
            <a:r>
              <a:rPr lang="en-US" sz="2000" dirty="0">
                <a:solidFill>
                  <a:schemeClr val="tx1"/>
                </a:solidFill>
              </a:rPr>
              <a:t>.  Determine in which direction the reaction will proceed (shift left, shift right, at equilibrium).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0400"/>
            <a:ext cx="719137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11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609"/>
            <a:ext cx="8229600" cy="1371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Describe Le Chatelier’s Principle and the stresses that can alter equilibrium (concentration, pressure, and temperature).</a:t>
            </a:r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2559818"/>
            <a:ext cx="7543800" cy="3429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If a </a:t>
            </a:r>
            <a:r>
              <a:rPr lang="en-US" sz="2800" b="1" dirty="0"/>
              <a:t>change</a:t>
            </a:r>
            <a:r>
              <a:rPr lang="en-US" sz="2800" dirty="0"/>
              <a:t> in conditions is imposed on a system at equilibrium, the </a:t>
            </a:r>
            <a:r>
              <a:rPr lang="en-US" sz="2800" b="1" dirty="0"/>
              <a:t>equilibrium</a:t>
            </a:r>
            <a:r>
              <a:rPr lang="en-US" sz="2800" dirty="0"/>
              <a:t> </a:t>
            </a:r>
            <a:r>
              <a:rPr lang="en-US" sz="2800" b="1" dirty="0"/>
              <a:t>position</a:t>
            </a:r>
            <a:r>
              <a:rPr lang="en-US" sz="2800" dirty="0"/>
              <a:t> will </a:t>
            </a:r>
            <a:r>
              <a:rPr lang="en-US" sz="2800" b="1" dirty="0"/>
              <a:t>shift</a:t>
            </a:r>
            <a:r>
              <a:rPr lang="en-US" sz="2800" dirty="0"/>
              <a:t> in the direction that tends to </a:t>
            </a:r>
            <a:r>
              <a:rPr lang="en-US" sz="2800" b="1" dirty="0"/>
              <a:t>reduce</a:t>
            </a:r>
            <a:r>
              <a:rPr lang="en-US" sz="2800" dirty="0"/>
              <a:t> that change in conditions.  </a:t>
            </a:r>
          </a:p>
          <a:p>
            <a:r>
              <a:rPr lang="en-US" sz="2800" dirty="0"/>
              <a:t>A </a:t>
            </a:r>
            <a:r>
              <a:rPr lang="en-US" sz="2800" b="1" dirty="0"/>
              <a:t>STRESS</a:t>
            </a:r>
            <a:r>
              <a:rPr lang="en-US" sz="2800" dirty="0"/>
              <a:t> is any kind of change in a system at equilibrium that </a:t>
            </a:r>
            <a:r>
              <a:rPr lang="en-US" sz="2800" b="1" dirty="0"/>
              <a:t>upsets</a:t>
            </a:r>
            <a:r>
              <a:rPr lang="en-US" sz="2800" dirty="0"/>
              <a:t> the equilibrium.</a:t>
            </a:r>
          </a:p>
          <a:p>
            <a:r>
              <a:rPr lang="en-US" sz="2800" dirty="0"/>
              <a:t>A reaction system will shift in the </a:t>
            </a:r>
            <a:r>
              <a:rPr lang="en-US" sz="2800" b="1" dirty="0"/>
              <a:t>forward</a:t>
            </a:r>
            <a:r>
              <a:rPr lang="en-US" sz="2800" dirty="0"/>
              <a:t> or </a:t>
            </a:r>
            <a:r>
              <a:rPr lang="en-US" sz="2800" b="1" dirty="0"/>
              <a:t>reverse</a:t>
            </a:r>
            <a:r>
              <a:rPr lang="en-US" sz="2800" dirty="0"/>
              <a:t> direction to “</a:t>
            </a:r>
            <a:r>
              <a:rPr lang="en-US" sz="2800" b="1" dirty="0"/>
              <a:t>undo</a:t>
            </a:r>
            <a:r>
              <a:rPr lang="en-US" sz="2800" dirty="0"/>
              <a:t>” the altering factor.</a:t>
            </a:r>
          </a:p>
          <a:p>
            <a:r>
              <a:rPr lang="en-US" sz="2800" dirty="0"/>
              <a:t>The stresses are concentration, pressure (gases only) and temperature.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40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6267"/>
          </a:xfrm>
        </p:spPr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9818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EQUILIBRIUM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Use Le </a:t>
            </a:r>
            <a:r>
              <a:rPr lang="en-US" sz="2000" dirty="0" err="1">
                <a:solidFill>
                  <a:schemeClr val="tx1"/>
                </a:solidFill>
              </a:rPr>
              <a:t>Chatelier’s</a:t>
            </a:r>
            <a:r>
              <a:rPr lang="en-US" sz="2000" dirty="0">
                <a:solidFill>
                  <a:schemeClr val="tx1"/>
                </a:solidFill>
              </a:rPr>
              <a:t> Principle to predict shift in equilibrium in terms of relative concentrations of products and reactants.  Understand what changes in temperature, pressure (volume), concentration, and moles (pressure) can do.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819400"/>
            <a:ext cx="5562600" cy="3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06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ACIDS AND BASES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Describe the properties of acids and bases.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667000"/>
            <a:ext cx="6129534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61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331" y="1022866"/>
            <a:ext cx="8229600" cy="152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ACIDS AND BASES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Compare and contrast Arrhenius’ and </a:t>
            </a:r>
            <a:r>
              <a:rPr lang="en-US" dirty="0" err="1">
                <a:solidFill>
                  <a:schemeClr val="tx1"/>
                </a:solidFill>
              </a:rPr>
              <a:t>Bronsted</a:t>
            </a:r>
            <a:r>
              <a:rPr lang="en-US" dirty="0">
                <a:solidFill>
                  <a:schemeClr val="tx1"/>
                </a:solidFill>
              </a:rPr>
              <a:t>-Lowry definitions.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2895600"/>
            <a:ext cx="3733800" cy="37337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581400" y="2895599"/>
            <a:ext cx="3733800" cy="37337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81200" y="2304533"/>
            <a:ext cx="20574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Arrhenius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0" y="2296180"/>
            <a:ext cx="305502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Brønsted-Lowry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4063811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Bases donate OH</a:t>
            </a:r>
            <a:r>
              <a:rPr lang="en-US" sz="2400" baseline="30000" dirty="0"/>
              <a:t>-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503566" y="3962400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Bases accept H</a:t>
            </a:r>
            <a:r>
              <a:rPr lang="en-US" sz="2400" baseline="30000" dirty="0"/>
              <a:t>+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697375" y="4162333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Acids donate H</a:t>
            </a:r>
            <a:r>
              <a:rPr lang="en-US" sz="2400" baseline="30000" dirty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5905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ACIDS AND BASES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Describe and identify conjugate acids and bases.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4800600"/>
            <a:ext cx="4558171" cy="15890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819400"/>
            <a:ext cx="73152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A conjugate acid is the substance formed when a Brønsted-Lowry base accepts a hydrogen ion.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A conjugate base is the substance formed when a Brønsted-Lowry acid  donates a hydrogen ion. </a:t>
            </a:r>
          </a:p>
        </p:txBody>
      </p:sp>
    </p:spTree>
    <p:extLst>
      <p:ext uri="{BB962C8B-B14F-4D97-AF65-F5344CB8AC3E}">
        <p14:creationId xmlns:p14="http://schemas.microsoft.com/office/powerpoint/2010/main" val="86590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ACIDS AND BASES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Write the name of an acid and a base from its formula and vice versa.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894" y="2895600"/>
            <a:ext cx="5288211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05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ACIDS AND BASES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Describe how strong acids and weak acids differ.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2667000"/>
            <a:ext cx="89249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05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ACIDS AND BASES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Calculate pH if given [H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baseline="30000" dirty="0">
                <a:solidFill>
                  <a:schemeClr val="tx1"/>
                </a:solidFill>
              </a:rPr>
              <a:t>+</a:t>
            </a:r>
            <a:r>
              <a:rPr lang="en-US" dirty="0">
                <a:solidFill>
                  <a:schemeClr val="tx1"/>
                </a:solidFill>
              </a:rPr>
              <a:t>] or [OH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].</a:t>
            </a:r>
            <a:r>
              <a:rPr lang="en-US" baseline="-25000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>
                <a:solidFill>
                  <a:schemeClr val="tx1"/>
                </a:solidFill>
              </a:rPr>
              <a:t>Calculate [H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baseline="30000" dirty="0">
                <a:solidFill>
                  <a:schemeClr val="tx1"/>
                </a:solidFill>
              </a:rPr>
              <a:t>+</a:t>
            </a:r>
            <a:r>
              <a:rPr lang="en-US" dirty="0">
                <a:solidFill>
                  <a:schemeClr val="tx1"/>
                </a:solidFill>
              </a:rPr>
              <a:t>] if given pH or pOH.</a:t>
            </a: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3429000"/>
            <a:ext cx="7315200" cy="19082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pH = -log [H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]		[H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] = antilog-pH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pOH = -log [OH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]		[OH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] = antilog-pOH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pH + pOH = 14.000		[H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][OH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] = 1.00 x 10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-14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905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ACIDS AND BASES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Describe neutralization.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590800"/>
            <a:ext cx="7086600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In chemistry, </a:t>
            </a:r>
            <a:r>
              <a:rPr lang="en-US" sz="2800" b="1" dirty="0"/>
              <a:t>neutralization</a:t>
            </a:r>
            <a:r>
              <a:rPr lang="en-US" sz="2800" dirty="0"/>
              <a:t> is a chemical reaction in which an </a:t>
            </a:r>
            <a:r>
              <a:rPr lang="en-US" sz="2800" b="1" dirty="0"/>
              <a:t>acid</a:t>
            </a:r>
            <a:r>
              <a:rPr lang="en-US" sz="2800" dirty="0"/>
              <a:t> and a </a:t>
            </a:r>
            <a:r>
              <a:rPr lang="en-US" sz="2800" b="1" dirty="0"/>
              <a:t>base</a:t>
            </a:r>
            <a:r>
              <a:rPr lang="en-US" sz="2800" dirty="0"/>
              <a:t> react quantitatively with each other.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/>
          </a:p>
          <a:p>
            <a:pPr algn="ctr"/>
            <a:r>
              <a:rPr lang="en-US" sz="2800" dirty="0"/>
              <a:t>HCl + NaOH </a:t>
            </a:r>
            <a:r>
              <a:rPr lang="en-US" sz="2800" dirty="0">
                <a:sym typeface="Wingdings" panose="05000000000000000000" pitchFamily="2" charset="2"/>
              </a:rPr>
              <a:t> NaCl + H</a:t>
            </a:r>
            <a:r>
              <a:rPr lang="en-US" sz="2800" baseline="-25000" dirty="0">
                <a:sym typeface="Wingdings" panose="05000000000000000000" pitchFamily="2" charset="2"/>
              </a:rPr>
              <a:t>2</a:t>
            </a:r>
            <a:r>
              <a:rPr lang="en-US" sz="2800" dirty="0">
                <a:sym typeface="Wingdings" panose="05000000000000000000" pitchFamily="2" charset="2"/>
              </a:rPr>
              <a:t>O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sz="2800" dirty="0">
              <a:sym typeface="Wingdings" panose="05000000000000000000" pitchFamily="2" charset="2"/>
            </a:endParaRPr>
          </a:p>
          <a:p>
            <a:pPr algn="ctr"/>
            <a:r>
              <a:rPr lang="en-US" sz="2800" dirty="0">
                <a:sym typeface="Wingdings" panose="05000000000000000000" pitchFamily="2" charset="2"/>
              </a:rPr>
              <a:t>HCl + NH</a:t>
            </a:r>
            <a:r>
              <a:rPr lang="en-US" sz="2800" baseline="-25000" dirty="0">
                <a:sym typeface="Wingdings" panose="05000000000000000000" pitchFamily="2" charset="2"/>
              </a:rPr>
              <a:t>3</a:t>
            </a:r>
            <a:r>
              <a:rPr lang="en-US" sz="2800" dirty="0">
                <a:sym typeface="Wingdings" panose="05000000000000000000" pitchFamily="2" charset="2"/>
              </a:rPr>
              <a:t>   NH</a:t>
            </a:r>
            <a:r>
              <a:rPr lang="en-US" sz="2800" baseline="-25000" dirty="0">
                <a:sym typeface="Wingdings" panose="05000000000000000000" pitchFamily="2" charset="2"/>
              </a:rPr>
              <a:t>4</a:t>
            </a:r>
            <a:r>
              <a:rPr lang="en-US" sz="2800" baseline="30000" dirty="0">
                <a:sym typeface="Wingdings" panose="05000000000000000000" pitchFamily="2" charset="2"/>
              </a:rPr>
              <a:t>+</a:t>
            </a:r>
            <a:r>
              <a:rPr lang="en-US" sz="2800" dirty="0">
                <a:sym typeface="Wingdings" panose="05000000000000000000" pitchFamily="2" charset="2"/>
              </a:rPr>
              <a:t>  +  Cl</a:t>
            </a:r>
            <a:r>
              <a:rPr lang="en-US" sz="2800" baseline="30000" dirty="0">
                <a:sym typeface="Wingdings" panose="05000000000000000000" pitchFamily="2" charset="2"/>
              </a:rPr>
              <a:t>-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590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61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FOR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61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89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226</TotalTime>
  <Words>826</Words>
  <Application>Microsoft Office PowerPoint</Application>
  <PresentationFormat>On-screen Show (4:3)</PresentationFormat>
  <Paragraphs>116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Century Gothic</vt:lpstr>
      <vt:lpstr>Courier New</vt:lpstr>
      <vt:lpstr>Palatino Linotype</vt:lpstr>
      <vt:lpstr>Wingdings</vt:lpstr>
      <vt:lpstr>Wingdings 2</vt:lpstr>
      <vt:lpstr>Executive</vt:lpstr>
      <vt:lpstr>DO NOW</vt:lpstr>
      <vt:lpstr>KINETICS,  CHEMICAL EQUILIBRIUM,  AND ACIDS/BASES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REVIEW FOR FINAL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JCBOE</dc:creator>
  <cp:lastModifiedBy>Nancy Brim</cp:lastModifiedBy>
  <cp:revision>7</cp:revision>
  <dcterms:created xsi:type="dcterms:W3CDTF">2017-05-11T17:13:56Z</dcterms:created>
  <dcterms:modified xsi:type="dcterms:W3CDTF">2017-05-11T23:14:16Z</dcterms:modified>
</cp:coreProperties>
</file>