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88" r:id="rId4"/>
    <p:sldId id="304" r:id="rId5"/>
    <p:sldId id="297" r:id="rId6"/>
    <p:sldId id="294" r:id="rId7"/>
    <p:sldId id="295" r:id="rId8"/>
    <p:sldId id="298" r:id="rId9"/>
    <p:sldId id="301" r:id="rId10"/>
    <p:sldId id="300" r:id="rId11"/>
    <p:sldId id="284" r:id="rId12"/>
    <p:sldId id="305" r:id="rId13"/>
    <p:sldId id="306" r:id="rId14"/>
    <p:sldId id="307" r:id="rId15"/>
    <p:sldId id="308" r:id="rId16"/>
    <p:sldId id="309" r:id="rId17"/>
    <p:sldId id="303" r:id="rId18"/>
    <p:sldId id="31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88" autoAdjust="0"/>
    <p:restoredTop sz="94660"/>
  </p:normalViewPr>
  <p:slideViewPr>
    <p:cSldViewPr>
      <p:cViewPr varScale="1">
        <p:scale>
          <a:sx n="70" d="100"/>
          <a:sy n="70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80BD44F-EDD3-4117-AE00-A3FDFA3724FD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BD44F-EDD3-4117-AE00-A3FDFA3724FD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BD44F-EDD3-4117-AE00-A3FDFA3724FD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BD44F-EDD3-4117-AE00-A3FDFA3724FD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BD44F-EDD3-4117-AE00-A3FDFA3724FD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BD44F-EDD3-4117-AE00-A3FDFA3724FD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BD44F-EDD3-4117-AE00-A3FDFA3724FD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D80BD44F-EDD3-4117-AE00-A3FDFA3724FD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80BD44F-EDD3-4117-AE00-A3FDFA3724FD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BD44F-EDD3-4117-AE00-A3FDFA3724FD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BD44F-EDD3-4117-AE00-A3FDFA3724FD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80BD44F-EDD3-4117-AE00-A3FDFA3724FD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8807FD-805C-42B7-AD13-4CC330B4386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DO NOW</a:t>
            </a:r>
          </a:p>
        </p:txBody>
      </p:sp>
    </p:spTree>
    <p:extLst>
      <p:ext uri="{BB962C8B-B14F-4D97-AF65-F5344CB8AC3E}">
        <p14:creationId xmlns:p14="http://schemas.microsoft.com/office/powerpoint/2010/main" val="184264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MOLE AND STOICHIOMETRY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407408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24078" lvl="0" indent="-514350">
              <a:buAutoNum type="arabicPeriod"/>
            </a:pPr>
            <a:r>
              <a:rPr lang="en-US" sz="2800" dirty="0"/>
              <a:t>Know the MOLE as the basic SI unit for measuring the amount of a substance.</a:t>
            </a:r>
          </a:p>
          <a:p>
            <a:pPr marL="624078" lvl="0" indent="-514350">
              <a:buAutoNum type="arabicPeriod"/>
            </a:pPr>
            <a:r>
              <a:rPr lang="en-US" sz="2800" dirty="0"/>
              <a:t>Know Avogadro’s number (6.02 x 10</a:t>
            </a:r>
            <a:r>
              <a:rPr lang="en-US" sz="2800" baseline="30000" dirty="0"/>
              <a:t>23</a:t>
            </a:r>
            <a:r>
              <a:rPr lang="en-US" sz="2800" dirty="0"/>
              <a:t>)  as it is related to a mole of any substance.</a:t>
            </a:r>
          </a:p>
          <a:p>
            <a:pPr marL="624078" lvl="0" indent="-514350">
              <a:buAutoNum type="arabicPeriod"/>
            </a:pPr>
            <a:r>
              <a:rPr lang="en-US" sz="2800" dirty="0"/>
              <a:t>Calculate the molar mass from the periodic table for any substance</a:t>
            </a:r>
            <a:r>
              <a:rPr lang="en-US" sz="2800" dirty="0" smtClean="0"/>
              <a:t>.</a:t>
            </a:r>
          </a:p>
          <a:p>
            <a:pPr marL="624078" indent="-514350">
              <a:buFont typeface="Wingdings 3"/>
              <a:buAutoNum type="arabicPeriod"/>
            </a:pPr>
            <a:r>
              <a:rPr lang="en-US" sz="2800" dirty="0"/>
              <a:t>Calculate the mole-mole, mole-mass, mass-mole, mole-particle, and particle-mole problems</a:t>
            </a:r>
            <a:r>
              <a:rPr lang="en-US" sz="2800" dirty="0" smtClean="0"/>
              <a:t>.</a:t>
            </a:r>
          </a:p>
          <a:p>
            <a:pPr marL="624078" lvl="0" indent="-514350">
              <a:buFont typeface="Wingdings 3"/>
              <a:buAutoNum type="arabicPeriod"/>
            </a:pPr>
            <a:r>
              <a:rPr lang="en-US" sz="2800" dirty="0"/>
              <a:t>Use the mole to convert between mass and number of particles.</a:t>
            </a:r>
          </a:p>
          <a:p>
            <a:pPr marL="624078" indent="-514350">
              <a:buFont typeface="Wingdings 3"/>
              <a:buAutoNum type="arabicPeriod"/>
            </a:pPr>
            <a:endParaRPr lang="en-US" sz="2800" dirty="0"/>
          </a:p>
          <a:p>
            <a:pPr marL="624078" lvl="0" indent="-514350">
              <a:buAutoNum type="arabicPeriod"/>
            </a:pPr>
            <a:endParaRPr lang="en-US" sz="2800" dirty="0"/>
          </a:p>
          <a:p>
            <a:pPr marL="109728" lv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 FOR </a:t>
            </a:r>
            <a:r>
              <a:rPr lang="en-US" sz="4800" dirty="0" smtClean="0"/>
              <a:t>EXAM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8434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3088" lvl="0" indent="-463550">
              <a:buNone/>
            </a:pPr>
            <a:r>
              <a:rPr lang="en-US" dirty="0" smtClean="0"/>
              <a:t>6. </a:t>
            </a:r>
            <a:r>
              <a:rPr lang="en-US" dirty="0"/>
              <a:t>Calculate empirical formulas, molecular formulas, and hydrate formulas from appropriate data</a:t>
            </a:r>
            <a:r>
              <a:rPr lang="en-US" dirty="0" smtClean="0"/>
              <a:t>.</a:t>
            </a:r>
          </a:p>
          <a:p>
            <a:pPr marL="573088" indent="-573088">
              <a:buNone/>
              <a:defRPr/>
            </a:pPr>
            <a:r>
              <a:rPr lang="en-US" dirty="0" smtClean="0"/>
              <a:t>7. 	Calculate </a:t>
            </a:r>
            <a:r>
              <a:rPr lang="en-US" dirty="0"/>
              <a:t>mole-mole, mass-mole, mole-mass, and mass-mass problems. </a:t>
            </a:r>
          </a:p>
          <a:p>
            <a:pPr marL="573088" indent="-573088">
              <a:buNone/>
              <a:defRPr/>
            </a:pPr>
            <a:r>
              <a:rPr lang="en-US" dirty="0" smtClean="0"/>
              <a:t>8. 	Knowing </a:t>
            </a:r>
            <a:r>
              <a:rPr lang="en-US" dirty="0"/>
              <a:t>the limiting reagent in a reaction, calculate the maximum amount of product(s) </a:t>
            </a:r>
            <a:r>
              <a:rPr lang="en-US" dirty="0" smtClean="0"/>
              <a:t>produced.  Identify </a:t>
            </a:r>
            <a:r>
              <a:rPr lang="en-US" dirty="0"/>
              <a:t>the limiting reagent in a reaction. </a:t>
            </a:r>
          </a:p>
          <a:p>
            <a:pPr marL="573088" lvl="0" indent="-46355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REVIEW FOR EXAM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2689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5071872"/>
          </a:xfrm>
        </p:spPr>
        <p:txBody>
          <a:bodyPr>
            <a:normAutofit/>
          </a:bodyPr>
          <a:lstStyle/>
          <a:p>
            <a:pPr marL="573088" lvl="0" indent="-573088">
              <a:buNone/>
            </a:pPr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en-US" dirty="0"/>
              <a:t>Calculate the mole-mole, mole-mass, mass-mole, mole-particle, and particle-mole problems.</a:t>
            </a:r>
          </a:p>
          <a:p>
            <a:pPr marL="109728" indent="0">
              <a:buNone/>
            </a:pPr>
            <a:endParaRPr lang="en-US" i="1" dirty="0"/>
          </a:p>
          <a:p>
            <a:pPr marL="109728" indent="0">
              <a:buNone/>
            </a:pPr>
            <a:r>
              <a:rPr lang="en-US" b="1" i="1" dirty="0"/>
              <a:t>How many moles of oxygen atoms are present in 5.00 mol P</a:t>
            </a:r>
            <a:r>
              <a:rPr lang="en-US" b="1" i="1" baseline="-25000" dirty="0"/>
              <a:t>2</a:t>
            </a:r>
            <a:r>
              <a:rPr lang="en-US" b="1" i="1" dirty="0"/>
              <a:t>O</a:t>
            </a:r>
            <a:r>
              <a:rPr lang="en-US" b="1" i="1" baseline="-25000" dirty="0"/>
              <a:t>5</a:t>
            </a:r>
            <a:r>
              <a:rPr lang="en-US" b="1" i="1" dirty="0"/>
              <a:t>?</a:t>
            </a:r>
            <a:endParaRPr lang="en-US" b="1" dirty="0"/>
          </a:p>
          <a:p>
            <a:pPr marL="109728" indent="0">
              <a:buNone/>
            </a:pPr>
            <a:r>
              <a:rPr lang="en-US" u="sng" dirty="0"/>
              <a:t>5.00 mol P</a:t>
            </a:r>
            <a:r>
              <a:rPr lang="en-US" u="sng" baseline="-25000" dirty="0"/>
              <a:t>2</a:t>
            </a:r>
            <a:r>
              <a:rPr lang="en-US" u="sng" dirty="0"/>
              <a:t>O</a:t>
            </a:r>
            <a:r>
              <a:rPr lang="en-US" u="sng" baseline="-25000" dirty="0"/>
              <a:t>5</a:t>
            </a:r>
            <a:r>
              <a:rPr lang="en-US" u="sng" dirty="0"/>
              <a:t>      5 mol O	</a:t>
            </a:r>
            <a:r>
              <a:rPr lang="en-US" dirty="0"/>
              <a:t>    =  25.0 mol O</a:t>
            </a:r>
          </a:p>
          <a:p>
            <a:pPr marL="109728" indent="0">
              <a:buNone/>
            </a:pPr>
            <a:r>
              <a:rPr lang="en-US" dirty="0"/>
              <a:t>			   1 mol P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5</a:t>
            </a: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 FOR </a:t>
            </a:r>
            <a:r>
              <a:rPr lang="en-US" sz="4800" dirty="0" smtClean="0"/>
              <a:t>EXAM</a:t>
            </a:r>
            <a:endParaRPr lang="en-US" sz="4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505200" y="4038600"/>
            <a:ext cx="0" cy="7620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23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5071872"/>
          </a:xfrm>
        </p:spPr>
        <p:txBody>
          <a:bodyPr>
            <a:normAutofit fontScale="92500" lnSpcReduction="10000"/>
          </a:bodyPr>
          <a:lstStyle/>
          <a:p>
            <a:pPr marL="573088" lvl="0" indent="-573088">
              <a:buNone/>
            </a:pPr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en-US" dirty="0"/>
              <a:t>Calculate the mole-mole, mole-mass, mass-mole, mole-particle, and particle-mole problems.</a:t>
            </a:r>
          </a:p>
          <a:p>
            <a:pPr marL="109728" indent="0">
              <a:buNone/>
            </a:pPr>
            <a:endParaRPr lang="en-US" i="1" dirty="0"/>
          </a:p>
          <a:p>
            <a:pPr marL="109728" indent="0">
              <a:buNone/>
            </a:pPr>
            <a:r>
              <a:rPr lang="en-US" b="1" i="1" dirty="0"/>
              <a:t>Calculate the number of molecules in 11.5 moles of H</a:t>
            </a:r>
            <a:r>
              <a:rPr lang="en-US" b="1" i="1" baseline="-25000" dirty="0"/>
              <a:t>2</a:t>
            </a:r>
            <a:r>
              <a:rPr lang="en-US" b="1" i="1" dirty="0"/>
              <a:t>O.</a:t>
            </a:r>
            <a:endParaRPr lang="en-US" b="1" dirty="0"/>
          </a:p>
          <a:p>
            <a:pPr marL="109728" indent="0">
              <a:buNone/>
            </a:pPr>
            <a:r>
              <a:rPr lang="it-IT" u="sng" dirty="0"/>
              <a:t>11.5 mol H</a:t>
            </a:r>
            <a:r>
              <a:rPr lang="it-IT" u="sng" baseline="-25000" dirty="0"/>
              <a:t>2</a:t>
            </a:r>
            <a:r>
              <a:rPr lang="it-IT" u="sng" dirty="0"/>
              <a:t>O    6.02 x 10</a:t>
            </a:r>
            <a:r>
              <a:rPr lang="it-IT" u="sng" baseline="30000" dirty="0"/>
              <a:t>23</a:t>
            </a:r>
            <a:r>
              <a:rPr lang="it-IT" u="sng" dirty="0"/>
              <a:t> molecules H</a:t>
            </a:r>
            <a:r>
              <a:rPr lang="it-IT" u="sng" baseline="-25000" dirty="0"/>
              <a:t>2</a:t>
            </a:r>
            <a:r>
              <a:rPr lang="it-IT" u="sng" dirty="0"/>
              <a:t>O  </a:t>
            </a:r>
            <a:r>
              <a:rPr lang="it-IT" dirty="0"/>
              <a:t>					</a:t>
            </a:r>
            <a:r>
              <a:rPr lang="en-US" dirty="0"/>
              <a:t>1 mole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marL="109728" indent="0">
              <a:buNone/>
            </a:pPr>
            <a:r>
              <a:rPr lang="en-US" dirty="0"/>
              <a:t>= </a:t>
            </a:r>
            <a:r>
              <a:rPr lang="it-IT" dirty="0"/>
              <a:t>6.923 x 10</a:t>
            </a:r>
            <a:r>
              <a:rPr lang="it-IT" baseline="30000" dirty="0"/>
              <a:t>24</a:t>
            </a:r>
            <a:r>
              <a:rPr lang="it-IT" dirty="0"/>
              <a:t>  </a:t>
            </a:r>
            <a:r>
              <a:rPr lang="en-US" dirty="0"/>
              <a:t>=  6.92 x 10</a:t>
            </a:r>
            <a:r>
              <a:rPr lang="en-US" baseline="30000" dirty="0"/>
              <a:t>24</a:t>
            </a:r>
            <a:r>
              <a:rPr lang="en-US" dirty="0"/>
              <a:t> molecules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marL="109728" indent="0">
              <a:buNone/>
            </a:pPr>
            <a:endParaRPr lang="en-US" i="1" dirty="0"/>
          </a:p>
          <a:p>
            <a:pPr marL="109728" indent="0">
              <a:buNone/>
            </a:pPr>
            <a:r>
              <a:rPr lang="en-US" b="1" i="1" dirty="0"/>
              <a:t>Calculate the number of moles in 25.5g Ag.</a:t>
            </a:r>
            <a:endParaRPr lang="en-US" b="1" dirty="0"/>
          </a:p>
          <a:p>
            <a:pPr marL="109728" indent="0">
              <a:buNone/>
            </a:pPr>
            <a:r>
              <a:rPr lang="en-US" u="sng" dirty="0"/>
              <a:t>25.5g Al       1 mol Al   </a:t>
            </a:r>
            <a:r>
              <a:rPr lang="en-US" dirty="0"/>
              <a:t>   =  0.2363956</a:t>
            </a:r>
          </a:p>
          <a:p>
            <a:pPr marL="109728" indent="0">
              <a:buNone/>
            </a:pPr>
            <a:r>
              <a:rPr lang="en-US" dirty="0"/>
              <a:t>		  107.87g Ag	=  0.236 mol Ag	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 FOR </a:t>
            </a:r>
            <a:r>
              <a:rPr lang="en-US" sz="4800" dirty="0" smtClean="0"/>
              <a:t>EXAM</a:t>
            </a:r>
            <a:endParaRPr lang="en-US" sz="4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00400" y="3581400"/>
            <a:ext cx="0" cy="6096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514600" y="5562600"/>
            <a:ext cx="0" cy="6096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3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81328"/>
            <a:ext cx="8382000" cy="4525963"/>
          </a:xfrm>
        </p:spPr>
        <p:txBody>
          <a:bodyPr>
            <a:normAutofit fontScale="92500" lnSpcReduction="20000"/>
          </a:bodyPr>
          <a:lstStyle/>
          <a:p>
            <a:pPr marL="463550" lvl="0" indent="-463550">
              <a:buNone/>
            </a:pPr>
            <a:r>
              <a:rPr lang="en-US" dirty="0"/>
              <a:t>5</a:t>
            </a:r>
            <a:r>
              <a:rPr lang="en-US" dirty="0" smtClean="0"/>
              <a:t>. </a:t>
            </a:r>
            <a:r>
              <a:rPr lang="en-US" dirty="0"/>
              <a:t>Use the mole to convert between mass and number of particles.</a:t>
            </a:r>
          </a:p>
          <a:p>
            <a:pPr marL="109728" indent="0">
              <a:buNone/>
            </a:pPr>
            <a:r>
              <a:rPr lang="en-US" b="1" i="1" dirty="0"/>
              <a:t>Calculate the number of atoms in 55.2g Li.</a:t>
            </a:r>
            <a:endParaRPr lang="en-US" b="1" dirty="0"/>
          </a:p>
          <a:p>
            <a:pPr marL="109728" indent="0">
              <a:buNone/>
            </a:pPr>
            <a:r>
              <a:rPr lang="en-US" u="sng" dirty="0"/>
              <a:t>55.2g Li     1 mol Li       6.02 x 10</a:t>
            </a:r>
            <a:r>
              <a:rPr lang="en-US" u="sng" baseline="30000" dirty="0"/>
              <a:t>23</a:t>
            </a:r>
            <a:r>
              <a:rPr lang="en-US" u="sng" dirty="0"/>
              <a:t> atoms Li</a:t>
            </a:r>
            <a:endParaRPr lang="en-US" dirty="0"/>
          </a:p>
          <a:p>
            <a:pPr marL="109728" indent="0">
              <a:buNone/>
            </a:pPr>
            <a:r>
              <a:rPr lang="en-US" dirty="0"/>
              <a:t>		6.94g Li    	      1 mol Li</a:t>
            </a:r>
          </a:p>
          <a:p>
            <a:pPr marL="109728" indent="0">
              <a:buNone/>
            </a:pPr>
            <a:r>
              <a:rPr lang="en-US" dirty="0"/>
              <a:t>=  4.78824 x 10</a:t>
            </a:r>
            <a:r>
              <a:rPr lang="en-US" baseline="30000" dirty="0"/>
              <a:t>24 </a:t>
            </a:r>
            <a:r>
              <a:rPr lang="en-US" dirty="0"/>
              <a:t>  =  4.79 x 10</a:t>
            </a:r>
            <a:r>
              <a:rPr lang="en-US" baseline="30000" dirty="0"/>
              <a:t>24</a:t>
            </a:r>
            <a:r>
              <a:rPr lang="en-US" dirty="0"/>
              <a:t> atom Li</a:t>
            </a:r>
          </a:p>
          <a:p>
            <a:pPr marL="109728" indent="0">
              <a:buNone/>
            </a:pPr>
            <a:endParaRPr lang="en-US" i="1" dirty="0"/>
          </a:p>
          <a:p>
            <a:pPr marL="109728" indent="0">
              <a:buNone/>
            </a:pPr>
            <a:r>
              <a:rPr lang="en-US" b="1" i="1" dirty="0"/>
              <a:t>Calculate the mass in grams of 6.02 x 10</a:t>
            </a:r>
            <a:r>
              <a:rPr lang="en-US" b="1" i="1" baseline="30000" dirty="0"/>
              <a:t>24</a:t>
            </a:r>
            <a:r>
              <a:rPr lang="en-US" b="1" i="1" dirty="0"/>
              <a:t> atoms Bi.</a:t>
            </a:r>
            <a:endParaRPr lang="en-US" b="1" dirty="0"/>
          </a:p>
          <a:p>
            <a:pPr marL="109728" indent="0">
              <a:buNone/>
            </a:pPr>
            <a:r>
              <a:rPr lang="en-US" u="sng" dirty="0"/>
              <a:t>6.02 x 10</a:t>
            </a:r>
            <a:r>
              <a:rPr lang="en-US" u="sng" baseline="30000" dirty="0"/>
              <a:t>24</a:t>
            </a:r>
            <a:r>
              <a:rPr lang="en-US" u="sng" dirty="0"/>
              <a:t>atoms Bi	    1mol Bi	             208.98g </a:t>
            </a:r>
            <a:endParaRPr lang="en-US" dirty="0"/>
          </a:p>
          <a:p>
            <a:pPr marL="109728" indent="0">
              <a:buNone/>
            </a:pPr>
            <a:r>
              <a:rPr lang="en-US" dirty="0"/>
              <a:t>			       6.02 x 10</a:t>
            </a:r>
            <a:r>
              <a:rPr lang="en-US" baseline="30000" dirty="0"/>
              <a:t>23</a:t>
            </a:r>
            <a:r>
              <a:rPr lang="en-US" dirty="0"/>
              <a:t> atoms Bi   1 mol Bi</a:t>
            </a:r>
          </a:p>
          <a:p>
            <a:pPr marL="109728" indent="0">
              <a:buNone/>
            </a:pPr>
            <a:r>
              <a:rPr lang="en-US" dirty="0"/>
              <a:t>=  2089.8  =  2090g Bi</a:t>
            </a:r>
          </a:p>
          <a:p>
            <a:pPr marL="463550" lvl="0" indent="-463550">
              <a:buNone/>
            </a:pPr>
            <a:endParaRPr lang="en-US" dirty="0"/>
          </a:p>
          <a:p>
            <a:pPr marL="624078" lvl="0" indent="-514350"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 FOR </a:t>
            </a:r>
            <a:r>
              <a:rPr lang="en-US" sz="4800" dirty="0" smtClean="0"/>
              <a:t>EXAM</a:t>
            </a:r>
            <a:endParaRPr lang="en-US" sz="48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057400" y="2514600"/>
            <a:ext cx="0" cy="6096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886200" y="2524836"/>
            <a:ext cx="0" cy="6096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733800" y="4574275"/>
            <a:ext cx="0" cy="6096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086600" y="4651613"/>
            <a:ext cx="0" cy="6096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3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3550" lvl="0" indent="-463550">
              <a:buNone/>
            </a:pPr>
            <a:r>
              <a:rPr lang="en-US" dirty="0"/>
              <a:t>6</a:t>
            </a:r>
            <a:r>
              <a:rPr lang="en-US" dirty="0" smtClean="0"/>
              <a:t>. </a:t>
            </a:r>
            <a:r>
              <a:rPr lang="en-US" dirty="0"/>
              <a:t>Calculate empirical formulas, molecular formulas, and hydrate formulas from appropriate data.</a:t>
            </a:r>
          </a:p>
          <a:p>
            <a:pPr marL="624078" lvl="0" indent="-514350"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 FOR </a:t>
            </a:r>
            <a:r>
              <a:rPr lang="en-US" sz="4800" dirty="0" smtClean="0"/>
              <a:t>EXAM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01851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 FOR </a:t>
            </a:r>
            <a:r>
              <a:rPr lang="en-US" sz="4800" dirty="0" smtClean="0"/>
              <a:t>EXAM</a:t>
            </a:r>
            <a:endParaRPr lang="en-US" sz="4800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7" y="1370806"/>
            <a:ext cx="8896583" cy="4115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76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 FOR </a:t>
            </a:r>
            <a:r>
              <a:rPr lang="en-US" sz="4800" dirty="0" smtClean="0"/>
              <a:t>EXAM</a:t>
            </a:r>
            <a:endParaRPr lang="en-US" sz="4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39" y="1371600"/>
            <a:ext cx="8787261" cy="361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76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 FOR </a:t>
            </a:r>
            <a:r>
              <a:rPr lang="en-US" sz="4800" dirty="0" smtClean="0"/>
              <a:t>EXAM</a:t>
            </a:r>
            <a:endParaRPr lang="en-US" sz="4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51796" cy="4950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36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 FOR EXAM</a:t>
            </a:r>
            <a:endParaRPr lang="en-US" altLang="en-US" sz="4800" b="1" dirty="0" smtClean="0"/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marL="457200" indent="-457200" eaLnBrk="1" hangingPunct="1">
              <a:buFont typeface="Wingdings 3" pitchFamily="18" charset="2"/>
              <a:buNone/>
              <a:defRPr/>
            </a:pPr>
            <a:r>
              <a:rPr lang="en-US" altLang="en-US" sz="2800" dirty="0" smtClean="0"/>
              <a:t>7. </a:t>
            </a:r>
            <a:r>
              <a:rPr lang="en-US" sz="2800" dirty="0"/>
              <a:t>Calculate mole-mole, mass-mole, mole-mass, and mass-mass problems. 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en-US" dirty="0"/>
              <a:t>WYK:		0.020mol Cl</a:t>
            </a:r>
            <a:r>
              <a:rPr lang="en-US" baseline="-25000" dirty="0"/>
              <a:t>2</a:t>
            </a:r>
            <a:r>
              <a:rPr lang="en-US" dirty="0"/>
              <a:t>		? moles NaCl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en-US" dirty="0"/>
              <a:t>EQN:		2Na  +  Cl</a:t>
            </a:r>
            <a:r>
              <a:rPr lang="en-US" baseline="-25000" dirty="0"/>
              <a:t>2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 2NaCl</a:t>
            </a:r>
          </a:p>
          <a:p>
            <a:pPr marL="0" indent="0">
              <a:buFont typeface="Wingdings 3" pitchFamily="18" charset="2"/>
              <a:buNone/>
              <a:defRPr/>
            </a:pPr>
            <a:endParaRPr lang="en-US" dirty="0" smtClean="0"/>
          </a:p>
          <a:p>
            <a:pPr marL="0" indent="0">
              <a:buFont typeface="Wingdings 3" pitchFamily="18" charset="2"/>
              <a:buNone/>
              <a:defRPr/>
            </a:pPr>
            <a:r>
              <a:rPr lang="en-US" dirty="0" smtClean="0"/>
              <a:t>SOLVE</a:t>
            </a:r>
            <a:r>
              <a:rPr lang="en-US" dirty="0"/>
              <a:t>: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en-US" u="sng" dirty="0" smtClean="0"/>
              <a:t>0.020mol </a:t>
            </a:r>
            <a:r>
              <a:rPr lang="en-US" u="sng" dirty="0"/>
              <a:t>Cl</a:t>
            </a:r>
            <a:r>
              <a:rPr lang="en-US" u="sng" baseline="-25000" dirty="0"/>
              <a:t>2</a:t>
            </a:r>
            <a:r>
              <a:rPr lang="en-US" u="sng" dirty="0"/>
              <a:t>    2 mole </a:t>
            </a:r>
            <a:r>
              <a:rPr lang="en-US" u="sng" dirty="0"/>
              <a:t>NaCl</a:t>
            </a:r>
            <a:r>
              <a:rPr lang="en-US" dirty="0"/>
              <a:t>  =  0.040mol NaCl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en-US" dirty="0"/>
              <a:t>  	                 </a:t>
            </a:r>
            <a:r>
              <a:rPr lang="en-US" dirty="0" smtClean="0"/>
              <a:t>1 </a:t>
            </a:r>
            <a:r>
              <a:rPr lang="en-US" dirty="0"/>
              <a:t>mole Cl</a:t>
            </a:r>
            <a:r>
              <a:rPr lang="en-US" baseline="-25000" dirty="0"/>
              <a:t>2</a:t>
            </a:r>
            <a:endParaRPr lang="en-US" altLang="en-US" sz="3200" dirty="0"/>
          </a:p>
          <a:p>
            <a:pPr marL="514350" indent="-514350" eaLnBrk="1" hangingPunct="1">
              <a:buFont typeface="Wingdings 3" pitchFamily="18" charset="2"/>
              <a:buNone/>
              <a:defRPr/>
            </a:pPr>
            <a:endParaRPr lang="en-US" altLang="en-US" dirty="0"/>
          </a:p>
          <a:p>
            <a:pPr marL="514350" indent="-514350" eaLnBrk="1" hangingPunct="1">
              <a:defRPr/>
            </a:pPr>
            <a:endParaRPr lang="en-US" altLang="en-US" dirty="0"/>
          </a:p>
        </p:txBody>
      </p:sp>
      <p:cxnSp>
        <p:nvCxnSpPr>
          <p:cNvPr id="3" name="Straight Connector 2"/>
          <p:cNvCxnSpPr>
            <a:cxnSpLocks/>
          </p:cNvCxnSpPr>
          <p:nvPr/>
        </p:nvCxnSpPr>
        <p:spPr>
          <a:xfrm flipV="1">
            <a:off x="2971800" y="3910083"/>
            <a:ext cx="0" cy="9144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5791200" y="3733800"/>
            <a:ext cx="2743200" cy="762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3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800" b="1" dirty="0" smtClean="0"/>
              <a:t>REVIEW </a:t>
            </a:r>
            <a:r>
              <a:rPr lang="en-US" altLang="en-US" sz="4800" b="1" dirty="0" smtClean="0"/>
              <a:t>FOR EXAM</a:t>
            </a:r>
            <a:endParaRPr lang="en-US" altLang="en-US" sz="4800" b="1" dirty="0" smtClean="0"/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937125"/>
          </a:xfrm>
        </p:spPr>
        <p:txBody>
          <a:bodyPr>
            <a:normAutofit/>
          </a:bodyPr>
          <a:lstStyle/>
          <a:p>
            <a:pPr marL="457200" indent="-457200" eaLnBrk="1" hangingPunct="1">
              <a:buFont typeface="Wingdings 3" pitchFamily="18" charset="2"/>
              <a:buNone/>
              <a:defRPr/>
            </a:pPr>
            <a:r>
              <a:rPr lang="en-US" altLang="en-US" sz="2800" dirty="0" smtClean="0"/>
              <a:t>7. </a:t>
            </a:r>
            <a:r>
              <a:rPr lang="en-US" sz="2800" dirty="0"/>
              <a:t>Calculate mole-mole, mass-mole, mole-mass, and mass-mass problems. 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en-US" dirty="0"/>
              <a:t>WYK:		0.020mol Cl</a:t>
            </a:r>
            <a:r>
              <a:rPr lang="en-US" baseline="-25000" dirty="0"/>
              <a:t>2</a:t>
            </a:r>
            <a:r>
              <a:rPr lang="en-US" dirty="0"/>
              <a:t>		? grams NaCl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en-US" dirty="0"/>
              <a:t>EQN:		2Na  +  Cl</a:t>
            </a:r>
            <a:r>
              <a:rPr lang="en-US" baseline="-25000" dirty="0"/>
              <a:t>2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 2NaCl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en-US" dirty="0"/>
              <a:t>SOLVE: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en-US" u="sng" dirty="0" smtClean="0"/>
              <a:t>0.020mol </a:t>
            </a:r>
            <a:r>
              <a:rPr lang="en-US" u="sng" dirty="0"/>
              <a:t>Cl</a:t>
            </a:r>
            <a:r>
              <a:rPr lang="en-US" u="sng" baseline="-25000" dirty="0"/>
              <a:t>2</a:t>
            </a:r>
            <a:r>
              <a:rPr lang="en-US" u="sng" dirty="0"/>
              <a:t>    2 mole </a:t>
            </a:r>
            <a:r>
              <a:rPr lang="en-US" u="sng" dirty="0" err="1" smtClean="0"/>
              <a:t>NaCl</a:t>
            </a:r>
            <a:r>
              <a:rPr lang="en-US" u="sng" dirty="0" smtClean="0"/>
              <a:t>    58.44gNaCl</a:t>
            </a:r>
            <a:endParaRPr lang="en-US" dirty="0"/>
          </a:p>
          <a:p>
            <a:pPr marL="0" indent="0">
              <a:buFont typeface="Wingdings 3" pitchFamily="18" charset="2"/>
              <a:buNone/>
              <a:defRPr/>
            </a:pPr>
            <a:r>
              <a:rPr lang="en-US" dirty="0"/>
              <a:t>  	                 </a:t>
            </a:r>
            <a:r>
              <a:rPr lang="en-US" dirty="0" smtClean="0"/>
              <a:t>1 </a:t>
            </a:r>
            <a:r>
              <a:rPr lang="en-US" dirty="0"/>
              <a:t>mole Cl</a:t>
            </a:r>
            <a:r>
              <a:rPr lang="en-US" baseline="-25000" dirty="0"/>
              <a:t>2	</a:t>
            </a:r>
            <a:r>
              <a:rPr lang="en-US" dirty="0" smtClean="0"/>
              <a:t>     1 </a:t>
            </a:r>
            <a:r>
              <a:rPr lang="en-US" dirty="0"/>
              <a:t>mol </a:t>
            </a:r>
            <a:r>
              <a:rPr lang="en-US" dirty="0"/>
              <a:t>NaCl</a:t>
            </a:r>
          </a:p>
          <a:p>
            <a:pPr marL="0" indent="0">
              <a:buFont typeface="Wingdings 3" pitchFamily="18" charset="2"/>
              <a:buNone/>
              <a:defRPr/>
            </a:pPr>
            <a:endParaRPr lang="en-US" altLang="en-US" sz="3200" dirty="0"/>
          </a:p>
          <a:p>
            <a:pPr marL="0" indent="0">
              <a:buFont typeface="Wingdings 3" pitchFamily="18" charset="2"/>
              <a:buNone/>
              <a:defRPr/>
            </a:pPr>
            <a:r>
              <a:rPr lang="en-US" altLang="en-US" sz="3200" dirty="0"/>
              <a:t>	</a:t>
            </a:r>
            <a:r>
              <a:rPr lang="en-US" altLang="en-US" dirty="0"/>
              <a:t>= 2.3376 = 2.3g NaCl</a:t>
            </a:r>
          </a:p>
          <a:p>
            <a:pPr marL="514350" indent="-514350" eaLnBrk="1" hangingPunct="1">
              <a:buFont typeface="Wingdings 3" pitchFamily="18" charset="2"/>
              <a:buNone/>
              <a:defRPr/>
            </a:pPr>
            <a:endParaRPr lang="en-US" altLang="en-US" dirty="0"/>
          </a:p>
          <a:p>
            <a:pPr marL="514350" indent="-514350" eaLnBrk="1" hangingPunct="1">
              <a:defRPr/>
            </a:pPr>
            <a:endParaRPr lang="en-US" altLang="en-US" dirty="0"/>
          </a:p>
        </p:txBody>
      </p:sp>
      <p:cxnSp>
        <p:nvCxnSpPr>
          <p:cNvPr id="3" name="Straight Connector 2"/>
          <p:cNvCxnSpPr>
            <a:cxnSpLocks/>
          </p:cNvCxnSpPr>
          <p:nvPr/>
        </p:nvCxnSpPr>
        <p:spPr>
          <a:xfrm flipV="1">
            <a:off x="2971800" y="3657600"/>
            <a:ext cx="0" cy="9144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cxnSpLocks/>
          </p:cNvCxnSpPr>
          <p:nvPr/>
        </p:nvCxnSpPr>
        <p:spPr>
          <a:xfrm flipV="1">
            <a:off x="5410200" y="3733800"/>
            <a:ext cx="0" cy="9144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352800" y="5092890"/>
            <a:ext cx="1905000" cy="762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11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dirty="0"/>
              <a:t>REVIEW FOR EXAM</a:t>
            </a:r>
            <a:endParaRPr lang="en-US" altLang="en-US" sz="4800" b="1" dirty="0" smtClean="0"/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marL="457200" indent="-457200" eaLnBrk="1" hangingPunct="1">
              <a:buFont typeface="Wingdings 3" pitchFamily="18" charset="2"/>
              <a:buNone/>
              <a:defRPr/>
            </a:pPr>
            <a:r>
              <a:rPr lang="en-US" altLang="en-US" sz="2800" dirty="0" smtClean="0"/>
              <a:t>7. </a:t>
            </a:r>
            <a:r>
              <a:rPr lang="en-US" sz="2800" dirty="0"/>
              <a:t>Calculate mole-mole, mass-mole, mole-mass, and mass-mass problems. 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en-US" dirty="0"/>
              <a:t>WYK:		45.0g Cl</a:t>
            </a:r>
            <a:r>
              <a:rPr lang="en-US" baseline="-25000" dirty="0"/>
              <a:t>2</a:t>
            </a:r>
            <a:r>
              <a:rPr lang="en-US" dirty="0"/>
              <a:t>		? mol NaCl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en-US" dirty="0"/>
              <a:t>EQN:		2Na  +  Cl</a:t>
            </a:r>
            <a:r>
              <a:rPr lang="en-US" baseline="-25000" dirty="0"/>
              <a:t>2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 2NaCl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en-US" dirty="0"/>
              <a:t>SOLVE: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en-US" u="sng" dirty="0"/>
              <a:t>45.0g Cl</a:t>
            </a:r>
            <a:r>
              <a:rPr lang="en-US" u="sng" baseline="-25000" dirty="0"/>
              <a:t>2</a:t>
            </a:r>
            <a:r>
              <a:rPr lang="en-US" u="sng" dirty="0"/>
              <a:t>    1mol Cl</a:t>
            </a:r>
            <a:r>
              <a:rPr lang="en-US" u="sng" baseline="-25000" dirty="0"/>
              <a:t>2</a:t>
            </a:r>
            <a:r>
              <a:rPr lang="en-US" u="sng" dirty="0"/>
              <a:t>    2 mole NaCl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en-US" dirty="0"/>
              <a:t>  	       70.90g Cl</a:t>
            </a:r>
            <a:r>
              <a:rPr lang="en-US" baseline="-25000" dirty="0"/>
              <a:t>2</a:t>
            </a:r>
            <a:r>
              <a:rPr lang="en-US" dirty="0"/>
              <a:t>    1 mole Cl</a:t>
            </a:r>
            <a:r>
              <a:rPr lang="en-US" baseline="-25000" dirty="0"/>
              <a:t>2	</a:t>
            </a:r>
            <a:endParaRPr lang="en-US" altLang="en-US" dirty="0"/>
          </a:p>
          <a:p>
            <a:pPr marL="0" indent="0" eaLnBrk="1" hangingPunct="1">
              <a:buFont typeface="Wingdings 3" pitchFamily="18" charset="2"/>
              <a:buNone/>
              <a:defRPr/>
            </a:pPr>
            <a:r>
              <a:rPr lang="en-US" altLang="en-US" dirty="0"/>
              <a:t> </a:t>
            </a:r>
          </a:p>
          <a:p>
            <a:pPr marL="0" indent="0" eaLnBrk="1" hangingPunct="1">
              <a:buFont typeface="Wingdings 3" pitchFamily="18" charset="2"/>
              <a:buNone/>
              <a:defRPr/>
            </a:pPr>
            <a:r>
              <a:rPr lang="en-US" altLang="en-US" dirty="0"/>
              <a:t>= 1.26939 = 1.27mol NaCl</a:t>
            </a:r>
          </a:p>
        </p:txBody>
      </p:sp>
      <p:cxnSp>
        <p:nvCxnSpPr>
          <p:cNvPr id="3" name="Straight Connector 2"/>
          <p:cNvCxnSpPr>
            <a:cxnSpLocks/>
          </p:cNvCxnSpPr>
          <p:nvPr/>
        </p:nvCxnSpPr>
        <p:spPr>
          <a:xfrm flipV="1">
            <a:off x="4267200" y="3505200"/>
            <a:ext cx="0" cy="9144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2209800" y="3505200"/>
            <a:ext cx="0" cy="9144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743200" y="4800600"/>
            <a:ext cx="2514600" cy="762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92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dirty="0"/>
              <a:t>REVIEW FOR EXAM</a:t>
            </a:r>
            <a:endParaRPr lang="en-US" altLang="en-US" sz="4800" b="1" dirty="0" smtClean="0"/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8534400" cy="4937125"/>
          </a:xfrm>
        </p:spPr>
        <p:txBody>
          <a:bodyPr>
            <a:normAutofit/>
          </a:bodyPr>
          <a:lstStyle/>
          <a:p>
            <a:pPr marL="457200" indent="-457200" eaLnBrk="1" hangingPunct="1">
              <a:buFont typeface="Wingdings 3" pitchFamily="18" charset="2"/>
              <a:buNone/>
              <a:defRPr/>
            </a:pPr>
            <a:r>
              <a:rPr lang="en-US" altLang="en-US" sz="2800" dirty="0" smtClean="0"/>
              <a:t>7. </a:t>
            </a:r>
            <a:r>
              <a:rPr lang="en-US" sz="2800" dirty="0"/>
              <a:t>Calculate mole-mole, mass-mole, mole-mass, and mass-mass problems. 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en-US" dirty="0"/>
              <a:t>WYK:		45.0g Cl</a:t>
            </a:r>
            <a:r>
              <a:rPr lang="en-US" baseline="-25000" dirty="0"/>
              <a:t>2</a:t>
            </a:r>
            <a:r>
              <a:rPr lang="en-US" dirty="0"/>
              <a:t>		? grams NaCl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en-US" dirty="0"/>
              <a:t>EQN:		2Na  +  Cl</a:t>
            </a:r>
            <a:r>
              <a:rPr lang="en-US" baseline="-25000" dirty="0"/>
              <a:t>2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 2NaCl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en-US" dirty="0"/>
              <a:t>SOLVE:</a:t>
            </a:r>
          </a:p>
          <a:p>
            <a:pPr marL="0" indent="0">
              <a:buFont typeface="Wingdings 3" pitchFamily="18" charset="2"/>
              <a:buNone/>
              <a:defRPr/>
            </a:pPr>
            <a:r>
              <a:rPr lang="en-US" u="sng" dirty="0"/>
              <a:t>45.0g Cl</a:t>
            </a:r>
            <a:r>
              <a:rPr lang="en-US" u="sng" baseline="-25000" dirty="0"/>
              <a:t>2</a:t>
            </a:r>
            <a:r>
              <a:rPr lang="en-US" u="sng" dirty="0"/>
              <a:t>    1mol Cl</a:t>
            </a:r>
            <a:r>
              <a:rPr lang="en-US" u="sng" baseline="-25000" dirty="0"/>
              <a:t>2</a:t>
            </a:r>
            <a:r>
              <a:rPr lang="en-US" u="sng" dirty="0"/>
              <a:t>  </a:t>
            </a:r>
            <a:r>
              <a:rPr lang="en-US" u="sng" dirty="0" smtClean="0"/>
              <a:t> 2 </a:t>
            </a:r>
            <a:r>
              <a:rPr lang="en-US" u="sng" dirty="0"/>
              <a:t>mole </a:t>
            </a:r>
            <a:r>
              <a:rPr lang="en-US" u="sng" dirty="0" err="1" smtClean="0"/>
              <a:t>NaCl</a:t>
            </a:r>
            <a:r>
              <a:rPr lang="en-US" u="sng" dirty="0" smtClean="0"/>
              <a:t>   58.44gNaCl</a:t>
            </a:r>
            <a:endParaRPr lang="en-US" dirty="0"/>
          </a:p>
          <a:p>
            <a:pPr marL="0" indent="0">
              <a:buFont typeface="Wingdings 3" pitchFamily="18" charset="2"/>
              <a:buNone/>
              <a:defRPr/>
            </a:pPr>
            <a:r>
              <a:rPr lang="en-US" dirty="0"/>
              <a:t>  	       </a:t>
            </a:r>
            <a:r>
              <a:rPr lang="en-US" dirty="0" smtClean="0"/>
              <a:t> 70.90g </a:t>
            </a:r>
            <a:r>
              <a:rPr lang="en-US" dirty="0"/>
              <a:t>Cl</a:t>
            </a:r>
            <a:r>
              <a:rPr lang="en-US" baseline="-25000" dirty="0"/>
              <a:t>2</a:t>
            </a:r>
            <a:r>
              <a:rPr lang="en-US" dirty="0"/>
              <a:t>    1 mole </a:t>
            </a:r>
            <a:r>
              <a:rPr lang="en-US" dirty="0" smtClean="0"/>
              <a:t>Cl</a:t>
            </a:r>
            <a:r>
              <a:rPr lang="en-US" baseline="-25000" dirty="0" smtClean="0"/>
              <a:t>2</a:t>
            </a:r>
            <a:r>
              <a:rPr lang="en-US" dirty="0" smtClean="0"/>
              <a:t>   1 </a:t>
            </a:r>
            <a:r>
              <a:rPr lang="en-US" dirty="0"/>
              <a:t>mol </a:t>
            </a:r>
            <a:r>
              <a:rPr lang="en-US" dirty="0"/>
              <a:t>NaCl</a:t>
            </a:r>
            <a:endParaRPr lang="en-US" altLang="en-US" sz="3200" dirty="0"/>
          </a:p>
          <a:p>
            <a:pPr marL="514350" indent="-514350" eaLnBrk="1" hangingPunct="1">
              <a:buFont typeface="Wingdings 3" pitchFamily="18" charset="2"/>
              <a:buNone/>
              <a:defRPr/>
            </a:pPr>
            <a:endParaRPr lang="en-US" altLang="en-US" dirty="0"/>
          </a:p>
          <a:p>
            <a:pPr marL="0" indent="0" eaLnBrk="1" hangingPunct="1">
              <a:buFont typeface="Wingdings 3" pitchFamily="18" charset="2"/>
              <a:buNone/>
              <a:defRPr/>
            </a:pPr>
            <a:r>
              <a:rPr lang="en-US" altLang="en-US" dirty="0"/>
              <a:t> = 74.1833568 = 74.2g NaCl</a:t>
            </a:r>
          </a:p>
        </p:txBody>
      </p:sp>
      <p:cxnSp>
        <p:nvCxnSpPr>
          <p:cNvPr id="3" name="Straight Connector 2"/>
          <p:cNvCxnSpPr>
            <a:cxnSpLocks/>
          </p:cNvCxnSpPr>
          <p:nvPr/>
        </p:nvCxnSpPr>
        <p:spPr>
          <a:xfrm flipV="1">
            <a:off x="4114800" y="3666699"/>
            <a:ext cx="0" cy="9144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cxnSpLocks/>
          </p:cNvCxnSpPr>
          <p:nvPr/>
        </p:nvCxnSpPr>
        <p:spPr>
          <a:xfrm flipV="1">
            <a:off x="6400800" y="3733800"/>
            <a:ext cx="0" cy="9144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2133600" y="3653051"/>
            <a:ext cx="0" cy="9144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511455" y="5021263"/>
            <a:ext cx="1974946" cy="762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4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dirty="0"/>
              <a:t>REVIEW FOR EXAM</a:t>
            </a:r>
            <a:endParaRPr lang="en-US" altLang="en-US" sz="4800" b="1" dirty="0" smtClean="0"/>
          </a:p>
        </p:txBody>
      </p:sp>
      <p:sp>
        <p:nvSpPr>
          <p:cNvPr id="32771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marL="342900" indent="-342900">
              <a:buFont typeface="Wingdings 3" pitchFamily="18" charset="2"/>
              <a:buNone/>
              <a:defRPr/>
            </a:pPr>
            <a:r>
              <a:rPr lang="en-US" sz="2400" dirty="0" smtClean="0"/>
              <a:t>8. Knowing </a:t>
            </a:r>
            <a:r>
              <a:rPr lang="en-US" sz="2400" dirty="0"/>
              <a:t>the limiting reagent in a reaction, calculate the maximum amount of product(s) produced and the amount of any excess reagent.  </a:t>
            </a:r>
            <a:r>
              <a:rPr lang="en-US" sz="2400" dirty="0"/>
              <a:t>Identify the limiting reagent in a reaction. </a:t>
            </a:r>
          </a:p>
          <a:p>
            <a:pPr marL="514350" indent="-514350" eaLnBrk="1" hangingPunct="1">
              <a:buFont typeface="Wingdings 3" pitchFamily="18" charset="2"/>
              <a:buNone/>
              <a:defRPr/>
            </a:pPr>
            <a:endParaRPr lang="en-US" altLang="en-US" dirty="0"/>
          </a:p>
          <a:p>
            <a:pPr marL="514350" indent="-514350" eaLnBrk="1" hangingPunct="1">
              <a:defRPr/>
            </a:pP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4" y="3019425"/>
            <a:ext cx="55340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37" y="3332186"/>
            <a:ext cx="314325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62316"/>
            <a:ext cx="5286375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530" y="4572000"/>
            <a:ext cx="39624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36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Be sure to show all your work.</a:t>
            </a:r>
          </a:p>
          <a:p>
            <a:pPr lvl="0"/>
            <a:r>
              <a:rPr lang="en-US" sz="2800" dirty="0"/>
              <a:t>Be sure to use the correct number of significant digits.					</a:t>
            </a:r>
          </a:p>
          <a:p>
            <a:pPr lvl="0"/>
            <a:r>
              <a:rPr lang="en-US" sz="2800" dirty="0"/>
              <a:t>Be sure to show all units and substances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dirty="0" smtClean="0"/>
              <a:t>Remember </a:t>
            </a:r>
            <a:r>
              <a:rPr lang="en-US" sz="2800" dirty="0"/>
              <a:t>the more you show me, the more credit I can give.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WHAT I WILL LOOK FOR</a:t>
            </a:r>
          </a:p>
        </p:txBody>
      </p:sp>
    </p:spTree>
    <p:extLst>
      <p:ext uri="{BB962C8B-B14F-4D97-AF65-F5344CB8AC3E}">
        <p14:creationId xmlns:p14="http://schemas.microsoft.com/office/powerpoint/2010/main" val="116221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Ten problem practice – answers will be available after tomorrow so you can </a:t>
            </a:r>
            <a:r>
              <a:rPr lang="en-US" smtClean="0"/>
              <a:t>check your work.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TO DO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88801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2003</TotalTime>
  <Words>396</Words>
  <Application>Microsoft Office PowerPoint</Application>
  <PresentationFormat>On-screen Show (4:3)</PresentationFormat>
  <Paragraphs>90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DO NOW</vt:lpstr>
      <vt:lpstr>THE MOLE AND STOICHIOMETRY</vt:lpstr>
      <vt:lpstr>REVIEW FOR EXAM</vt:lpstr>
      <vt:lpstr>REVIEW FOR EXAM</vt:lpstr>
      <vt:lpstr>REVIEW FOR EXAM</vt:lpstr>
      <vt:lpstr>REVIEW FOR EXAM</vt:lpstr>
      <vt:lpstr>REVIEW FOR EXAM</vt:lpstr>
      <vt:lpstr>REVIEW FOR EXAM</vt:lpstr>
      <vt:lpstr>REVIEW FOR EXAM</vt:lpstr>
      <vt:lpstr>REVIEW FOR EXAM</vt:lpstr>
      <vt:lpstr>REVIEW FOR EXAM</vt:lpstr>
      <vt:lpstr>REVIEW FOR EXAM</vt:lpstr>
      <vt:lpstr>REVIEW FOR EXAM</vt:lpstr>
      <vt:lpstr>REVIEW FOR EXAM</vt:lpstr>
      <vt:lpstr>REVIEW FOR EXAM</vt:lpstr>
      <vt:lpstr>REVIEW FOR EXAM</vt:lpstr>
      <vt:lpstr>WHAT I WILL LOOK FOR</vt:lpstr>
      <vt:lpstr>TO DO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MOLE</dc:title>
  <dc:creator>Nancy Brim</dc:creator>
  <cp:lastModifiedBy>JCBOE</cp:lastModifiedBy>
  <cp:revision>44</cp:revision>
  <dcterms:created xsi:type="dcterms:W3CDTF">2013-12-12T12:16:25Z</dcterms:created>
  <dcterms:modified xsi:type="dcterms:W3CDTF">2017-05-02T20:20:03Z</dcterms:modified>
</cp:coreProperties>
</file>