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0" r:id="rId5"/>
    <p:sldId id="281" r:id="rId6"/>
    <p:sldId id="282" r:id="rId7"/>
    <p:sldId id="288" r:id="rId8"/>
    <p:sldId id="283" r:id="rId9"/>
    <p:sldId id="289" r:id="rId10"/>
    <p:sldId id="284" r:id="rId11"/>
    <p:sldId id="290" r:id="rId12"/>
    <p:sldId id="285" r:id="rId13"/>
    <p:sldId id="286" r:id="rId14"/>
    <p:sldId id="291" r:id="rId15"/>
    <p:sldId id="292" r:id="rId16"/>
    <p:sldId id="260" r:id="rId17"/>
    <p:sldId id="293" r:id="rId18"/>
    <p:sldId id="303" r:id="rId19"/>
    <p:sldId id="294" r:id="rId20"/>
    <p:sldId id="295" r:id="rId21"/>
    <p:sldId id="304" r:id="rId22"/>
    <p:sldId id="296" r:id="rId23"/>
    <p:sldId id="297" r:id="rId24"/>
    <p:sldId id="298" r:id="rId25"/>
    <p:sldId id="261" r:id="rId26"/>
    <p:sldId id="305" r:id="rId27"/>
    <p:sldId id="306" r:id="rId28"/>
    <p:sldId id="307" r:id="rId29"/>
    <p:sldId id="308" r:id="rId30"/>
    <p:sldId id="309" r:id="rId31"/>
    <p:sldId id="310" r:id="rId32"/>
    <p:sldId id="313" r:id="rId33"/>
    <p:sldId id="311" r:id="rId34"/>
    <p:sldId id="314" r:id="rId35"/>
    <p:sldId id="315" r:id="rId36"/>
    <p:sldId id="316" r:id="rId37"/>
    <p:sldId id="312" r:id="rId38"/>
    <p:sldId id="262" r:id="rId39"/>
    <p:sldId id="263" r:id="rId40"/>
    <p:sldId id="317" r:id="rId41"/>
    <p:sldId id="318" r:id="rId42"/>
    <p:sldId id="26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C37DDFE-92C1-475E-BE67-2742FA7B114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481D02-6A3D-4E22-B93F-191380261BC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Final Exam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752600"/>
          </a:xfrm>
        </p:spPr>
        <p:txBody>
          <a:bodyPr>
            <a:noAutofit/>
          </a:bodyPr>
          <a:lstStyle/>
          <a:p>
            <a:r>
              <a:rPr lang="en-US" sz="4800" b="1" dirty="0"/>
              <a:t>Phases of Matter, Energy, Gases, and Solutions</a:t>
            </a:r>
          </a:p>
        </p:txBody>
      </p:sp>
    </p:spTree>
    <p:extLst>
      <p:ext uri="{BB962C8B-B14F-4D97-AF65-F5344CB8AC3E}">
        <p14:creationId xmlns:p14="http://schemas.microsoft.com/office/powerpoint/2010/main" val="3322594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the exam review.</a:t>
            </a:r>
          </a:p>
          <a:p>
            <a:endParaRPr lang="en-US" sz="2800" dirty="0"/>
          </a:p>
          <a:p>
            <a:r>
              <a:rPr lang="en-US" sz="2800" dirty="0"/>
              <a:t>You have seven days to get your make-up work in.</a:t>
            </a:r>
          </a:p>
          <a:p>
            <a:r>
              <a:rPr lang="en-US" sz="2800" dirty="0"/>
              <a:t>You have three days (including today) to get your $1, 100% cotton t-shirt, and bag to class.</a:t>
            </a:r>
          </a:p>
          <a:p>
            <a:r>
              <a:rPr lang="en-US" sz="2800" dirty="0"/>
              <a:t>If you have a pink test Redo slip, today is the deadline to get it turned in so you can take the test by May 15.</a:t>
            </a:r>
          </a:p>
        </p:txBody>
      </p:sp>
    </p:spTree>
    <p:extLst>
      <p:ext uri="{BB962C8B-B14F-4D97-AF65-F5344CB8AC3E}">
        <p14:creationId xmlns:p14="http://schemas.microsoft.com/office/powerpoint/2010/main" val="53727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dirty="0"/>
              <a:t>Explain the behavior of solids, liquids, and gases in terms of the kinetic theory.</a:t>
            </a:r>
          </a:p>
          <a:p>
            <a:pPr lvl="0"/>
            <a:r>
              <a:rPr lang="en-US" dirty="0"/>
              <a:t>Differentiate between the three phases of matter.</a:t>
            </a:r>
          </a:p>
          <a:p>
            <a:pPr lvl="0"/>
            <a:r>
              <a:rPr lang="en-US" dirty="0"/>
              <a:t>Discuss a heating curve as a substance is taken from a solid to the vapor state.</a:t>
            </a:r>
          </a:p>
          <a:p>
            <a:pPr lvl="0"/>
            <a:r>
              <a:rPr lang="en-US" dirty="0"/>
              <a:t>Discuss a phase diagram and understand the significance of the terms associated with it (T</a:t>
            </a:r>
            <a:r>
              <a:rPr lang="en-US" baseline="-25000" dirty="0"/>
              <a:t>m</a:t>
            </a:r>
            <a:r>
              <a:rPr lang="en-US" dirty="0"/>
              <a:t>, T</a:t>
            </a:r>
            <a:r>
              <a:rPr lang="en-US" baseline="-25000" dirty="0"/>
              <a:t>b</a:t>
            </a:r>
            <a:r>
              <a:rPr lang="en-US" dirty="0"/>
              <a:t>, etc.).</a:t>
            </a:r>
          </a:p>
          <a:p>
            <a:pPr lvl="0"/>
            <a:r>
              <a:rPr lang="en-US" dirty="0"/>
              <a:t>Explain a phase change and interpret these changes based on graphs.</a:t>
            </a:r>
          </a:p>
          <a:p>
            <a:pPr lvl="0"/>
            <a:r>
              <a:rPr lang="en-US" dirty="0"/>
              <a:t>Determine the relationship between energy and change of state.</a:t>
            </a:r>
          </a:p>
          <a:p>
            <a:pPr lvl="0"/>
            <a:r>
              <a:rPr lang="en-US" dirty="0"/>
              <a:t>Be able to perform calculation for heat of fusion, heat of vaporization and heat changes.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0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7517" y="1524000"/>
            <a:ext cx="850392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dirty="0"/>
              <a:t>Explain the behavior of solids, liquids, and gases in terms of the kinetic theory.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19977" y="3124200"/>
            <a:ext cx="7239000" cy="342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61963" indent="-461963" eaLnBrk="1" hangingPunct="1">
              <a:buFont typeface="Wingdings 2" pitchFamily="18" charset="2"/>
              <a:buAutoNum type="arabicPeriod"/>
            </a:pPr>
            <a:r>
              <a:rPr lang="en-US" sz="2800" b="1" dirty="0"/>
              <a:t>All</a:t>
            </a:r>
            <a:r>
              <a:rPr lang="en-US" sz="2800" dirty="0"/>
              <a:t> matter is composed of </a:t>
            </a:r>
            <a:r>
              <a:rPr lang="en-US" sz="2800" b="1" dirty="0"/>
              <a:t>small particles.</a:t>
            </a:r>
          </a:p>
          <a:p>
            <a:pPr marL="461963" indent="-461963" eaLnBrk="1" hangingPunct="1">
              <a:buFont typeface="Wingdings 2" pitchFamily="18" charset="2"/>
              <a:buAutoNum type="arabicPeriod"/>
            </a:pPr>
            <a:r>
              <a:rPr lang="en-US" sz="2800" dirty="0"/>
              <a:t>The small particles are in </a:t>
            </a:r>
            <a:r>
              <a:rPr lang="en-US" sz="2800" b="1" dirty="0"/>
              <a:t>constant, random motion.</a:t>
            </a:r>
          </a:p>
          <a:p>
            <a:pPr marL="461963" indent="-461963" eaLnBrk="1" hangingPunct="1">
              <a:buFont typeface="Wingdings 2" pitchFamily="18" charset="2"/>
              <a:buAutoNum type="arabicPeriod"/>
            </a:pPr>
            <a:r>
              <a:rPr lang="en-US" sz="2800" dirty="0"/>
              <a:t>All particles have </a:t>
            </a:r>
            <a:r>
              <a:rPr lang="en-US" sz="2800" b="1" dirty="0"/>
              <a:t>perfectly elastic collisions</a:t>
            </a:r>
            <a:r>
              <a:rPr lang="en-US" sz="2800" dirty="0"/>
              <a:t> – there is </a:t>
            </a:r>
            <a:r>
              <a:rPr lang="en-US" sz="2800" b="1" dirty="0"/>
              <a:t>no change </a:t>
            </a:r>
            <a:r>
              <a:rPr lang="en-US" sz="2800" dirty="0"/>
              <a:t>in </a:t>
            </a:r>
            <a:r>
              <a:rPr lang="en-US" sz="2800" b="1" dirty="0"/>
              <a:t>total kinetic energy (KE).</a:t>
            </a:r>
          </a:p>
        </p:txBody>
      </p:sp>
    </p:spTree>
    <p:extLst>
      <p:ext uri="{BB962C8B-B14F-4D97-AF65-F5344CB8AC3E}">
        <p14:creationId xmlns:p14="http://schemas.microsoft.com/office/powerpoint/2010/main" val="346620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216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dirty="0"/>
              <a:t>Differentiate between the three phases of matter.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462526"/>
              </p:ext>
            </p:extLst>
          </p:nvPr>
        </p:nvGraphicFramePr>
        <p:xfrm>
          <a:off x="533400" y="2819400"/>
          <a:ext cx="7848599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701">
                  <a:extLst>
                    <a:ext uri="{9D8B030D-6E8A-4147-A177-3AD203B41FA5}">
                      <a16:colId xmlns:a16="http://schemas.microsoft.com/office/drawing/2014/main" val="3974022240"/>
                    </a:ext>
                  </a:extLst>
                </a:gridCol>
                <a:gridCol w="1456441">
                  <a:extLst>
                    <a:ext uri="{9D8B030D-6E8A-4147-A177-3AD203B41FA5}">
                      <a16:colId xmlns:a16="http://schemas.microsoft.com/office/drawing/2014/main" val="4109670935"/>
                    </a:ext>
                  </a:extLst>
                </a:gridCol>
                <a:gridCol w="1456441">
                  <a:extLst>
                    <a:ext uri="{9D8B030D-6E8A-4147-A177-3AD203B41FA5}">
                      <a16:colId xmlns:a16="http://schemas.microsoft.com/office/drawing/2014/main" val="273863778"/>
                    </a:ext>
                  </a:extLst>
                </a:gridCol>
                <a:gridCol w="2508315">
                  <a:extLst>
                    <a:ext uri="{9D8B030D-6E8A-4147-A177-3AD203B41FA5}">
                      <a16:colId xmlns:a16="http://schemas.microsoft.com/office/drawing/2014/main" val="3828135025"/>
                    </a:ext>
                  </a:extLst>
                </a:gridCol>
                <a:gridCol w="1213701">
                  <a:extLst>
                    <a:ext uri="{9D8B030D-6E8A-4147-A177-3AD203B41FA5}">
                      <a16:colId xmlns:a16="http://schemas.microsoft.com/office/drawing/2014/main" val="505504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Vibrate along a fixed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9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 past each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Behave independently of each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Weak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8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80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379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9781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dirty="0"/>
              <a:t>Discuss a heating curve as a substance is taken from a solid to the vapor state.</a:t>
            </a:r>
          </a:p>
          <a:p>
            <a:pPr marL="590550" lvl="1" indent="-342900">
              <a:defRPr/>
            </a:pPr>
            <a:r>
              <a:rPr lang="en-US" dirty="0"/>
              <a:t>Know what happens on the diagonal as well as the plateaus to temperature and heat energy.</a:t>
            </a:r>
          </a:p>
          <a:p>
            <a:pPr marL="590550" lvl="1" indent="-342900">
              <a:defRPr/>
            </a:pPr>
            <a:r>
              <a:rPr lang="en-US" dirty="0"/>
              <a:t>Know what is on the X and Y axes.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124200"/>
            <a:ext cx="7239000" cy="33321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05200"/>
            <a:ext cx="75152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8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9781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dirty="0"/>
              <a:t>Discuss a heating curve as a substance is taken from a solid to the vapor state.</a:t>
            </a:r>
          </a:p>
          <a:p>
            <a:pPr marL="590550" lvl="1" indent="-342900">
              <a:defRPr/>
            </a:pPr>
            <a:r>
              <a:rPr lang="en-US" dirty="0"/>
              <a:t>Know what happens on the diagonal as well as the plateaus to temperature and heat energy.</a:t>
            </a:r>
          </a:p>
          <a:p>
            <a:pPr marL="590550" lvl="1" indent="-342900">
              <a:defRPr/>
            </a:pPr>
            <a:r>
              <a:rPr lang="en-US" dirty="0"/>
              <a:t>Know what is on the X and Y axes.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124200"/>
            <a:ext cx="7239000" cy="33321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501013"/>
            <a:ext cx="7315200" cy="309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Discuss a phase diagram and understand the significance of the terms associated with it (T</a:t>
            </a:r>
            <a:r>
              <a:rPr lang="en-US" sz="2400" baseline="-25000" dirty="0"/>
              <a:t>m</a:t>
            </a:r>
            <a:r>
              <a:rPr lang="en-US" sz="2400" dirty="0"/>
              <a:t>, T</a:t>
            </a:r>
            <a:r>
              <a:rPr lang="en-US" sz="2400" baseline="-25000" dirty="0"/>
              <a:t>b</a:t>
            </a:r>
            <a:r>
              <a:rPr lang="en-US" sz="2400" dirty="0"/>
              <a:t>, etc.).</a:t>
            </a:r>
          </a:p>
          <a:p>
            <a:pPr marL="687388" lvl="1" indent="-439738"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Know what each equilibrium line is, where the triple point is, the critical point, normal boiling point, and normal melting point.</a:t>
            </a:r>
          </a:p>
          <a:p>
            <a:pPr marL="687388" lvl="1" indent="-439738">
              <a:defRPr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Know what is on the X and Y axes.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89" y="3962400"/>
            <a:ext cx="82391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33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49884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Discuss a phase diagram and understand the significance of the terms associated      with it (T</a:t>
            </a:r>
            <a:r>
              <a:rPr lang="en-US" sz="2400" baseline="-25000" dirty="0"/>
              <a:t>m</a:t>
            </a:r>
            <a:r>
              <a:rPr lang="en-US" sz="2400" dirty="0"/>
              <a:t>, T</a:t>
            </a:r>
            <a:r>
              <a:rPr lang="en-US" sz="2400" baseline="-25000" dirty="0"/>
              <a:t>b</a:t>
            </a:r>
            <a:r>
              <a:rPr lang="en-US" sz="2400" dirty="0"/>
              <a:t>, etc.).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  <p:pic>
        <p:nvPicPr>
          <p:cNvPr id="5" name="Picture 2" descr="http://serc.carleton.edu/images/research_education/equilibria/h2o_phase_diagram_-_color.v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99" y="2895600"/>
            <a:ext cx="4573111" cy="374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40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Explain a phase change and interpret these changes based on graphs.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794892"/>
            <a:ext cx="4210050" cy="3424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076" y="3429000"/>
            <a:ext cx="3276600" cy="18466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A phase change is an energy change that causes one phase to turn into another.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914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Explain a phase change and interpret these changes based on graphs.</a:t>
            </a:r>
          </a:p>
          <a:p>
            <a:pPr lvl="1"/>
            <a:r>
              <a:rPr lang="en-US" sz="1900" dirty="0">
                <a:solidFill>
                  <a:schemeClr val="tx2">
                    <a:lumMod val="50000"/>
                  </a:schemeClr>
                </a:solidFill>
              </a:rPr>
              <a:t>A phase change is an energy change that causes one phase to turn into another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49" y="3581400"/>
            <a:ext cx="854392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7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dirty="0"/>
              <a:t>Determine the relationship between energy and change of state.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48000"/>
            <a:ext cx="7956334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749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Be able to perform calculation for heat of fusion, heat of vaporization and heat changes.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285811"/>
            <a:ext cx="65151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99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749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Be able to perform calculation for heat of fusion, heat of vaporization and heat changes.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5626913" cy="3651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287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749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PHASES AND ENERGY</a:t>
            </a:r>
          </a:p>
          <a:p>
            <a:pPr lvl="0"/>
            <a:r>
              <a:rPr lang="en-US" sz="2400" dirty="0"/>
              <a:t>Be able to perform calculation for heat of fusion, heat of vaporization and heat changes.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48000"/>
            <a:ext cx="7675160" cy="21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95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dirty="0"/>
              <a:t>Describe the effect on a gas by a change in the amount of gas (moles), the pressure of gas, the volume of gas, and the temperature of gas.</a:t>
            </a:r>
          </a:p>
          <a:p>
            <a:pPr lvl="0"/>
            <a:r>
              <a:rPr lang="en-US" dirty="0"/>
              <a:t>Perform calculations using Boyle’s Law, Charles’ Law, and Gay-Lussac’s Law.</a:t>
            </a:r>
          </a:p>
          <a:p>
            <a:pPr lvl="0"/>
            <a:r>
              <a:rPr lang="en-US" dirty="0"/>
              <a:t>Use Dalton’s Law of Partial Pressures in a calculation</a:t>
            </a:r>
          </a:p>
          <a:p>
            <a:pPr lvl="0"/>
            <a:r>
              <a:rPr lang="en-US" dirty="0"/>
              <a:t>Perform calculations using the ideal gas law and the combined gas law.</a:t>
            </a:r>
          </a:p>
          <a:p>
            <a:pPr lvl="0"/>
            <a:r>
              <a:rPr lang="en-US" dirty="0"/>
              <a:t>State and use Graham’s Law of Diffusion.</a:t>
            </a:r>
          </a:p>
          <a:p>
            <a:pPr lvl="0"/>
            <a:r>
              <a:rPr lang="en-US" dirty="0"/>
              <a:t>Calculate gas stoichiometry problems (volume – volume, mass – volume, volume – mass).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26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825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sz="2400" dirty="0"/>
              <a:t>Describe the effect on a gas by a change in the amount of gas (moles), the pressure of gas, the volume of gas, and the temperature of gas.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276600"/>
            <a:ext cx="7239000" cy="34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30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825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sz="2400" dirty="0"/>
              <a:t>Describe the effect on a gas by a change in the amount of gas (moles), the pressure of gas, the volume of gas, and the temperature of gas.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3048000"/>
            <a:ext cx="4046381" cy="316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66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sz="2400" dirty="0"/>
              <a:t>Perform calculations using Boyle’s Law, Charles’ Law, and Gay-Lussac’s Law.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958" y="2539209"/>
            <a:ext cx="2981325" cy="25476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48" y="2819400"/>
            <a:ext cx="3524250" cy="1832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7821" y="3968530"/>
            <a:ext cx="2862262" cy="241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12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dirty="0"/>
              <a:t>Use Dalton’s Law of Partial Pressures in a calculation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52" y="2743200"/>
            <a:ext cx="81534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1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dirty="0"/>
              <a:t>Use Dalton’s Law of Partial Pressures in a calculation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39" y="2667000"/>
            <a:ext cx="812482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76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sz="2400" dirty="0"/>
              <a:t>Perform calculations using the ideal gas law and the combined gas law.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" y="3276600"/>
            <a:ext cx="4038600" cy="2274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092019"/>
            <a:ext cx="3571875" cy="26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86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139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sz="2400" dirty="0"/>
              <a:t>State and use Graham’s Law of Diffusion.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12" y="2819400"/>
            <a:ext cx="76200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88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Gases</a:t>
            </a:r>
          </a:p>
          <a:p>
            <a:pPr lvl="0"/>
            <a:r>
              <a:rPr lang="en-US" sz="2400" dirty="0"/>
              <a:t>Calculate gas stoichiometry problems (volume – volume, mass – volume, volume – mass).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06969"/>
            <a:ext cx="70389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dirty="0"/>
              <a:t>Define solvent and solute and be able to identify them in a solution.</a:t>
            </a:r>
          </a:p>
          <a:p>
            <a:pPr lvl="0"/>
            <a:r>
              <a:rPr lang="en-US" dirty="0"/>
              <a:t>Describe the process of solvation, dissociation, and dissolving.  </a:t>
            </a:r>
          </a:p>
          <a:p>
            <a:pPr lvl="0"/>
            <a:r>
              <a:rPr lang="en-US" dirty="0"/>
              <a:t>Differentiate between saturated, unsaturated, and supersaturated.</a:t>
            </a:r>
          </a:p>
          <a:p>
            <a:pPr lvl="0"/>
            <a:r>
              <a:rPr lang="en-US" dirty="0"/>
              <a:t>State and discuss the factors affecting the rate of solubility. </a:t>
            </a:r>
          </a:p>
          <a:p>
            <a:pPr lvl="0"/>
            <a:r>
              <a:rPr lang="en-US" dirty="0"/>
              <a:t>Be able to read a solubility curve graph.</a:t>
            </a:r>
          </a:p>
          <a:p>
            <a:pPr lvl="0"/>
            <a:r>
              <a:rPr lang="en-US" dirty="0"/>
              <a:t>Solve problems involving molarity, molality, and making solutions.</a:t>
            </a:r>
          </a:p>
          <a:p>
            <a:pPr lvl="0"/>
            <a:r>
              <a:rPr lang="en-US" dirty="0"/>
              <a:t>Describe the three colligative properties of solutions (vapor pressure reduction, freezing point depression, and boiling point elevation).</a:t>
            </a:r>
          </a:p>
          <a:p>
            <a:pPr lvl="0"/>
            <a:r>
              <a:rPr lang="en-US" dirty="0"/>
              <a:t>Relate the colligative properties to everyday situations.</a:t>
            </a:r>
          </a:p>
          <a:p>
            <a:pPr lvl="0"/>
            <a:r>
              <a:rPr lang="en-US" dirty="0"/>
              <a:t>Calculate the freezing point and boiling point using changes in temperature and molality.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26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73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Define solvent and solute and be able to identify them in a solution.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52" y="2971800"/>
            <a:ext cx="83439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31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520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Describe the process of solvation, dissociation, and dissolving.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971800"/>
            <a:ext cx="6524020" cy="374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95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r>
              <a:rPr lang="en-US" altLang="en-US" sz="2400" dirty="0"/>
              <a:t>Be sure to study polarity of compounds to be able to predict solubility.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025" y="2667000"/>
            <a:ext cx="3914775" cy="3819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3143249"/>
            <a:ext cx="40290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00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Differentiate between saturated, unsaturated, and supersaturated.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124200"/>
            <a:ext cx="8848725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05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State and discuss the factors affecting the rate of solubility.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590800"/>
            <a:ext cx="7200900" cy="415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32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216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Be able to read a solubility curve graph.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911" y="2590800"/>
            <a:ext cx="6721602" cy="359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60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216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Be able to read a solubility curve graph.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43200"/>
            <a:ext cx="6424612" cy="40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430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Solve problems involving molarity, molality, and making solutions.</a:t>
            </a:r>
          </a:p>
          <a:p>
            <a:pPr marL="0" lvl="0" indent="0">
              <a:buNone/>
            </a:pPr>
            <a:r>
              <a:rPr lang="en-US" sz="2000" b="1" dirty="0"/>
              <a:t>Sea water contains roughly 28.0 g of NaCl per liter. What is the molarity of sodium chloride in sea water?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34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Solve problems involving molarity, molality, and making solutions.</a:t>
            </a:r>
          </a:p>
          <a:p>
            <a:pPr marL="0" lvl="0" indent="0">
              <a:buNone/>
            </a:pPr>
            <a:r>
              <a:rPr lang="en-US" sz="2000" b="1" dirty="0"/>
              <a:t>What is the molality when 0.75 mol is dissolved in 2.50 kg of solvent?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Solve problems involving molarity, molality, and making solutions.</a:t>
            </a:r>
          </a:p>
          <a:p>
            <a:r>
              <a:rPr lang="en-US" sz="2000" b="1" dirty="0"/>
              <a:t>100.0 mL of 2.500</a:t>
            </a:r>
            <a:r>
              <a:rPr lang="en-US" sz="2000" b="1" i="1" dirty="0"/>
              <a:t>M</a:t>
            </a:r>
            <a:r>
              <a:rPr lang="en-US" sz="2000" b="1" dirty="0"/>
              <a:t> </a:t>
            </a:r>
            <a:r>
              <a:rPr lang="en-US" sz="2000" b="1" dirty="0" err="1"/>
              <a:t>KBr</a:t>
            </a:r>
            <a:r>
              <a:rPr lang="en-US" sz="2000" b="1" dirty="0"/>
              <a:t> solution is on hand. You need 0.5500</a:t>
            </a:r>
            <a:r>
              <a:rPr lang="en-US" sz="2000" b="1" i="1" dirty="0"/>
              <a:t>M</a:t>
            </a:r>
            <a:r>
              <a:rPr lang="en-US" sz="2000" b="1" dirty="0"/>
              <a:t>. What is the final volume of solution which results?</a:t>
            </a:r>
          </a:p>
        </p:txBody>
      </p:sp>
    </p:spTree>
    <p:extLst>
      <p:ext uri="{BB962C8B-B14F-4D97-AF65-F5344CB8AC3E}">
        <p14:creationId xmlns:p14="http://schemas.microsoft.com/office/powerpoint/2010/main" val="127593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400" dirty="0"/>
              <a:t>Solve problems involving molarity, molality, and making solutions.</a:t>
            </a:r>
          </a:p>
          <a:p>
            <a:r>
              <a:rPr lang="en-US" sz="2000" b="1" dirty="0"/>
              <a:t>You want to make 500.0mL of a 1.0</a:t>
            </a:r>
            <a:r>
              <a:rPr lang="en-US" sz="2000" b="1" i="1" dirty="0"/>
              <a:t>M</a:t>
            </a:r>
            <a:r>
              <a:rPr lang="en-US" sz="2000" b="1" dirty="0"/>
              <a:t> </a:t>
            </a:r>
            <a:r>
              <a:rPr lang="en-US" sz="2000" b="1" dirty="0" err="1"/>
              <a:t>KCl</a:t>
            </a:r>
            <a:r>
              <a:rPr lang="en-US" sz="2000" b="1" dirty="0"/>
              <a:t> solution.  How many grams do you need?</a:t>
            </a:r>
          </a:p>
        </p:txBody>
      </p:sp>
    </p:spTree>
    <p:extLst>
      <p:ext uri="{BB962C8B-B14F-4D97-AF65-F5344CB8AC3E}">
        <p14:creationId xmlns:p14="http://schemas.microsoft.com/office/powerpoint/2010/main" val="298340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327634"/>
            <a:ext cx="3143250" cy="233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71600"/>
            <a:ext cx="850392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Solutions </a:t>
            </a:r>
          </a:p>
          <a:p>
            <a:pPr lvl="0"/>
            <a:r>
              <a:rPr lang="en-US" sz="2000" dirty="0"/>
              <a:t>Describe the three colligative properties of solutions (vapor pressure reduction, freezing point depression, and boiling point elevation).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033" y="2590800"/>
            <a:ext cx="3137639" cy="20202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2" y="2590800"/>
            <a:ext cx="3241632" cy="2442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98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Solutions</a:t>
            </a:r>
          </a:p>
          <a:p>
            <a:r>
              <a:rPr lang="en-US" altLang="en-US" sz="2400" dirty="0"/>
              <a:t>Relate the colligative properties to everyday situations.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43200"/>
            <a:ext cx="7048500" cy="364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26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Solutions</a:t>
            </a:r>
          </a:p>
          <a:p>
            <a:r>
              <a:rPr lang="en-US" altLang="en-US" sz="2400" dirty="0"/>
              <a:t>Calculate the freezing point and boiling point using changes in temperature and molality.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0"/>
            <a:ext cx="5067300" cy="28956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638800" y="2971800"/>
            <a:ext cx="3352800" cy="304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The</a:t>
            </a:r>
            <a:r>
              <a:rPr lang="en-US" sz="1800" i="1" dirty="0"/>
              <a:t> </a:t>
            </a:r>
            <a:r>
              <a:rPr lang="en-US" sz="1800" b="1" dirty="0">
                <a:solidFill>
                  <a:srgbClr val="002060"/>
                </a:solidFill>
              </a:rPr>
              <a:t>dissociation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002060"/>
                </a:solidFill>
              </a:rPr>
              <a:t>factor</a:t>
            </a:r>
            <a:r>
              <a:rPr lang="en-US" sz="1800" dirty="0"/>
              <a:t>, </a:t>
            </a:r>
            <a:r>
              <a:rPr lang="en-US" sz="1800" dirty="0" err="1"/>
              <a:t>df</a:t>
            </a:r>
            <a:r>
              <a:rPr lang="en-US" sz="1800" dirty="0"/>
              <a:t>, is how many particles the solute </a:t>
            </a:r>
            <a:r>
              <a:rPr lang="en-US" sz="1800" b="1" dirty="0"/>
              <a:t>breaks</a:t>
            </a:r>
            <a:r>
              <a:rPr lang="en-US" sz="1800" dirty="0"/>
              <a:t> up into.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For a </a:t>
            </a:r>
            <a:r>
              <a:rPr lang="en-US" sz="1800" b="1" dirty="0">
                <a:solidFill>
                  <a:srgbClr val="002060"/>
                </a:solidFill>
              </a:rPr>
              <a:t>non-ionic</a:t>
            </a:r>
            <a:r>
              <a:rPr lang="en-US" sz="1800" dirty="0"/>
              <a:t> compound (nonelectrolyte, organic compound), the </a:t>
            </a:r>
            <a:r>
              <a:rPr lang="en-US" sz="1800" dirty="0" err="1"/>
              <a:t>df</a:t>
            </a:r>
            <a:r>
              <a:rPr lang="en-US" sz="1800" dirty="0"/>
              <a:t> = </a:t>
            </a:r>
            <a:r>
              <a:rPr lang="en-US" sz="1800" b="1" dirty="0"/>
              <a:t>1</a:t>
            </a:r>
            <a:r>
              <a:rPr lang="en-US" sz="18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For an </a:t>
            </a:r>
            <a:r>
              <a:rPr lang="en-US" sz="1800" b="1" dirty="0">
                <a:solidFill>
                  <a:srgbClr val="002060"/>
                </a:solidFill>
              </a:rPr>
              <a:t>ionic</a:t>
            </a:r>
            <a:r>
              <a:rPr lang="en-US" sz="1800" dirty="0"/>
              <a:t> compound, the </a:t>
            </a:r>
            <a:r>
              <a:rPr lang="en-US" sz="1800" dirty="0" err="1"/>
              <a:t>df</a:t>
            </a:r>
            <a:r>
              <a:rPr lang="en-US" sz="1800" dirty="0"/>
              <a:t> is equal to the number of ions it forms (not the number of atoms).</a:t>
            </a:r>
          </a:p>
          <a:p>
            <a:pPr marL="69850" indent="0" algn="ctr">
              <a:buFont typeface="Wingdings 2" pitchFamily="18" charset="2"/>
              <a:buNone/>
            </a:pPr>
            <a:endParaRPr lang="en-US" b="1" dirty="0">
              <a:solidFill>
                <a:srgbClr val="FF6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2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Solutions</a:t>
            </a:r>
          </a:p>
          <a:p>
            <a:r>
              <a:rPr lang="en-US" altLang="en-US" sz="2400" dirty="0"/>
              <a:t>Calculate the freezing point and boiling point using changes in temperature and molality.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971800"/>
            <a:ext cx="5791200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08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71600"/>
            <a:ext cx="8503920" cy="4572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Solutions</a:t>
            </a:r>
          </a:p>
          <a:p>
            <a:r>
              <a:rPr lang="en-US" altLang="en-US" sz="2400" dirty="0"/>
              <a:t>Calculate the freezing point and boiling point using changes in temperature and molality.</a:t>
            </a:r>
          </a:p>
          <a:p>
            <a:r>
              <a:rPr lang="en-US" sz="2000" b="1" dirty="0"/>
              <a:t>Calculate the freezing point and the boiling point of a solution that contains 15.0 grams of urea (CH</a:t>
            </a:r>
            <a:r>
              <a:rPr lang="en-US" sz="2000" b="1" baseline="-25000" dirty="0"/>
              <a:t>4</a:t>
            </a:r>
            <a:r>
              <a:rPr lang="en-US" sz="2000" b="1" dirty="0"/>
              <a:t>N</a:t>
            </a:r>
            <a:r>
              <a:rPr lang="en-US" sz="2000" b="1" baseline="-25000" dirty="0"/>
              <a:t>2</a:t>
            </a:r>
            <a:r>
              <a:rPr lang="en-US" sz="2000" b="1" dirty="0"/>
              <a:t>O) in 250. grams of water. Urea is a covalently bounded compound with a molar mass of 60.06g/mol.</a:t>
            </a:r>
            <a:endParaRPr lang="en-US" altLang="en-US" sz="2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59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Work on Final Review.</a:t>
            </a:r>
          </a:p>
        </p:txBody>
      </p:sp>
    </p:spTree>
    <p:extLst>
      <p:ext uri="{BB962C8B-B14F-4D97-AF65-F5344CB8AC3E}">
        <p14:creationId xmlns:p14="http://schemas.microsoft.com/office/powerpoint/2010/main" val="2724926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</TotalTime>
  <Words>1457</Words>
  <Application>Microsoft Office PowerPoint</Application>
  <PresentationFormat>On-screen Show (4:3)</PresentationFormat>
  <Paragraphs>184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Georgia</vt:lpstr>
      <vt:lpstr>Wingdings</vt:lpstr>
      <vt:lpstr>Wingdings 2</vt:lpstr>
      <vt:lpstr>Civic</vt:lpstr>
      <vt:lpstr>Phases of Matter, Energy, Gases, and Solutions</vt:lpstr>
      <vt:lpstr>DO NOW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of Matter, Energy, Gases, and Solutions</dc:title>
  <dc:creator>JCBOE</dc:creator>
  <cp:lastModifiedBy>Nancy Brim</cp:lastModifiedBy>
  <cp:revision>7</cp:revision>
  <dcterms:created xsi:type="dcterms:W3CDTF">2017-05-08T20:08:25Z</dcterms:created>
  <dcterms:modified xsi:type="dcterms:W3CDTF">2017-05-09T00:22:48Z</dcterms:modified>
</cp:coreProperties>
</file>