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16" r:id="rId9"/>
    <p:sldId id="307" r:id="rId10"/>
    <p:sldId id="308" r:id="rId11"/>
    <p:sldId id="309" r:id="rId12"/>
    <p:sldId id="310" r:id="rId13"/>
    <p:sldId id="274" r:id="rId14"/>
    <p:sldId id="276" r:id="rId15"/>
    <p:sldId id="321" r:id="rId16"/>
    <p:sldId id="311" r:id="rId17"/>
    <p:sldId id="315" r:id="rId18"/>
    <p:sldId id="312" r:id="rId19"/>
    <p:sldId id="313" r:id="rId20"/>
    <p:sldId id="314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32" autoAdjust="0"/>
    <p:restoredTop sz="94660"/>
  </p:normalViewPr>
  <p:slideViewPr>
    <p:cSldViewPr>
      <p:cViewPr varScale="1">
        <p:scale>
          <a:sx n="107" d="100"/>
          <a:sy n="107" d="100"/>
        </p:scale>
        <p:origin x="10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F9542-1CE1-44F9-8887-C7270BCFB276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F2B91-BF97-4F9F-ADFB-924E3C87B4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15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F8459-C4D2-4E30-BDA4-5E2B5895F6CB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5A782-F92E-411E-AE56-8292E2055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41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A64A-5D80-4431-9243-AB9A088392F2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63A1F-6E8F-4EE1-AF92-9152DE8B4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58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C5965-839F-4642-A456-03625E381D7B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24526-0BEC-4512-A680-6904D08B2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05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F7941-E91F-4650-8D7A-056531D06461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5F9C8-AC19-4477-B544-4E494CCC7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18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E10E5-5C08-462D-98E9-8D29048ABB59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C4C29-7648-4901-9F20-CF3F04515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65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1D68D-DCD6-46F4-819F-F7CC6D0181AF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072E8-3EA2-4256-B5E4-CAF78BAAE6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76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1D21-52C3-4E96-9593-C6714782875C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FF25F-E958-41BE-A7CB-6D70D8E9A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82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6A79A-B647-461A-BEB7-762C30DF7494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B36E5-9FBC-470D-8D9C-3AACDBEBB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5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81E9-36A4-4AC6-887F-68EE15E29B32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CF03B-C8C6-4300-B382-8B9B688A8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43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A5EE-5776-4972-9C3F-A643A56E46CD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B141-2E35-4EC9-9999-341CE1AAFF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4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1E43A1-4E95-45EA-B764-E65F7D654AAA}" type="datetimeFigureOut">
              <a:rPr lang="en-US"/>
              <a:pPr>
                <a:defRPr/>
              </a:pPr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262626"/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CC2215B7-9D94-491E-B20F-CE373EC0A0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74" r:id="rId3"/>
    <p:sldLayoutId id="2147483767" r:id="rId4"/>
    <p:sldLayoutId id="2147483775" r:id="rId5"/>
    <p:sldLayoutId id="2147483768" r:id="rId6"/>
    <p:sldLayoutId id="2147483769" r:id="rId7"/>
    <p:sldLayoutId id="2147483776" r:id="rId8"/>
    <p:sldLayoutId id="2147483770" r:id="rId9"/>
    <p:sldLayoutId id="2147483771" r:id="rId10"/>
    <p:sldLayoutId id="21474837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MIDTERM REVIEW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IN FOUR PARTS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ATOM: Trace development of the modern atomic theory.</a:t>
            </a:r>
            <a:endParaRPr lang="en-US" dirty="0"/>
          </a:p>
          <a:p>
            <a:pPr lvl="0"/>
            <a:r>
              <a:rPr lang="en-US" sz="2000" dirty="0"/>
              <a:t>discuss the historical development of atomic theory</a:t>
            </a:r>
          </a:p>
          <a:p>
            <a:pPr lvl="0"/>
            <a:r>
              <a:rPr lang="en-US" sz="2000" dirty="0"/>
              <a:t>Know the parts of the atom, the atomic number, and the mass number of any given element.</a:t>
            </a:r>
          </a:p>
          <a:p>
            <a:pPr lvl="0"/>
            <a:r>
              <a:rPr lang="en-US" sz="2000" dirty="0"/>
              <a:t>calculate average atomic mass describe the quantum mechanical model of the atom</a:t>
            </a:r>
          </a:p>
          <a:p>
            <a:pPr lvl="0"/>
            <a:r>
              <a:rPr lang="en-US" sz="2000" dirty="0"/>
              <a:t>know the difference between and physical, chemical, and nuclear reaction</a:t>
            </a:r>
          </a:p>
          <a:p>
            <a:pPr lvl="0"/>
            <a:r>
              <a:rPr lang="en-US" sz="2000" dirty="0"/>
              <a:t>determine the electron configuration for an atom</a:t>
            </a:r>
          </a:p>
          <a:p>
            <a:pPr lvl="0"/>
            <a:r>
              <a:rPr lang="en-US" sz="2000" dirty="0"/>
              <a:t>determine the orbital diagram for an atom</a:t>
            </a:r>
          </a:p>
          <a:p>
            <a:pPr lvl="0"/>
            <a:r>
              <a:rPr lang="en-US" sz="2000" dirty="0"/>
              <a:t>determine the valence electrons for an atom </a:t>
            </a:r>
          </a:p>
          <a:p>
            <a:pPr lvl="0"/>
            <a:r>
              <a:rPr lang="en-US" sz="2000" dirty="0"/>
              <a:t>determine the electron dot diagram for an atom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68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pic>
        <p:nvPicPr>
          <p:cNvPr id="4" name="Picture 4" descr="Atomic Models-answer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800"/>
            <a:ext cx="5781123" cy="441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632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609600"/>
            <a:ext cx="716529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49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762000"/>
            <a:ext cx="701523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8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685800"/>
            <a:ext cx="7575077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95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657" y="457200"/>
            <a:ext cx="6945743" cy="483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98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ATOM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685800"/>
            <a:ext cx="661882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11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PERIODICITY: use the organization of the Periodic Table to predict properties of elements.</a:t>
            </a:r>
            <a:endParaRPr lang="en-US" sz="2800" dirty="0"/>
          </a:p>
          <a:p>
            <a:pPr lvl="0"/>
            <a:r>
              <a:rPr lang="en-US" dirty="0"/>
              <a:t>know the time line for Mendeleev and Moseley with relation to the atomic theory timeline</a:t>
            </a:r>
          </a:p>
          <a:p>
            <a:pPr lvl="0"/>
            <a:r>
              <a:rPr lang="en-US" dirty="0"/>
              <a:t>define the periodic law </a:t>
            </a:r>
          </a:p>
          <a:p>
            <a:pPr lvl="0"/>
            <a:r>
              <a:rPr lang="en-US" dirty="0"/>
              <a:t>distinguish between metals, nonmetals, and metalloids</a:t>
            </a:r>
          </a:p>
          <a:p>
            <a:pPr lvl="0"/>
            <a:r>
              <a:rPr lang="en-US" dirty="0"/>
              <a:t>know the periodicity trends for ionization energy, atomic radii, ionic radii, electron affinity, and electronegativity.</a:t>
            </a:r>
          </a:p>
          <a:p>
            <a:pPr lvl="0"/>
            <a:r>
              <a:rPr lang="en-US" dirty="0"/>
              <a:t>Know basic general facts about the families</a:t>
            </a:r>
          </a:p>
          <a:p>
            <a:pPr lvl="0"/>
            <a:r>
              <a:rPr lang="en-US" dirty="0"/>
              <a:t>Given an element on the periodic table, be able to give information about its characteristics just by looking at the periodic table.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01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533400"/>
            <a:ext cx="6775460" cy="474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94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The physical and chemical properties of the elements are periodic functions of their atomic number.</a:t>
            </a:r>
          </a:p>
        </p:txBody>
      </p:sp>
    </p:spTree>
    <p:extLst>
      <p:ext uri="{BB962C8B-B14F-4D97-AF65-F5344CB8AC3E}">
        <p14:creationId xmlns:p14="http://schemas.microsoft.com/office/powerpoint/2010/main" val="91473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09600"/>
            <a:ext cx="5886362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529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157913"/>
            <a:ext cx="7772400" cy="7905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PERIODICITY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95325" y="609600"/>
            <a:ext cx="7848600" cy="541020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/>
              <a:t>To your blank periodic table, do the following:</a:t>
            </a:r>
            <a:endParaRPr lang="en-US" sz="16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Using arrows and words - draw the trends for down a group and across a period for atomic radii, ionization energy, and electronegativity.</a:t>
            </a:r>
            <a:endParaRPr lang="en-US" sz="16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Indicate which set of elements experience low electron affinity.</a:t>
            </a:r>
            <a:endParaRPr lang="en-US" sz="16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Place a circle around the most electronegative element and a triangle around the most electropositive (least electronegative).</a:t>
            </a:r>
            <a:endParaRPr lang="en-US" sz="16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For the Halogen family, describe the following:</a:t>
            </a:r>
            <a:endParaRPr lang="en-US" sz="1600" dirty="0"/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Ionization energy (high or low)</a:t>
            </a:r>
            <a:endParaRPr lang="en-US" sz="1400" dirty="0"/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Electron affinity (high or low)</a:t>
            </a:r>
            <a:endParaRPr lang="en-US" sz="1400" dirty="0"/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Electronegativity (high or low)</a:t>
            </a:r>
            <a:endParaRPr lang="en-US" sz="1400" dirty="0"/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Which is larger, the atomic radius or the ionic radius for these atoms?</a:t>
            </a:r>
            <a:endParaRPr lang="en-US" sz="1400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3400"/>
            <a:ext cx="8978900" cy="562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685800"/>
            <a:ext cx="8509096" cy="376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5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609600"/>
            <a:ext cx="7170946" cy="450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1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685800"/>
            <a:ext cx="773569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08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948946"/>
              </p:ext>
            </p:extLst>
          </p:nvPr>
        </p:nvGraphicFramePr>
        <p:xfrm>
          <a:off x="304800" y="685800"/>
          <a:ext cx="8667055" cy="4450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230">
                  <a:extLst>
                    <a:ext uri="{9D8B030D-6E8A-4147-A177-3AD203B41FA5}">
                      <a16:colId xmlns:a16="http://schemas.microsoft.com/office/drawing/2014/main" val="3717619542"/>
                    </a:ext>
                  </a:extLst>
                </a:gridCol>
                <a:gridCol w="1733230">
                  <a:extLst>
                    <a:ext uri="{9D8B030D-6E8A-4147-A177-3AD203B41FA5}">
                      <a16:colId xmlns:a16="http://schemas.microsoft.com/office/drawing/2014/main" val="3527959190"/>
                    </a:ext>
                  </a:extLst>
                </a:gridCol>
                <a:gridCol w="1733230">
                  <a:extLst>
                    <a:ext uri="{9D8B030D-6E8A-4147-A177-3AD203B41FA5}">
                      <a16:colId xmlns:a16="http://schemas.microsoft.com/office/drawing/2014/main" val="3263590991"/>
                    </a:ext>
                  </a:extLst>
                </a:gridCol>
                <a:gridCol w="1733230">
                  <a:extLst>
                    <a:ext uri="{9D8B030D-6E8A-4147-A177-3AD203B41FA5}">
                      <a16:colId xmlns:a16="http://schemas.microsoft.com/office/drawing/2014/main" val="2896166822"/>
                    </a:ext>
                  </a:extLst>
                </a:gridCol>
                <a:gridCol w="1734135">
                  <a:extLst>
                    <a:ext uri="{9D8B030D-6E8A-4147-A177-3AD203B41FA5}">
                      <a16:colId xmlns:a16="http://schemas.microsoft.com/office/drawing/2014/main" val="3802239547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Periodic Trend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Alkali Metals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Alkaline Earth Metals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Halogens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Noble Gases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extLst>
                  <a:ext uri="{0D108BD9-81ED-4DB2-BD59-A6C34878D82A}">
                    <a16:rowId xmlns:a16="http://schemas.microsoft.com/office/drawing/2014/main" val="206994294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Ending electron configuration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800" dirty="0">
                          <a:effectLst/>
                        </a:rPr>
                        <a:t>s</a:t>
                      </a:r>
                      <a:r>
                        <a:rPr lang="en-US" sz="1800" baseline="30000" dirty="0">
                          <a:effectLst/>
                        </a:rPr>
                        <a:t>1</a:t>
                      </a:r>
                      <a:endParaRPr lang="en-US" sz="17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baseline="300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baseline="300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aseline="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800" baseline="300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800" baseline="300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aseline="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800" baseline="300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extLst>
                  <a:ext uri="{0D108BD9-81ED-4DB2-BD59-A6C34878D82A}">
                    <a16:rowId xmlns:a16="http://schemas.microsoft.com/office/drawing/2014/main" val="714101247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Ionization Energy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LOW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LOW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HIGH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HIGH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extLst>
                  <a:ext uri="{0D108BD9-81ED-4DB2-BD59-A6C34878D82A}">
                    <a16:rowId xmlns:a16="http://schemas.microsoft.com/office/drawing/2014/main" val="270970320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Electron Affinity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LOW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LOW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HIGH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LOW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extLst>
                  <a:ext uri="{0D108BD9-81ED-4DB2-BD59-A6C34878D82A}">
                    <a16:rowId xmlns:a16="http://schemas.microsoft.com/office/drawing/2014/main" val="3438047297"/>
                  </a:ext>
                </a:extLst>
              </a:tr>
              <a:tr h="112776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Electronegativity</a:t>
                      </a:r>
                      <a:endParaRPr lang="en-US" sz="17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 LOW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HIGH </a:t>
                      </a:r>
                      <a:endParaRPr lang="en-US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749" marR="97749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</a:p>
                  </a:txBody>
                  <a:tcPr marL="97749" marR="97749" marT="0" marB="0"/>
                </a:tc>
                <a:extLst>
                  <a:ext uri="{0D108BD9-81ED-4DB2-BD59-A6C34878D82A}">
                    <a16:rowId xmlns:a16="http://schemas.microsoft.com/office/drawing/2014/main" val="2727224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898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228600"/>
            <a:ext cx="7543800" cy="1219200"/>
          </a:xfrm>
        </p:spPr>
        <p:txBody>
          <a:bodyPr/>
          <a:lstStyle/>
          <a:p>
            <a:r>
              <a:rPr lang="en-US" altLang="en-US" sz="2000" dirty="0"/>
              <a:t>Given an element on the periodic table, be able to give information about its characteristics just by looking at the periodic table.  </a:t>
            </a:r>
            <a:r>
              <a:rPr lang="en-US" altLang="en-US" sz="2000" b="1" dirty="0">
                <a:solidFill>
                  <a:srgbClr val="7030A0"/>
                </a:solidFill>
              </a:rPr>
              <a:t>Do this for BROMINE.</a:t>
            </a:r>
            <a:endParaRPr lang="en-US" sz="20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617642"/>
              </p:ext>
            </p:extLst>
          </p:nvPr>
        </p:nvGraphicFramePr>
        <p:xfrm>
          <a:off x="995084" y="1366056"/>
          <a:ext cx="7315198" cy="4010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9064">
                  <a:extLst>
                    <a:ext uri="{9D8B030D-6E8A-4147-A177-3AD203B41FA5}">
                      <a16:colId xmlns:a16="http://schemas.microsoft.com/office/drawing/2014/main" val="510586050"/>
                    </a:ext>
                  </a:extLst>
                </a:gridCol>
                <a:gridCol w="1569064">
                  <a:extLst>
                    <a:ext uri="{9D8B030D-6E8A-4147-A177-3AD203B41FA5}">
                      <a16:colId xmlns:a16="http://schemas.microsoft.com/office/drawing/2014/main" val="3873408178"/>
                    </a:ext>
                  </a:extLst>
                </a:gridCol>
                <a:gridCol w="1783735">
                  <a:extLst>
                    <a:ext uri="{9D8B030D-6E8A-4147-A177-3AD203B41FA5}">
                      <a16:colId xmlns:a16="http://schemas.microsoft.com/office/drawing/2014/main" val="1097590224"/>
                    </a:ext>
                  </a:extLst>
                </a:gridCol>
                <a:gridCol w="2393335">
                  <a:extLst>
                    <a:ext uri="{9D8B030D-6E8A-4147-A177-3AD203B41FA5}">
                      <a16:colId xmlns:a16="http://schemas.microsoft.com/office/drawing/2014/main" val="3558208405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Symbol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Family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183558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Atomic Number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Block of the periodic table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568781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Mass Number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Valence Electrons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274082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Atomic Mass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Ion formed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12984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Number of Protons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Electron Dot Diagram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26844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Number of Electrons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Electron Configuration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835172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Number of Neutrons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Metal, Nonmetal, or metalloid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316608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Group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Ionic Radii compared to atomic radii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0211889"/>
                  </a:ext>
                </a:extLst>
              </a:tr>
              <a:tr h="3834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400" dirty="0">
                          <a:effectLst/>
                        </a:rPr>
                        <a:t>Period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959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207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For BROMINE, determine the following information on it </a:t>
            </a:r>
            <a:r>
              <a:rPr lang="en-US" b="1" dirty="0"/>
              <a:t>using</a:t>
            </a:r>
            <a:r>
              <a:rPr lang="en-US" dirty="0"/>
              <a:t> </a:t>
            </a:r>
            <a:r>
              <a:rPr lang="en-US" b="1" dirty="0"/>
              <a:t>only the periodic table</a:t>
            </a:r>
            <a:r>
              <a:rPr lang="en-US" dirty="0"/>
              <a:t>: </a:t>
            </a:r>
          </a:p>
          <a:p>
            <a:r>
              <a:rPr lang="en-US" dirty="0"/>
              <a:t>For the Periodic Trends, compare to the element POTASSIUM.  Circle the correct choice.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/>
              <a:t>Atomic radii		BIGGER		SMALLER</a:t>
            </a:r>
          </a:p>
          <a:p>
            <a:pPr marL="0" lvl="0" indent="0">
              <a:buNone/>
            </a:pPr>
            <a:r>
              <a:rPr lang="en-US" dirty="0"/>
              <a:t>Ionization energy	HIGHER		LOWER</a:t>
            </a:r>
          </a:p>
          <a:p>
            <a:pPr marL="0" lvl="0" indent="0">
              <a:buNone/>
            </a:pPr>
            <a:r>
              <a:rPr lang="en-US" dirty="0"/>
              <a:t>Electron affinity	HIGHER		LOWER</a:t>
            </a:r>
          </a:p>
          <a:p>
            <a:pPr marL="0" lvl="0" indent="0">
              <a:buNone/>
            </a:pPr>
            <a:r>
              <a:rPr lang="en-US" dirty="0"/>
              <a:t>Electronegativity	HIGHER		LOWER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778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1291</TotalTime>
  <Words>467</Words>
  <Application>Microsoft Office PowerPoint</Application>
  <PresentationFormat>On-screen Show (4:3)</PresentationFormat>
  <Paragraphs>141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Impact</vt:lpstr>
      <vt:lpstr>Times</vt:lpstr>
      <vt:lpstr>Times New Roman</vt:lpstr>
      <vt:lpstr>Wingdings 2</vt:lpstr>
      <vt:lpstr>NewsPrint</vt:lpstr>
      <vt:lpstr>MIDTERM REVIEW</vt:lpstr>
      <vt:lpstr>THE ATOM</vt:lpstr>
      <vt:lpstr>THE ATOM</vt:lpstr>
      <vt:lpstr>THE ATOM</vt:lpstr>
      <vt:lpstr>THE ATOM</vt:lpstr>
      <vt:lpstr>THE ATOM</vt:lpstr>
      <vt:lpstr>THE ATOM</vt:lpstr>
      <vt:lpstr>THE ATOM</vt:lpstr>
      <vt:lpstr>PERIODICITY</vt:lpstr>
      <vt:lpstr>PERIODICITY</vt:lpstr>
      <vt:lpstr>PERIODICITY</vt:lpstr>
      <vt:lpstr>PERIODICITY</vt:lpstr>
      <vt:lpstr>PERIODICITY</vt:lpstr>
      <vt:lpstr>PowerPoint Presentation</vt:lpstr>
      <vt:lpstr>PERIODICITY</vt:lpstr>
      <vt:lpstr>PERIODICITY</vt:lpstr>
      <vt:lpstr>PERIODICITY</vt:lpstr>
      <vt:lpstr>PERIODICITY</vt:lpstr>
      <vt:lpstr>PERIODICITY</vt:lpstr>
      <vt:lpstr>PERIODICITY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MIDTERM REVIEW</dc:title>
  <dc:creator>Nancy Brim</dc:creator>
  <cp:lastModifiedBy>Nancy</cp:lastModifiedBy>
  <cp:revision>39</cp:revision>
  <dcterms:created xsi:type="dcterms:W3CDTF">2013-10-17T11:45:37Z</dcterms:created>
  <dcterms:modified xsi:type="dcterms:W3CDTF">2016-12-07T02:21:07Z</dcterms:modified>
</cp:coreProperties>
</file>