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7" r:id="rId3"/>
    <p:sldId id="326" r:id="rId4"/>
    <p:sldId id="327" r:id="rId5"/>
    <p:sldId id="333" r:id="rId6"/>
    <p:sldId id="328" r:id="rId7"/>
    <p:sldId id="331" r:id="rId8"/>
    <p:sldId id="329" r:id="rId9"/>
    <p:sldId id="330" r:id="rId10"/>
    <p:sldId id="332" r:id="rId11"/>
    <p:sldId id="325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532" autoAdjust="0"/>
    <p:restoredTop sz="94660"/>
  </p:normalViewPr>
  <p:slideViewPr>
    <p:cSldViewPr>
      <p:cViewPr varScale="1">
        <p:scale>
          <a:sx n="107" d="100"/>
          <a:sy n="107" d="100"/>
        </p:scale>
        <p:origin x="10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F9542-1CE1-44F9-8887-C7270BCFB276}" type="datetimeFigureOut">
              <a:rPr lang="en-US"/>
              <a:pPr>
                <a:defRPr/>
              </a:pPr>
              <a:t>12/8/2016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F2B91-BF97-4F9F-ADFB-924E3C87B4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415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F8459-C4D2-4E30-BDA4-5E2B5895F6CB}" type="datetimeFigureOut">
              <a:rPr lang="en-US"/>
              <a:pPr>
                <a:defRPr/>
              </a:pPr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5A782-F92E-411E-AE56-8292E20557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6418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CA64A-5D80-4431-9243-AB9A088392F2}" type="datetimeFigureOut">
              <a:rPr lang="en-US"/>
              <a:pPr>
                <a:defRPr/>
              </a:pPr>
              <a:t>12/8/2016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63A1F-6E8F-4EE1-AF92-9152DE8B4F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584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C5965-839F-4642-A456-03625E381D7B}" type="datetimeFigureOut">
              <a:rPr lang="en-US"/>
              <a:pPr>
                <a:defRPr/>
              </a:pPr>
              <a:t>12/8/2016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24526-0BEC-4512-A680-6904D08B2D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05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F7941-E91F-4650-8D7A-056531D06461}" type="datetimeFigureOut">
              <a:rPr lang="en-US"/>
              <a:pPr>
                <a:defRPr/>
              </a:pPr>
              <a:t>12/8/2016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5F9C8-AC19-4477-B544-4E494CCC7D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9185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E10E5-5C08-462D-98E9-8D29048ABB59}" type="datetimeFigureOut">
              <a:rPr lang="en-US"/>
              <a:pPr>
                <a:defRPr/>
              </a:pPr>
              <a:t>12/8/2016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C4C29-7648-4901-9F20-CF3F04515F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652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1D68D-DCD6-46F4-819F-F7CC6D0181AF}" type="datetimeFigureOut">
              <a:rPr lang="en-US"/>
              <a:pPr>
                <a:defRPr/>
              </a:pPr>
              <a:t>12/8/2016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072E8-3EA2-4256-B5E4-CAF78BAAE6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9766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51D21-52C3-4E96-9593-C6714782875C}" type="datetimeFigureOut">
              <a:rPr lang="en-US"/>
              <a:pPr>
                <a:defRPr/>
              </a:pPr>
              <a:t>12/8/2016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FF25F-E958-41BE-A7CB-6D70D8E9A5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982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6A79A-B647-461A-BEB7-762C30DF7494}" type="datetimeFigureOut">
              <a:rPr lang="en-US"/>
              <a:pPr>
                <a:defRPr/>
              </a:pPr>
              <a:t>12/8/2016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B36E5-9FBC-470D-8D9C-3AACDBEBBB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25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381E9-36A4-4AC6-887F-68EE15E29B32}" type="datetimeFigureOut">
              <a:rPr lang="en-US"/>
              <a:pPr>
                <a:defRPr/>
              </a:pPr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CF03B-C8C6-4300-B382-8B9B688A8C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433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0A5EE-5776-4972-9C3F-A643A56E46CD}" type="datetimeFigureOut">
              <a:rPr lang="en-US"/>
              <a:pPr>
                <a:defRPr/>
              </a:pPr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1B141-2E35-4EC9-9999-341CE1AAFF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44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1E43A1-4E95-45EA-B764-E65F7D654AAA}" type="datetimeFigureOut">
              <a:rPr lang="en-US"/>
              <a:pPr>
                <a:defRPr/>
              </a:pPr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400">
                <a:solidFill>
                  <a:srgbClr val="262626"/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CC2215B7-9D94-491E-B20F-CE373EC0A0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6" r:id="rId2"/>
    <p:sldLayoutId id="2147483774" r:id="rId3"/>
    <p:sldLayoutId id="2147483767" r:id="rId4"/>
    <p:sldLayoutId id="2147483775" r:id="rId5"/>
    <p:sldLayoutId id="2147483768" r:id="rId6"/>
    <p:sldLayoutId id="2147483769" r:id="rId7"/>
    <p:sldLayoutId id="2147483776" r:id="rId8"/>
    <p:sldLayoutId id="2147483770" r:id="rId9"/>
    <p:sldLayoutId id="2147483771" r:id="rId10"/>
    <p:sldLayoutId id="21474837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MIDTERM REVIEW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IN FOUR PARTS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BONDING:  compare and contract types of chemical bonds</a:t>
            </a:r>
          </a:p>
          <a:p>
            <a:pPr lvl="0"/>
            <a:r>
              <a:rPr lang="en-US" dirty="0"/>
              <a:t>Discuss the various types of bonding (ionic, covalent, metallic)</a:t>
            </a:r>
          </a:p>
          <a:p>
            <a:pPr lvl="0"/>
            <a:r>
              <a:rPr lang="en-US" dirty="0"/>
              <a:t>Predict and define various types of bonding between elements using the understanding of bonding and periodic properties.</a:t>
            </a:r>
          </a:p>
          <a:p>
            <a:pPr lvl="0"/>
            <a:r>
              <a:rPr lang="en-US" dirty="0"/>
              <a:t>Predict various types of chemical bonds that form between the elements using the VSEPR theory (geometric shapes – linear, trigonal planar, tetrahedral, pyramidal, and bent).</a:t>
            </a:r>
          </a:p>
        </p:txBody>
      </p:sp>
    </p:spTree>
    <p:extLst>
      <p:ext uri="{BB962C8B-B14F-4D97-AF65-F5344CB8AC3E}">
        <p14:creationId xmlns:p14="http://schemas.microsoft.com/office/powerpoint/2010/main" val="2716558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BONDING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5106" y="609600"/>
            <a:ext cx="7868828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558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BONDING</a:t>
            </a:r>
          </a:p>
        </p:txBody>
      </p:sp>
      <p:pic>
        <p:nvPicPr>
          <p:cNvPr id="4" name="Content Placeholder 3" descr="Bonding diagram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685800"/>
            <a:ext cx="6174484" cy="4559787"/>
          </a:xfrm>
        </p:spPr>
      </p:pic>
      <p:sp>
        <p:nvSpPr>
          <p:cNvPr id="5" name="TextBox 4"/>
          <p:cNvSpPr txBox="1"/>
          <p:nvPr/>
        </p:nvSpPr>
        <p:spPr>
          <a:xfrm>
            <a:off x="7086600" y="2438400"/>
            <a:ext cx="1752600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REMEMBER:</a:t>
            </a:r>
          </a:p>
          <a:p>
            <a:pPr algn="ctr"/>
            <a:r>
              <a:rPr lang="en-US" b="1" dirty="0"/>
              <a:t>The goal of an atom is to get an electron configuration like a Noble Gas.</a:t>
            </a:r>
          </a:p>
        </p:txBody>
      </p:sp>
    </p:spTree>
    <p:extLst>
      <p:ext uri="{BB962C8B-B14F-4D97-AF65-F5344CB8AC3E}">
        <p14:creationId xmlns:p14="http://schemas.microsoft.com/office/powerpoint/2010/main" val="723924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685800"/>
            <a:ext cx="6455020" cy="419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04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dirty="0"/>
              <a:t>Determine if the bond is ionic or covalent using just the positions of the elements on the </a:t>
            </a:r>
            <a:r>
              <a:rPr lang="en-US" b="1" dirty="0">
                <a:solidFill>
                  <a:srgbClr val="FF0000"/>
                </a:solidFill>
              </a:rPr>
              <a:t>PERIODIC TABLE</a:t>
            </a:r>
            <a:r>
              <a:rPr lang="en-US" dirty="0"/>
              <a:t>. </a:t>
            </a:r>
          </a:p>
          <a:p>
            <a:pPr>
              <a:buFont typeface="Wingdings 2" pitchFamily="18" charset="2"/>
              <a:buNone/>
            </a:pPr>
            <a:endParaRPr lang="en-US" dirty="0"/>
          </a:p>
          <a:p>
            <a:pPr algn="ctr">
              <a:buFont typeface="Wingdings 2" pitchFamily="18" charset="2"/>
              <a:buNone/>
            </a:pPr>
            <a:r>
              <a:rPr lang="en-US" sz="3600" dirty="0"/>
              <a:t>metal + nonmetal = </a:t>
            </a:r>
            <a:r>
              <a:rPr lang="en-US" sz="3600" b="1" dirty="0">
                <a:solidFill>
                  <a:srgbClr val="7030A0"/>
                </a:solidFill>
              </a:rPr>
              <a:t>ionic</a:t>
            </a:r>
          </a:p>
          <a:p>
            <a:pPr algn="ctr">
              <a:buFont typeface="Wingdings 2" pitchFamily="18" charset="2"/>
              <a:buNone/>
            </a:pPr>
            <a:r>
              <a:rPr lang="en-US" sz="3600" dirty="0"/>
              <a:t>nonmetal + nonmetal = </a:t>
            </a:r>
            <a:r>
              <a:rPr lang="en-US" sz="3600" b="1" dirty="0">
                <a:solidFill>
                  <a:srgbClr val="7030A0"/>
                </a:solidFill>
              </a:rPr>
              <a:t>covalent</a:t>
            </a:r>
          </a:p>
          <a:p>
            <a:pPr algn="ctr">
              <a:buFont typeface="Wingdings 2" pitchFamily="18" charset="2"/>
              <a:buNone/>
            </a:pPr>
            <a:r>
              <a:rPr lang="en-US" sz="3600" dirty="0"/>
              <a:t>metal + metal = </a:t>
            </a:r>
            <a:r>
              <a:rPr lang="en-US" sz="3600" b="1" dirty="0">
                <a:solidFill>
                  <a:srgbClr val="7030A0"/>
                </a:solidFill>
              </a:rPr>
              <a:t>metallic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769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859" y="914400"/>
            <a:ext cx="8001000" cy="38862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dirty="0"/>
              <a:t>Predict the type of bond formed (ionic, polar covalent, nonpolar covalent) using </a:t>
            </a:r>
            <a:r>
              <a:rPr lang="en-US" b="1" dirty="0">
                <a:solidFill>
                  <a:srgbClr val="FF0000"/>
                </a:solidFill>
              </a:rPr>
              <a:t>ELECTRONEGATIVITY VALUES</a:t>
            </a:r>
            <a:r>
              <a:rPr lang="en-US" dirty="0"/>
              <a:t>. 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 </a:t>
            </a:r>
          </a:p>
          <a:p>
            <a:pPr>
              <a:buFont typeface="Wingdings 2" pitchFamily="18" charset="2"/>
              <a:buNone/>
            </a:pPr>
            <a:r>
              <a:rPr lang="en-US" sz="4000" dirty="0"/>
              <a:t>		&lt;0.5		</a:t>
            </a:r>
            <a:r>
              <a:rPr lang="en-US" sz="4000" b="1" dirty="0">
                <a:solidFill>
                  <a:srgbClr val="7030A0"/>
                </a:solidFill>
              </a:rPr>
              <a:t>nonpolar covalent</a:t>
            </a:r>
          </a:p>
          <a:p>
            <a:pPr>
              <a:buFont typeface="Wingdings 2" pitchFamily="18" charset="2"/>
              <a:buNone/>
            </a:pPr>
            <a:r>
              <a:rPr lang="en-US" sz="4000" dirty="0"/>
              <a:t>	0.5 to 1.67		</a:t>
            </a:r>
            <a:r>
              <a:rPr lang="en-US" sz="4000" b="1" dirty="0">
                <a:solidFill>
                  <a:srgbClr val="7030A0"/>
                </a:solidFill>
              </a:rPr>
              <a:t>polar covalent</a:t>
            </a:r>
          </a:p>
          <a:p>
            <a:pPr>
              <a:buFont typeface="Wingdings 2" pitchFamily="18" charset="2"/>
              <a:buNone/>
            </a:pPr>
            <a:r>
              <a:rPr lang="en-US" sz="4000" dirty="0"/>
              <a:t>		&gt; 1.67		</a:t>
            </a:r>
            <a:r>
              <a:rPr lang="en-US" sz="4000" b="1" dirty="0">
                <a:solidFill>
                  <a:srgbClr val="7030A0"/>
                </a:solidFill>
              </a:rPr>
              <a:t>ionic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768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685800"/>
            <a:ext cx="7234636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03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609600"/>
            <a:ext cx="8202753" cy="34718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44958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Linear, Trigonal Planar, Tetrahedral, Pyramidal, Bent</a:t>
            </a:r>
          </a:p>
        </p:txBody>
      </p:sp>
    </p:spTree>
    <p:extLst>
      <p:ext uri="{BB962C8B-B14F-4D97-AF65-F5344CB8AC3E}">
        <p14:creationId xmlns:p14="http://schemas.microsoft.com/office/powerpoint/2010/main" val="1790416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838200"/>
            <a:ext cx="8041393" cy="441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23738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</a:t>
            </a:r>
            <a:r>
              <a:rPr lang="en-US" baseline="-25000" dirty="0"/>
              <a:t>4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6471" y="390953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OF</a:t>
            </a:r>
            <a:r>
              <a:rPr lang="en-US" baseline="-25000" dirty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14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NOMENCLATURE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CHEMICAL NOMENCLATURE:  Predict formulas for stable ionic compounds based on balance of charges and use IUPAC nomenclature for both chemical names and formulas for ionic, covalent, and acid compounds.</a:t>
            </a:r>
          </a:p>
          <a:p>
            <a:pPr lvl="0"/>
            <a:r>
              <a:rPr lang="en-US" dirty="0"/>
              <a:t>Write the chemical formula of any ionic compound, molecular compound, or acid compound given its name.</a:t>
            </a:r>
          </a:p>
          <a:p>
            <a:pPr lvl="0"/>
            <a:r>
              <a:rPr lang="en-US" dirty="0"/>
              <a:t>Write the chemical name for any ionic compound, molecular compound, or acid compound given its chemical formula.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23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NOMENCLATURE - IONIC</a:t>
            </a:r>
          </a:p>
        </p:txBody>
      </p:sp>
      <p:sp>
        <p:nvSpPr>
          <p:cNvPr id="512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sz="3200" b="1" dirty="0"/>
              <a:t>NAME: </a:t>
            </a:r>
            <a:r>
              <a:rPr lang="en-US" altLang="en-US" sz="3200" dirty="0"/>
              <a:t>To write the name, name the cation and then the anion.  If it is a variable charge cation, place a Roman numeral after the metal name.</a:t>
            </a:r>
          </a:p>
          <a:p>
            <a:pPr eaLnBrk="1" hangingPunct="1"/>
            <a:r>
              <a:rPr lang="en-US" altLang="en-US" sz="3200" dirty="0"/>
              <a:t>Na</a:t>
            </a:r>
            <a:r>
              <a:rPr lang="en-US" altLang="en-US" sz="3200" baseline="-25000" dirty="0"/>
              <a:t>2</a:t>
            </a:r>
            <a:r>
              <a:rPr lang="en-US" altLang="en-US" sz="3200" dirty="0"/>
              <a:t>O</a:t>
            </a:r>
          </a:p>
          <a:p>
            <a:pPr eaLnBrk="1" hangingPunct="1"/>
            <a:r>
              <a:rPr lang="en-US" altLang="en-US" sz="3200" dirty="0"/>
              <a:t>Al</a:t>
            </a:r>
            <a:r>
              <a:rPr lang="en-US" altLang="en-US" sz="3200" baseline="-25000" dirty="0"/>
              <a:t>2</a:t>
            </a:r>
            <a:r>
              <a:rPr lang="en-US" altLang="en-US" sz="3200" dirty="0"/>
              <a:t>(SO</a:t>
            </a:r>
            <a:r>
              <a:rPr lang="en-US" altLang="en-US" sz="3200" baseline="-25000" dirty="0"/>
              <a:t>4</a:t>
            </a:r>
            <a:r>
              <a:rPr lang="en-US" altLang="en-US" sz="3200" dirty="0"/>
              <a:t>)</a:t>
            </a:r>
            <a:r>
              <a:rPr lang="en-US" altLang="en-US" sz="3200" baseline="-25000" dirty="0"/>
              <a:t>3</a:t>
            </a:r>
            <a:endParaRPr lang="en-US" altLang="en-US" sz="3200" dirty="0"/>
          </a:p>
          <a:p>
            <a:pPr eaLnBrk="1" hangingPunct="1"/>
            <a:r>
              <a:rPr lang="en-US" altLang="en-US" sz="3200" dirty="0"/>
              <a:t>Fe(NO</a:t>
            </a:r>
            <a:r>
              <a:rPr lang="en-US" altLang="en-US" sz="3200" baseline="-25000" dirty="0"/>
              <a:t>2</a:t>
            </a:r>
            <a:r>
              <a:rPr lang="en-US" altLang="en-US" sz="3200" dirty="0"/>
              <a:t>)</a:t>
            </a:r>
            <a:r>
              <a:rPr lang="en-US" altLang="en-US" sz="3200" baseline="-25000" dirty="0"/>
              <a:t>3</a:t>
            </a:r>
            <a:endParaRPr lang="en-US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217671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INOMENCLATURE - IONIC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797859" y="1143000"/>
            <a:ext cx="7543800" cy="3886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3200" b="1" dirty="0"/>
              <a:t>FORMULA: </a:t>
            </a:r>
            <a:r>
              <a:rPr lang="en-US" altLang="en-US" sz="3200" dirty="0"/>
              <a:t>To write the formula, write the cation and then the anion.  Use the crisscross method to determine the number of ions. Reduce if necessary.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3200" dirty="0"/>
              <a:t>Copper(I) oxalate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3200" dirty="0"/>
              <a:t>Potassium permanganate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3200" dirty="0"/>
              <a:t>Barium  chloride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3158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4572000"/>
            <a:ext cx="8153400" cy="1600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NOMENCLATURE - COVALENT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762000" y="685800"/>
            <a:ext cx="7848600" cy="3886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3600" b="1" dirty="0"/>
              <a:t>NAME: </a:t>
            </a:r>
            <a:r>
              <a:rPr lang="en-US" altLang="en-US" sz="3600" dirty="0"/>
              <a:t>To name a covalent compound write the element names and the prefixes.  The second element ends in –ide.</a:t>
            </a:r>
          </a:p>
          <a:p>
            <a:pPr eaLnBrk="1" hangingPunct="1"/>
            <a:r>
              <a:rPr lang="en-US" altLang="en-US" sz="3600" dirty="0"/>
              <a:t>PCl</a:t>
            </a:r>
            <a:r>
              <a:rPr lang="en-US" altLang="en-US" sz="3600" baseline="-25000" dirty="0"/>
              <a:t>3</a:t>
            </a:r>
            <a:endParaRPr lang="en-US" altLang="en-US" sz="3600" dirty="0"/>
          </a:p>
          <a:p>
            <a:pPr eaLnBrk="1" hangingPunct="1"/>
            <a:r>
              <a:rPr lang="en-US" altLang="en-US" sz="3600" dirty="0"/>
              <a:t>N</a:t>
            </a:r>
            <a:r>
              <a:rPr lang="en-US" altLang="en-US" sz="3600" baseline="-25000" dirty="0"/>
              <a:t>2</a:t>
            </a:r>
            <a:r>
              <a:rPr lang="en-US" altLang="en-US" sz="3600" dirty="0"/>
              <a:t>O</a:t>
            </a:r>
          </a:p>
          <a:p>
            <a:pPr eaLnBrk="1" hangingPunct="1"/>
            <a:r>
              <a:rPr lang="en-US" altLang="en-US" sz="3600" dirty="0"/>
              <a:t>SF</a:t>
            </a:r>
            <a:r>
              <a:rPr lang="en-US" altLang="en-US" sz="3600" baseline="-25000" dirty="0"/>
              <a:t>6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519923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4572000"/>
            <a:ext cx="7924800" cy="1600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NOMENCLATURE - COVALENT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748553" y="990600"/>
            <a:ext cx="7543800" cy="3886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3600" b="1" dirty="0"/>
              <a:t>FORMULA: </a:t>
            </a:r>
            <a:r>
              <a:rPr lang="en-US" altLang="en-US" sz="3600" dirty="0"/>
              <a:t>To write a covalent formula, just write out the element symbols with the correct number from the prefixes.</a:t>
            </a:r>
          </a:p>
          <a:p>
            <a:pPr eaLnBrk="1" hangingPunct="1"/>
            <a:r>
              <a:rPr lang="en-US" altLang="en-US" sz="3600" dirty="0" err="1"/>
              <a:t>Diphosphorus</a:t>
            </a:r>
            <a:r>
              <a:rPr lang="en-US" altLang="en-US" sz="3600" dirty="0"/>
              <a:t> pentoxide</a:t>
            </a:r>
          </a:p>
          <a:p>
            <a:pPr eaLnBrk="1" hangingPunct="1"/>
            <a:r>
              <a:rPr lang="en-US" altLang="en-US" sz="3600" dirty="0"/>
              <a:t>Carbon dioxide</a:t>
            </a:r>
          </a:p>
          <a:p>
            <a:pPr eaLnBrk="1" hangingPunct="1"/>
            <a:r>
              <a:rPr lang="en-US" altLang="en-US" sz="3600" dirty="0" err="1"/>
              <a:t>Tetraphosphorus</a:t>
            </a:r>
            <a:r>
              <a:rPr lang="en-US" altLang="en-US" sz="3600" dirty="0"/>
              <a:t> </a:t>
            </a:r>
            <a:r>
              <a:rPr lang="en-US" altLang="en-US" sz="3600" dirty="0" err="1"/>
              <a:t>decoxide</a:t>
            </a:r>
            <a:endParaRPr lang="en-US" altLang="en-US" sz="3600" dirty="0"/>
          </a:p>
          <a:p>
            <a:pPr eaLnBrk="1" hangingPunct="1"/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65521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766482" y="762000"/>
            <a:ext cx="7620000" cy="3048000"/>
          </a:xfrm>
        </p:spPr>
        <p:txBody>
          <a:bodyPr numCol="2"/>
          <a:lstStyle/>
          <a:p>
            <a:pPr eaLnBrk="1" hangingPunct="1"/>
            <a:r>
              <a:rPr lang="en-US" altLang="en-US" sz="2800" dirty="0"/>
              <a:t>One – mono</a:t>
            </a:r>
          </a:p>
          <a:p>
            <a:pPr eaLnBrk="1" hangingPunct="1"/>
            <a:r>
              <a:rPr lang="en-US" altLang="en-US" sz="2800" dirty="0"/>
              <a:t>Two – di</a:t>
            </a:r>
          </a:p>
          <a:p>
            <a:pPr eaLnBrk="1" hangingPunct="1"/>
            <a:r>
              <a:rPr lang="en-US" altLang="en-US" sz="2800" dirty="0"/>
              <a:t>Three – tri</a:t>
            </a:r>
          </a:p>
          <a:p>
            <a:pPr eaLnBrk="1" hangingPunct="1"/>
            <a:r>
              <a:rPr lang="en-US" altLang="en-US" sz="2800" dirty="0"/>
              <a:t>Four – tetra</a:t>
            </a:r>
          </a:p>
          <a:p>
            <a:pPr eaLnBrk="1" hangingPunct="1"/>
            <a:r>
              <a:rPr lang="en-US" altLang="en-US" sz="2800" dirty="0"/>
              <a:t>Five – </a:t>
            </a:r>
            <a:r>
              <a:rPr lang="en-US" altLang="en-US" sz="2800" dirty="0" err="1"/>
              <a:t>penta</a:t>
            </a:r>
            <a:endParaRPr lang="en-US" altLang="en-US" sz="2800" dirty="0"/>
          </a:p>
          <a:p>
            <a:pPr eaLnBrk="1" hangingPunct="1"/>
            <a:r>
              <a:rPr lang="en-US" altLang="en-US" sz="2800" dirty="0"/>
              <a:t>Six – </a:t>
            </a:r>
            <a:r>
              <a:rPr lang="en-US" altLang="en-US" sz="2800" dirty="0" err="1"/>
              <a:t>hexa</a:t>
            </a:r>
            <a:endParaRPr lang="en-US" altLang="en-US" sz="2800" dirty="0"/>
          </a:p>
          <a:p>
            <a:pPr eaLnBrk="1" hangingPunct="1"/>
            <a:r>
              <a:rPr lang="en-US" altLang="en-US" sz="2800" dirty="0"/>
              <a:t>Seven – </a:t>
            </a:r>
            <a:r>
              <a:rPr lang="en-US" altLang="en-US" sz="2800" dirty="0" err="1"/>
              <a:t>hepta</a:t>
            </a:r>
            <a:endParaRPr lang="en-US" altLang="en-US" sz="2800" dirty="0"/>
          </a:p>
          <a:p>
            <a:pPr eaLnBrk="1" hangingPunct="1"/>
            <a:r>
              <a:rPr lang="en-US" altLang="en-US" sz="2800" dirty="0"/>
              <a:t>Eight – octa</a:t>
            </a:r>
          </a:p>
          <a:p>
            <a:pPr eaLnBrk="1" hangingPunct="1"/>
            <a:r>
              <a:rPr lang="en-US" altLang="en-US" sz="2800" dirty="0"/>
              <a:t>Nine – </a:t>
            </a:r>
            <a:r>
              <a:rPr lang="en-US" altLang="en-US" sz="2800" dirty="0" err="1"/>
              <a:t>nona</a:t>
            </a:r>
            <a:endParaRPr lang="en-US" altLang="en-US" sz="2800" dirty="0"/>
          </a:p>
          <a:p>
            <a:pPr eaLnBrk="1" hangingPunct="1"/>
            <a:r>
              <a:rPr lang="en-US" altLang="en-US" sz="2800" dirty="0"/>
              <a:t>Ten - </a:t>
            </a:r>
            <a:r>
              <a:rPr lang="en-US" altLang="en-US" sz="2800" dirty="0" err="1"/>
              <a:t>deca</a:t>
            </a:r>
            <a:endParaRPr lang="en-US" alt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077200" cy="1600200"/>
          </a:xfrm>
        </p:spPr>
        <p:txBody>
          <a:bodyPr/>
          <a:lstStyle/>
          <a:p>
            <a:r>
              <a:rPr lang="en-US" b="1" dirty="0"/>
              <a:t>NOMENCLATURE - COVALENT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861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685800" y="762000"/>
            <a:ext cx="7620000" cy="41052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3200" b="1" dirty="0"/>
              <a:t>NAME:  </a:t>
            </a:r>
            <a:r>
              <a:rPr lang="en-US" altLang="en-US" sz="3200" dirty="0"/>
              <a:t>Be sure to look at the ending of the anion to determine what kind of acid: -</a:t>
            </a:r>
            <a:r>
              <a:rPr lang="en-US" altLang="en-US" sz="3200" dirty="0" err="1"/>
              <a:t>ic</a:t>
            </a:r>
            <a:r>
              <a:rPr lang="en-US" altLang="en-US" sz="3200" dirty="0"/>
              <a:t>, -</a:t>
            </a:r>
            <a:r>
              <a:rPr lang="en-US" altLang="en-US" sz="3200" dirty="0" err="1"/>
              <a:t>ous</a:t>
            </a:r>
            <a:r>
              <a:rPr lang="en-US" altLang="en-US" sz="3200" dirty="0"/>
              <a:t>, hydro- -</a:t>
            </a:r>
            <a:r>
              <a:rPr lang="en-US" altLang="en-US" sz="3200" dirty="0" err="1"/>
              <a:t>ic</a:t>
            </a:r>
            <a:endParaRPr lang="en-US" altLang="en-US" sz="3200" dirty="0"/>
          </a:p>
          <a:p>
            <a:pPr eaLnBrk="1" hangingPunct="1"/>
            <a:r>
              <a:rPr lang="en-US" altLang="en-US" sz="3200" dirty="0"/>
              <a:t>HClO</a:t>
            </a:r>
            <a:r>
              <a:rPr lang="en-US" altLang="en-US" sz="3200" baseline="-25000" dirty="0"/>
              <a:t>2</a:t>
            </a:r>
          </a:p>
          <a:p>
            <a:pPr marL="0" indent="0" eaLnBrk="1" hangingPunct="1">
              <a:buNone/>
            </a:pPr>
            <a:endParaRPr lang="en-US" altLang="en-US" sz="3200" dirty="0"/>
          </a:p>
          <a:p>
            <a:pPr eaLnBrk="1" hangingPunct="1"/>
            <a:r>
              <a:rPr lang="en-US" altLang="en-US" sz="3200" dirty="0"/>
              <a:t>HC</a:t>
            </a:r>
            <a:r>
              <a:rPr lang="en-US" altLang="en-US" sz="3200" baseline="-25000" dirty="0"/>
              <a:t>2</a:t>
            </a:r>
            <a:r>
              <a:rPr lang="en-US" altLang="en-US" sz="3200" dirty="0"/>
              <a:t>H</a:t>
            </a:r>
            <a:r>
              <a:rPr lang="en-US" altLang="en-US" sz="3200" baseline="-25000" dirty="0"/>
              <a:t>3</a:t>
            </a:r>
            <a:r>
              <a:rPr lang="en-US" altLang="en-US" sz="3200" dirty="0"/>
              <a:t>O</a:t>
            </a:r>
            <a:r>
              <a:rPr lang="en-US" altLang="en-US" sz="3200" baseline="-25000" dirty="0"/>
              <a:t>2</a:t>
            </a:r>
          </a:p>
          <a:p>
            <a:pPr marL="0" indent="0" eaLnBrk="1" hangingPunct="1">
              <a:buNone/>
            </a:pPr>
            <a:endParaRPr lang="en-US" altLang="en-US" sz="3200" dirty="0"/>
          </a:p>
          <a:p>
            <a:pPr eaLnBrk="1" hangingPunct="1"/>
            <a:r>
              <a:rPr lang="en-US" altLang="en-US" sz="3200" dirty="0"/>
              <a:t>HF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343400" y="2057400"/>
            <a:ext cx="4724400" cy="2971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 marL="34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2CB6C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en-US" sz="2800" dirty="0"/>
              <a:t>Ion ends in –</a:t>
            </a:r>
            <a:r>
              <a:rPr lang="en-US" altLang="en-US" sz="2800" dirty="0" err="1"/>
              <a:t>ite</a:t>
            </a:r>
            <a:r>
              <a:rPr lang="en-US" altLang="en-US" sz="2800" dirty="0"/>
              <a:t>, acid ends in –</a:t>
            </a:r>
            <a:r>
              <a:rPr lang="en-US" altLang="en-US" sz="2800" dirty="0" err="1"/>
              <a:t>ous</a:t>
            </a:r>
            <a:r>
              <a:rPr lang="en-US" altLang="en-US" sz="2800" dirty="0"/>
              <a:t>.</a:t>
            </a:r>
          </a:p>
          <a:p>
            <a:pPr eaLnBrk="1" hangingPunct="1">
              <a:defRPr/>
            </a:pPr>
            <a:r>
              <a:rPr lang="en-US" altLang="en-US" sz="2800" dirty="0"/>
              <a:t>Ion ends in –ate, acid ends in –</a:t>
            </a:r>
            <a:r>
              <a:rPr lang="en-US" altLang="en-US" sz="2800" dirty="0" err="1"/>
              <a:t>ic</a:t>
            </a:r>
            <a:r>
              <a:rPr lang="en-US" altLang="en-US" sz="2800" dirty="0"/>
              <a:t>.</a:t>
            </a:r>
          </a:p>
          <a:p>
            <a:pPr eaLnBrk="1" hangingPunct="1">
              <a:defRPr/>
            </a:pPr>
            <a:r>
              <a:rPr lang="en-US" altLang="en-US" sz="2800" dirty="0"/>
              <a:t>Ion ends in –ide, acid starts with hydro- and ends in -</a:t>
            </a:r>
            <a:r>
              <a:rPr lang="en-US" altLang="en-US" sz="2800" dirty="0" err="1"/>
              <a:t>ic</a:t>
            </a:r>
            <a:endParaRPr lang="en-US" alt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NOMENCLATURE - ACIDS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150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33400" y="609600"/>
            <a:ext cx="7620000" cy="4343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3200" b="1" dirty="0"/>
              <a:t>FORMULA: </a:t>
            </a:r>
            <a:r>
              <a:rPr lang="en-US" altLang="en-US" sz="3200" dirty="0"/>
              <a:t>Be sure to look at the acid ending to determine the anion that goes in the formula.</a:t>
            </a:r>
          </a:p>
          <a:p>
            <a:pPr eaLnBrk="1" hangingPunct="1"/>
            <a:r>
              <a:rPr lang="en-US" altLang="en-US" sz="3200" dirty="0"/>
              <a:t>Perchloric acid</a:t>
            </a:r>
          </a:p>
          <a:p>
            <a:pPr marL="0" indent="0" eaLnBrk="1" hangingPunct="1">
              <a:buNone/>
            </a:pPr>
            <a:endParaRPr lang="en-US" altLang="en-US" sz="3200" dirty="0"/>
          </a:p>
          <a:p>
            <a:pPr eaLnBrk="1" hangingPunct="1"/>
            <a:r>
              <a:rPr lang="en-US" altLang="en-US" sz="3200" dirty="0"/>
              <a:t>Hydrocyanic acid</a:t>
            </a:r>
          </a:p>
          <a:p>
            <a:pPr marL="0" indent="0" eaLnBrk="1" hangingPunct="1">
              <a:buNone/>
            </a:pPr>
            <a:endParaRPr lang="en-US" altLang="en-US" sz="3200" dirty="0"/>
          </a:p>
          <a:p>
            <a:pPr eaLnBrk="1" hangingPunct="1"/>
            <a:r>
              <a:rPr lang="en-US" altLang="en-US" sz="3200" dirty="0" err="1"/>
              <a:t>Chlorous</a:t>
            </a:r>
            <a:r>
              <a:rPr lang="en-US" altLang="en-US" sz="3200" dirty="0"/>
              <a:t> acid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105400" y="1905000"/>
            <a:ext cx="4038600" cy="3352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 marL="34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2CB6C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en-US" sz="2800" dirty="0"/>
              <a:t>Acid ends in –</a:t>
            </a:r>
            <a:r>
              <a:rPr lang="en-US" altLang="en-US" sz="2800" dirty="0" err="1"/>
              <a:t>ous</a:t>
            </a:r>
            <a:r>
              <a:rPr lang="en-US" altLang="en-US" sz="2800" dirty="0"/>
              <a:t>; ion ends in –</a:t>
            </a:r>
            <a:r>
              <a:rPr lang="en-US" altLang="en-US" sz="2800" dirty="0" err="1"/>
              <a:t>ite</a:t>
            </a:r>
            <a:endParaRPr lang="en-US" altLang="en-US" sz="2800" dirty="0"/>
          </a:p>
          <a:p>
            <a:pPr eaLnBrk="1" hangingPunct="1">
              <a:defRPr/>
            </a:pPr>
            <a:r>
              <a:rPr lang="en-US" altLang="en-US" sz="2800" dirty="0"/>
              <a:t>Acid ends in –</a:t>
            </a:r>
            <a:r>
              <a:rPr lang="en-US" altLang="en-US" sz="2800" dirty="0" err="1"/>
              <a:t>ic</a:t>
            </a:r>
            <a:r>
              <a:rPr lang="en-US" altLang="en-US" sz="2800" dirty="0"/>
              <a:t>; ion ends in –ate</a:t>
            </a:r>
          </a:p>
          <a:p>
            <a:pPr eaLnBrk="1" hangingPunct="1">
              <a:defRPr/>
            </a:pPr>
            <a:r>
              <a:rPr lang="en-US" altLang="en-US" sz="2800" dirty="0"/>
              <a:t>Acid starts with hydro- and ends in –</a:t>
            </a:r>
            <a:r>
              <a:rPr lang="en-US" altLang="en-US" sz="2800" dirty="0" err="1"/>
              <a:t>ic</a:t>
            </a:r>
            <a:r>
              <a:rPr lang="en-US" altLang="en-US" sz="2800" dirty="0"/>
              <a:t>; ion ends in –ide,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NOMENCLATURE - ACIDS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332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7" name="Rectangle 35"/>
          <p:cNvSpPr>
            <a:spLocks noGrp="1" noRot="1" noChangeArrowheads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NOMENCLATURE - NAMES</a:t>
            </a:r>
          </a:p>
        </p:txBody>
      </p:sp>
      <p:sp>
        <p:nvSpPr>
          <p:cNvPr id="12291" name="Rectangle 36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3600"/>
              <a:t>The first thing you do is determine if the first element hydrogen and not H</a:t>
            </a:r>
            <a:r>
              <a:rPr lang="en-US" altLang="en-US" sz="3600" baseline="-25000"/>
              <a:t>2</a:t>
            </a:r>
            <a:r>
              <a:rPr lang="en-US" altLang="en-US" sz="3600"/>
              <a:t>O or H</a:t>
            </a:r>
            <a:r>
              <a:rPr lang="en-US" altLang="en-US" sz="3600" baseline="-25000"/>
              <a:t>2</a:t>
            </a:r>
            <a:r>
              <a:rPr lang="en-US" altLang="en-US" sz="3600"/>
              <a:t>O</a:t>
            </a:r>
            <a:r>
              <a:rPr lang="en-US" altLang="en-US" sz="3600" baseline="-25000"/>
              <a:t>2</a:t>
            </a:r>
            <a:endParaRPr lang="en-US" altLang="en-US" sz="3600"/>
          </a:p>
          <a:p>
            <a:pPr eaLnBrk="1" hangingPunct="1">
              <a:buFont typeface="Wingdings" pitchFamily="2" charset="2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752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ID Formulas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-15875"/>
            <a:ext cx="907415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5791200" y="1447800"/>
            <a:ext cx="838200" cy="381000"/>
          </a:xfrm>
          <a:prstGeom prst="rightArrow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ln>
                <a:solidFill>
                  <a:srgbClr val="00206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360911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4572000"/>
            <a:ext cx="7924800" cy="1600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NOMENCLATURE - FORMULAS</a:t>
            </a: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3600"/>
              <a:t>Does the name end in acid?  Is there a metal (or NH</a:t>
            </a:r>
            <a:r>
              <a:rPr lang="en-US" altLang="en-US" sz="3600" baseline="-25000"/>
              <a:t>4</a:t>
            </a:r>
            <a:r>
              <a:rPr lang="en-US" altLang="en-US" sz="3600" baseline="30000"/>
              <a:t>+</a:t>
            </a:r>
            <a:r>
              <a:rPr lang="en-US" altLang="en-US" sz="3600"/>
              <a:t>) involved?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0739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ID Nomenclature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700" y="-141288"/>
            <a:ext cx="9423400" cy="714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843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2415</TotalTime>
  <Words>600</Words>
  <Application>Microsoft Office PowerPoint</Application>
  <PresentationFormat>On-screen Show (4:3)</PresentationFormat>
  <Paragraphs>89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Impact</vt:lpstr>
      <vt:lpstr>Times New Roman</vt:lpstr>
      <vt:lpstr>Wingdings</vt:lpstr>
      <vt:lpstr>Wingdings 2</vt:lpstr>
      <vt:lpstr>NewsPrint</vt:lpstr>
      <vt:lpstr>MIDTERM REVIEW</vt:lpstr>
      <vt:lpstr>BONDING</vt:lpstr>
      <vt:lpstr>BONDING</vt:lpstr>
      <vt:lpstr>BONDING</vt:lpstr>
      <vt:lpstr>BONDING</vt:lpstr>
      <vt:lpstr>BONDING</vt:lpstr>
      <vt:lpstr>BONDING</vt:lpstr>
      <vt:lpstr>BONDING</vt:lpstr>
      <vt:lpstr>BONDING</vt:lpstr>
      <vt:lpstr>BONDING</vt:lpstr>
      <vt:lpstr>NOMENCLATURE</vt:lpstr>
      <vt:lpstr>NOMENCLATURE - IONIC</vt:lpstr>
      <vt:lpstr>INOMENCLATURE - IONIC</vt:lpstr>
      <vt:lpstr>NOMENCLATURE - COVALENT</vt:lpstr>
      <vt:lpstr>NOMENCLATURE - COVALENT</vt:lpstr>
      <vt:lpstr>NOMENCLATURE - COVALENT</vt:lpstr>
      <vt:lpstr>NOMENCLATURE - ACIDS</vt:lpstr>
      <vt:lpstr>NOMENCLATURE - ACIDS</vt:lpstr>
      <vt:lpstr>NOMENCLATURE - NAMES</vt:lpstr>
      <vt:lpstr>PowerPoint Presentation</vt:lpstr>
      <vt:lpstr>NOMENCLATURE - FORMULAS</vt:lpstr>
      <vt:lpstr>PowerPoint Presentation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MIDTERM REVIEW</dc:title>
  <dc:creator>Nancy Brim</dc:creator>
  <cp:lastModifiedBy>Nancy</cp:lastModifiedBy>
  <cp:revision>59</cp:revision>
  <dcterms:created xsi:type="dcterms:W3CDTF">2013-10-17T11:45:37Z</dcterms:created>
  <dcterms:modified xsi:type="dcterms:W3CDTF">2016-12-09T01:35:40Z</dcterms:modified>
</cp:coreProperties>
</file>