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27" r:id="rId3"/>
    <p:sldId id="328" r:id="rId4"/>
    <p:sldId id="329" r:id="rId5"/>
    <p:sldId id="330" r:id="rId6"/>
    <p:sldId id="331" r:id="rId7"/>
    <p:sldId id="332" r:id="rId8"/>
    <p:sldId id="333" r:id="rId9"/>
    <p:sldId id="334" r:id="rId10"/>
    <p:sldId id="335" r:id="rId11"/>
    <p:sldId id="336" r:id="rId12"/>
    <p:sldId id="339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532" autoAdjust="0"/>
    <p:restoredTop sz="94660"/>
  </p:normalViewPr>
  <p:slideViewPr>
    <p:cSldViewPr>
      <p:cViewPr varScale="1">
        <p:scale>
          <a:sx n="107" d="100"/>
          <a:sy n="107" d="100"/>
        </p:scale>
        <p:origin x="105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F9542-1CE1-44F9-8887-C7270BCFB276}" type="datetimeFigureOut">
              <a:rPr lang="en-US"/>
              <a:pPr>
                <a:defRPr/>
              </a:pPr>
              <a:t>12/11/2016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F2B91-BF97-4F9F-ADFB-924E3C87B4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4154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F8459-C4D2-4E30-BDA4-5E2B5895F6CB}" type="datetimeFigureOut">
              <a:rPr lang="en-US"/>
              <a:pPr>
                <a:defRPr/>
              </a:pPr>
              <a:t>12/11/2016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5A782-F92E-411E-AE56-8292E20557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6418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/>
          <a:lstStyle>
            <a:lvl1pPr algn="l">
              <a:defRPr sz="5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CA64A-5D80-4431-9243-AB9A088392F2}" type="datetimeFigureOut">
              <a:rPr lang="en-US"/>
              <a:pPr>
                <a:defRPr/>
              </a:pPr>
              <a:t>12/11/2016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63A1F-6E8F-4EE1-AF92-9152DE8B4F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0584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C5965-839F-4642-A456-03625E381D7B}" type="datetimeFigureOut">
              <a:rPr lang="en-US"/>
              <a:pPr>
                <a:defRPr/>
              </a:pPr>
              <a:t>12/11/2016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24526-0BEC-4512-A680-6904D08B2D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7058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F7941-E91F-4650-8D7A-056531D06461}" type="datetimeFigureOut">
              <a:rPr lang="en-US"/>
              <a:pPr>
                <a:defRPr/>
              </a:pPr>
              <a:t>12/11/2016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5F9C8-AC19-4477-B544-4E494CCC7D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9185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E10E5-5C08-462D-98E9-8D29048ABB59}" type="datetimeFigureOut">
              <a:rPr lang="en-US"/>
              <a:pPr>
                <a:defRPr/>
              </a:pPr>
              <a:t>12/11/2016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C4C29-7648-4901-9F20-CF3F04515F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5652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E1D68D-DCD6-46F4-819F-F7CC6D0181AF}" type="datetimeFigureOut">
              <a:rPr lang="en-US"/>
              <a:pPr>
                <a:defRPr/>
              </a:pPr>
              <a:t>12/11/2016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7072E8-3EA2-4256-B5E4-CAF78BAAE6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9766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51D21-52C3-4E96-9593-C6714782875C}" type="datetimeFigureOut">
              <a:rPr lang="en-US"/>
              <a:pPr>
                <a:defRPr/>
              </a:pPr>
              <a:t>12/11/2016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AFF25F-E958-41BE-A7CB-6D70D8E9A5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9826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6A79A-B647-461A-BEB7-762C30DF7494}" type="datetimeFigureOut">
              <a:rPr lang="en-US"/>
              <a:pPr>
                <a:defRPr/>
              </a:pPr>
              <a:t>12/11/2016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B36E5-9FBC-470D-8D9C-3AACDBEBBB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4259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381E9-36A4-4AC6-887F-68EE15E29B32}" type="datetimeFigureOut">
              <a:rPr lang="en-US"/>
              <a:pPr>
                <a:defRPr/>
              </a:pPr>
              <a:t>12/11/2016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CF03B-C8C6-4300-B382-8B9B688A8C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2433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0A5EE-5776-4972-9C3F-A643A56E46CD}" type="datetimeFigureOut">
              <a:rPr lang="en-US"/>
              <a:pPr>
                <a:defRPr/>
              </a:pPr>
              <a:t>12/11/2016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1B141-2E35-4EC9-9999-341CE1AAFF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5444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685800"/>
            <a:ext cx="7543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31E43A1-4E95-45EA-B764-E65F7D654AAA}" type="datetimeFigureOut">
              <a:rPr lang="en-US"/>
              <a:pPr>
                <a:defRPr/>
              </a:pPr>
              <a:t>12/11/2016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2400">
                <a:solidFill>
                  <a:srgbClr val="262626"/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CC2215B7-9D94-491E-B20F-CE373EC0A0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Rectangle 7"/>
          <p:cNvSpPr/>
          <p:nvPr/>
        </p:nvSpPr>
        <p:spPr>
          <a:xfrm>
            <a:off x="777875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66" r:id="rId2"/>
    <p:sldLayoutId id="2147483774" r:id="rId3"/>
    <p:sldLayoutId id="2147483767" r:id="rId4"/>
    <p:sldLayoutId id="2147483775" r:id="rId5"/>
    <p:sldLayoutId id="2147483768" r:id="rId6"/>
    <p:sldLayoutId id="2147483769" r:id="rId7"/>
    <p:sldLayoutId id="2147483776" r:id="rId8"/>
    <p:sldLayoutId id="2147483770" r:id="rId9"/>
    <p:sldLayoutId id="2147483771" r:id="rId10"/>
    <p:sldLayoutId id="214748377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4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3725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3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MIDTERM REVIEW</a:t>
            </a:r>
          </a:p>
        </p:txBody>
      </p:sp>
      <p:sp>
        <p:nvSpPr>
          <p:cNvPr id="6147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 eaLnBrk="1" hangingPunct="1"/>
            <a:r>
              <a:rPr lang="en-US" altLang="en-US" dirty="0"/>
              <a:t>IN FOUR PARTS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CHEMICAL REACTIONS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143000"/>
            <a:ext cx="7543800" cy="3886200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/>
              <a:t>CHEMICAL REACTIONS: relate how the Law of Conservation of Matter is used to determine chemical composition in compounds and chemical reactions.</a:t>
            </a:r>
            <a:endParaRPr lang="en-US" sz="2000" dirty="0"/>
          </a:p>
          <a:p>
            <a:pPr>
              <a:buFontTx/>
              <a:buChar char="-"/>
            </a:pPr>
            <a:r>
              <a:rPr lang="en-US" sz="2000" dirty="0"/>
              <a:t>Identify the reactants and products in a chemical equation.</a:t>
            </a:r>
          </a:p>
          <a:p>
            <a:pPr>
              <a:buFontTx/>
              <a:buChar char="-"/>
            </a:pPr>
            <a:r>
              <a:rPr lang="en-US" sz="2000" dirty="0"/>
              <a:t> Write a balanced chemical equation when given the names or formulas of all the reactants and products in a chemical reaction.</a:t>
            </a:r>
          </a:p>
          <a:p>
            <a:pPr>
              <a:buFontTx/>
              <a:buChar char="-"/>
            </a:pPr>
            <a:r>
              <a:rPr lang="en-US" sz="2000" dirty="0"/>
              <a:t> Classify a reaction a synthesis, decomposition, single replacement, double replacement, or combustion.</a:t>
            </a:r>
          </a:p>
          <a:p>
            <a:pPr>
              <a:buFontTx/>
              <a:buChar char="-"/>
            </a:pPr>
            <a:r>
              <a:rPr lang="en-US" sz="2000" dirty="0"/>
              <a:t> Correctly use the activity series for metals and nonmetals in a single replacement reaction.</a:t>
            </a:r>
          </a:p>
          <a:p>
            <a:pPr>
              <a:buFontTx/>
              <a:buChar char="-"/>
            </a:pPr>
            <a:r>
              <a:rPr lang="en-US" sz="2000" dirty="0"/>
              <a:t> Predict the products of double replacement, combustion, and single replacement reactions.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958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CHEMICAL REACTIONS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Identify the reactants and products in a chemical equation.</a:t>
            </a:r>
          </a:p>
          <a:p>
            <a:pPr marL="0" indent="0" algn="ctr">
              <a:buNone/>
            </a:pPr>
            <a:r>
              <a:rPr lang="en-US" dirty="0"/>
              <a:t>REACTANTS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PRODUCTS</a:t>
            </a:r>
          </a:p>
          <a:p>
            <a:pPr marL="0" indent="0">
              <a:buNone/>
            </a:pPr>
            <a:r>
              <a:rPr lang="en-US" b="1" dirty="0"/>
              <a:t>Examples:</a:t>
            </a:r>
          </a:p>
          <a:p>
            <a:pPr>
              <a:buFontTx/>
              <a:buChar char="-"/>
            </a:pPr>
            <a:r>
              <a:rPr lang="en-US" dirty="0"/>
              <a:t>Iodine crystals react with chlorine gas to produce iodine trichloride.</a:t>
            </a:r>
          </a:p>
          <a:p>
            <a:pPr marL="0" indent="0">
              <a:buNone/>
            </a:pPr>
            <a:endParaRPr lang="en-US" dirty="0"/>
          </a:p>
          <a:p>
            <a:pPr>
              <a:buFontTx/>
              <a:buChar char="-"/>
            </a:pPr>
            <a:r>
              <a:rPr lang="en-US" dirty="0"/>
              <a:t>Calcium hydroxide is produced when calcium oxide reacts with oxygen</a:t>
            </a:r>
          </a:p>
        </p:txBody>
      </p:sp>
    </p:spTree>
    <p:extLst>
      <p:ext uri="{BB962C8B-B14F-4D97-AF65-F5344CB8AC3E}">
        <p14:creationId xmlns:p14="http://schemas.microsoft.com/office/powerpoint/2010/main" val="2783963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CHEMICAL REACTIONS</a:t>
            </a: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762000" y="685800"/>
            <a:ext cx="7543800" cy="44958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/>
              <a:t>1.  	</a:t>
            </a:r>
            <a:r>
              <a:rPr lang="en-US" sz="2800" b="1" dirty="0"/>
              <a:t>Write</a:t>
            </a:r>
            <a:r>
              <a:rPr lang="en-US" sz="2800" dirty="0"/>
              <a:t> the chemical equation for the reaction.</a:t>
            </a:r>
          </a:p>
          <a:p>
            <a:pPr marL="457200" indent="-45720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/>
              <a:t>2.  	</a:t>
            </a:r>
            <a:r>
              <a:rPr lang="en-US" sz="2800" b="1" dirty="0"/>
              <a:t>Count</a:t>
            </a:r>
            <a:r>
              <a:rPr lang="en-US" sz="2800" dirty="0"/>
              <a:t> the number of atoms of each element on both sides of the arrow.</a:t>
            </a:r>
          </a:p>
          <a:p>
            <a:pPr marL="457200" indent="-45720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/>
              <a:t>3.  	Balance the equation using </a:t>
            </a:r>
            <a:r>
              <a:rPr lang="en-US" sz="2800" b="1" dirty="0"/>
              <a:t>coefficients</a:t>
            </a:r>
            <a:r>
              <a:rPr lang="en-US" sz="2800" dirty="0"/>
              <a:t>.  </a:t>
            </a:r>
          </a:p>
          <a:p>
            <a:pPr marL="11430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b="1" dirty="0">
                <a:solidFill>
                  <a:srgbClr val="FF0000"/>
                </a:solidFill>
              </a:rPr>
              <a:t>Balance metals, then nonmetals, </a:t>
            </a:r>
          </a:p>
          <a:p>
            <a:pPr marL="11430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b="1" dirty="0">
                <a:solidFill>
                  <a:srgbClr val="FF0000"/>
                </a:solidFill>
              </a:rPr>
              <a:t>then hydrogen, then oxygen</a:t>
            </a:r>
            <a:endParaRPr lang="en-US" sz="2800" dirty="0">
              <a:solidFill>
                <a:srgbClr val="FF0000"/>
              </a:solidFill>
            </a:endParaRPr>
          </a:p>
          <a:p>
            <a:pPr marL="457200" indent="-45720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/>
              <a:t>4.  	</a:t>
            </a:r>
            <a:r>
              <a:rPr lang="en-US" sz="2800" b="1" dirty="0"/>
              <a:t>Check</a:t>
            </a:r>
            <a:r>
              <a:rPr lang="en-US" sz="2800" dirty="0"/>
              <a:t> your work by recounting the number of atoms on each side of the arrow.</a:t>
            </a:r>
            <a:endParaRPr lang="en-US" dirty="0"/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39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CHEMICAL REACTIONS</a:t>
            </a: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762000" y="685800"/>
            <a:ext cx="7543800" cy="4191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ctr" fontAlgn="auto">
              <a:spcAft>
                <a:spcPts val="0"/>
              </a:spcAft>
              <a:buNone/>
            </a:pPr>
            <a:r>
              <a:rPr lang="en-US" altLang="en-US" sz="3200" b="1" dirty="0"/>
              <a:t>RULES TO FOLLOW</a:t>
            </a:r>
          </a:p>
          <a:p>
            <a:pPr marL="114300" indent="0" algn="ctr" fontAlgn="auto">
              <a:spcAft>
                <a:spcPts val="0"/>
              </a:spcAft>
              <a:buNone/>
            </a:pPr>
            <a:endParaRPr lang="en-US" altLang="en-US" sz="3200" dirty="0"/>
          </a:p>
          <a:p>
            <a:pPr marL="463550" indent="-349250" fontAlgn="auto">
              <a:spcAft>
                <a:spcPts val="0"/>
              </a:spcAft>
            </a:pPr>
            <a:r>
              <a:rPr lang="en-US" altLang="en-US" sz="3200" dirty="0"/>
              <a:t>Change coefficients only.  </a:t>
            </a:r>
          </a:p>
          <a:p>
            <a:pPr marL="463550" indent="-349250" fontAlgn="auto">
              <a:spcAft>
                <a:spcPts val="0"/>
              </a:spcAft>
            </a:pPr>
            <a:r>
              <a:rPr lang="en-US" altLang="en-US" sz="3200" dirty="0"/>
              <a:t>Never change a symbol, formula, or subscript.</a:t>
            </a:r>
          </a:p>
          <a:p>
            <a:pPr marL="463550" indent="-349250" fontAlgn="auto">
              <a:spcAft>
                <a:spcPts val="0"/>
              </a:spcAft>
            </a:pPr>
            <a:r>
              <a:rPr lang="en-US" altLang="en-US" sz="3200" dirty="0"/>
              <a:t>Place coefficients in front of the entire chemical formula.</a:t>
            </a:r>
          </a:p>
          <a:p>
            <a:pPr marL="463550" indent="-349250" fontAlgn="auto">
              <a:spcAft>
                <a:spcPts val="0"/>
              </a:spcAft>
              <a:buFont typeface="Arial" pitchFamily="34" charset="0"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57175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CHEMICAL REACTIONS</a:t>
            </a: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en-US" sz="2800" b="1" dirty="0">
                <a:solidFill>
                  <a:srgbClr val="FF0000"/>
                </a:solidFill>
              </a:rPr>
              <a:t>Write the correct formulas for each of the chemicals named.  Determine which are the reactant(s) and which are the product(s).</a:t>
            </a:r>
          </a:p>
          <a:p>
            <a:pPr fontAlgn="auto">
              <a:spcAft>
                <a:spcPts val="0"/>
              </a:spcAft>
            </a:pPr>
            <a:r>
              <a:rPr lang="en-US" altLang="en-US" sz="2800" dirty="0">
                <a:solidFill>
                  <a:srgbClr val="002060"/>
                </a:solidFill>
              </a:rPr>
              <a:t>Write out the chemical equation for the reaction.</a:t>
            </a:r>
          </a:p>
          <a:p>
            <a:pPr fontAlgn="auto">
              <a:spcAft>
                <a:spcPts val="0"/>
              </a:spcAft>
            </a:pPr>
            <a:r>
              <a:rPr lang="en-US" altLang="en-US" sz="2800" dirty="0">
                <a:solidFill>
                  <a:srgbClr val="002060"/>
                </a:solidFill>
              </a:rPr>
              <a:t>Count the number of atoms of each element on both sides of the arrow.</a:t>
            </a:r>
          </a:p>
          <a:p>
            <a:pPr fontAlgn="auto">
              <a:spcAft>
                <a:spcPts val="0"/>
              </a:spcAft>
            </a:pPr>
            <a:r>
              <a:rPr lang="en-US" altLang="en-US" sz="2800" dirty="0">
                <a:solidFill>
                  <a:srgbClr val="002060"/>
                </a:solidFill>
              </a:rPr>
              <a:t>Balance the equation using coefficients</a:t>
            </a:r>
          </a:p>
          <a:p>
            <a:pPr fontAlgn="auto">
              <a:spcAft>
                <a:spcPts val="0"/>
              </a:spcAft>
            </a:pPr>
            <a:r>
              <a:rPr lang="en-US" altLang="en-US" sz="2800" dirty="0">
                <a:solidFill>
                  <a:srgbClr val="002060"/>
                </a:solidFill>
              </a:rPr>
              <a:t>Check your work by recounting the number of atoms on each side of the arrow.</a:t>
            </a:r>
          </a:p>
          <a:p>
            <a:pPr fontAlgn="auto">
              <a:spcAft>
                <a:spcPts val="0"/>
              </a:spcAft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17909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CHEMICAL REACTIONS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762000" y="533400"/>
            <a:ext cx="7924800" cy="5053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000" b="1" dirty="0"/>
              <a:t>1.  SYNTHESIS Reaction 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	What to look for:	</a:t>
            </a:r>
            <a:r>
              <a:rPr lang="en-US" sz="2000" b="1" dirty="0">
                <a:solidFill>
                  <a:srgbClr val="7030A0"/>
                </a:solidFill>
              </a:rPr>
              <a:t>ONE PRODUCT</a:t>
            </a:r>
          </a:p>
          <a:p>
            <a:pPr marL="0" indent="0" algn="ctr">
              <a:buNone/>
            </a:pPr>
            <a:r>
              <a:rPr lang="en-US" sz="2000" dirty="0"/>
              <a:t>2Mg</a:t>
            </a:r>
            <a:r>
              <a:rPr lang="en-US" sz="2000" baseline="-25000" dirty="0"/>
              <a:t>(s)</a:t>
            </a:r>
            <a:r>
              <a:rPr lang="en-US" sz="2000" dirty="0"/>
              <a:t> + O</a:t>
            </a:r>
            <a:r>
              <a:rPr lang="en-US" sz="2000" baseline="-25000" dirty="0"/>
              <a:t>2(g)</a:t>
            </a:r>
            <a:r>
              <a:rPr lang="en-US" sz="2000" dirty="0"/>
              <a:t> </a:t>
            </a:r>
            <a:r>
              <a:rPr lang="en-US" sz="2000" dirty="0">
                <a:sym typeface="Wingdings" panose="05000000000000000000" pitchFamily="2" charset="2"/>
              </a:rPr>
              <a:t></a:t>
            </a:r>
            <a:r>
              <a:rPr lang="en-US" sz="2000" dirty="0"/>
              <a:t>  2MgO</a:t>
            </a:r>
            <a:r>
              <a:rPr lang="en-US" sz="2000" baseline="-25000" dirty="0"/>
              <a:t>(s)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 </a:t>
            </a:r>
          </a:p>
          <a:p>
            <a:pPr marL="0" indent="0">
              <a:buNone/>
            </a:pPr>
            <a:r>
              <a:rPr lang="en-US" sz="2000" b="1" dirty="0"/>
              <a:t>2.  DECOMPOSITION Reaction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	What to look for:	</a:t>
            </a:r>
            <a:r>
              <a:rPr lang="en-US" sz="2000" b="1" dirty="0">
                <a:solidFill>
                  <a:srgbClr val="7030A0"/>
                </a:solidFill>
              </a:rPr>
              <a:t>ONE REACTANT</a:t>
            </a:r>
          </a:p>
          <a:p>
            <a:pPr marL="0" indent="0" algn="ctr">
              <a:buNone/>
            </a:pPr>
            <a:r>
              <a:rPr lang="en-US" sz="2000" dirty="0"/>
              <a:t>H</a:t>
            </a:r>
            <a:r>
              <a:rPr lang="en-US" sz="2000" baseline="-25000" dirty="0"/>
              <a:t>2</a:t>
            </a:r>
            <a:r>
              <a:rPr lang="en-US" sz="2000" dirty="0"/>
              <a:t>CO</a:t>
            </a:r>
            <a:r>
              <a:rPr lang="en-US" sz="2000" baseline="-25000" dirty="0"/>
              <a:t>3(</a:t>
            </a:r>
            <a:r>
              <a:rPr lang="en-US" sz="2000" baseline="-25000" dirty="0" err="1"/>
              <a:t>aq</a:t>
            </a:r>
            <a:r>
              <a:rPr lang="en-US" sz="2000" baseline="-25000" dirty="0"/>
              <a:t>)</a:t>
            </a:r>
            <a:r>
              <a:rPr lang="en-US" sz="2000" dirty="0"/>
              <a:t>  </a:t>
            </a:r>
            <a:r>
              <a:rPr lang="en-US" sz="2000" dirty="0">
                <a:sym typeface="Wingdings" panose="05000000000000000000" pitchFamily="2" charset="2"/>
              </a:rPr>
              <a:t></a:t>
            </a:r>
            <a:r>
              <a:rPr lang="en-US" sz="2000" dirty="0"/>
              <a:t>   H</a:t>
            </a:r>
            <a:r>
              <a:rPr lang="en-US" sz="2000" baseline="-25000" dirty="0"/>
              <a:t>2</a:t>
            </a:r>
            <a:r>
              <a:rPr lang="en-US" sz="2000" dirty="0"/>
              <a:t>O</a:t>
            </a:r>
            <a:r>
              <a:rPr lang="en-US" sz="2000" baseline="-25000" dirty="0"/>
              <a:t>(l)</a:t>
            </a:r>
            <a:r>
              <a:rPr lang="en-US" sz="2000" dirty="0"/>
              <a:t>  + CO</a:t>
            </a:r>
            <a:r>
              <a:rPr lang="en-US" sz="2000" baseline="-25000" dirty="0"/>
              <a:t>2(g)</a:t>
            </a:r>
            <a:endParaRPr lang="en-US" sz="2000" dirty="0"/>
          </a:p>
          <a:p>
            <a:pPr marL="0" indent="0">
              <a:buNone/>
            </a:pPr>
            <a:r>
              <a:rPr lang="en-US" sz="2000" i="1" dirty="0"/>
              <a:t>	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3.  COMBUSTION 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b="1" dirty="0"/>
              <a:t>What to look for: </a:t>
            </a:r>
            <a:r>
              <a:rPr lang="en-US" sz="2000" b="1" dirty="0">
                <a:solidFill>
                  <a:srgbClr val="7030A0"/>
                </a:solidFill>
              </a:rPr>
              <a:t>REACTANT of HYDROCARBON 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7030A0"/>
                </a:solidFill>
              </a:rPr>
              <a:t>	and OXYGEN and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b="1" dirty="0">
                <a:solidFill>
                  <a:srgbClr val="7030A0"/>
                </a:solidFill>
              </a:rPr>
              <a:t>PRODUCTS OF CO</a:t>
            </a:r>
            <a:r>
              <a:rPr lang="en-US" sz="2000" b="1" baseline="-25000" dirty="0">
                <a:solidFill>
                  <a:srgbClr val="7030A0"/>
                </a:solidFill>
              </a:rPr>
              <a:t>2</a:t>
            </a:r>
            <a:r>
              <a:rPr lang="en-US" sz="2000" b="1" dirty="0">
                <a:solidFill>
                  <a:srgbClr val="7030A0"/>
                </a:solidFill>
              </a:rPr>
              <a:t> and H</a:t>
            </a:r>
            <a:r>
              <a:rPr lang="en-US" sz="2000" b="1" baseline="-25000" dirty="0">
                <a:solidFill>
                  <a:srgbClr val="7030A0"/>
                </a:solidFill>
              </a:rPr>
              <a:t>2</a:t>
            </a:r>
            <a:r>
              <a:rPr lang="en-US" sz="2000" b="1" dirty="0">
                <a:solidFill>
                  <a:srgbClr val="7030A0"/>
                </a:solidFill>
              </a:rPr>
              <a:t>O  </a:t>
            </a:r>
            <a:endParaRPr lang="en-US" sz="2000" dirty="0">
              <a:solidFill>
                <a:srgbClr val="7030A0"/>
              </a:solidFill>
            </a:endParaRPr>
          </a:p>
          <a:p>
            <a:pPr marL="0" indent="0" algn="ctr">
              <a:buNone/>
            </a:pPr>
            <a:r>
              <a:rPr lang="en-US" sz="2000" dirty="0"/>
              <a:t>CH</a:t>
            </a:r>
            <a:r>
              <a:rPr lang="en-US" sz="2000" baseline="-25000" dirty="0"/>
              <a:t>4(g)  </a:t>
            </a:r>
            <a:r>
              <a:rPr lang="en-US" sz="2000" dirty="0"/>
              <a:t>+  2O</a:t>
            </a:r>
            <a:r>
              <a:rPr lang="en-US" sz="2000" baseline="-25000" dirty="0"/>
              <a:t>2(g)</a:t>
            </a:r>
            <a:r>
              <a:rPr lang="en-US" sz="2000" dirty="0"/>
              <a:t>   </a:t>
            </a:r>
            <a:r>
              <a:rPr lang="en-US" sz="2000" dirty="0">
                <a:sym typeface="Wingdings" panose="05000000000000000000" pitchFamily="2" charset="2"/>
              </a:rPr>
              <a:t></a:t>
            </a:r>
            <a:r>
              <a:rPr lang="en-US" sz="2000" dirty="0"/>
              <a:t>   CO</a:t>
            </a:r>
            <a:r>
              <a:rPr lang="en-US" sz="2000" baseline="-25000" dirty="0"/>
              <a:t>2(g)</a:t>
            </a:r>
            <a:r>
              <a:rPr lang="en-US" sz="2000" dirty="0"/>
              <a:t>  +  2H</a:t>
            </a:r>
            <a:r>
              <a:rPr lang="en-US" sz="2000" baseline="-25000" dirty="0"/>
              <a:t>2</a:t>
            </a:r>
            <a:r>
              <a:rPr lang="en-US" sz="2000" dirty="0"/>
              <a:t>O</a:t>
            </a:r>
            <a:r>
              <a:rPr lang="en-US" sz="2000" baseline="-25000" dirty="0"/>
              <a:t>(g)</a:t>
            </a: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74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CHEMICAL REACTIONS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762000" y="452918"/>
            <a:ext cx="7543800" cy="4351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000" b="1" dirty="0"/>
              <a:t>4.  SINGLE REPLACEMENT Reaction </a:t>
            </a:r>
            <a:endParaRPr lang="en-US" sz="2000" dirty="0"/>
          </a:p>
          <a:p>
            <a:pPr marL="3200400" indent="-3200400">
              <a:buNone/>
              <a:tabLst>
                <a:tab pos="690563" algn="l"/>
              </a:tabLst>
            </a:pPr>
            <a:r>
              <a:rPr lang="en-US" sz="2000" b="1" dirty="0"/>
              <a:t>	What to look for:	</a:t>
            </a:r>
            <a:r>
              <a:rPr lang="en-US" sz="2000" b="1" dirty="0">
                <a:solidFill>
                  <a:srgbClr val="7030A0"/>
                </a:solidFill>
              </a:rPr>
              <a:t>UNCOMBINED ELEMENT ON EACH SIDE</a:t>
            </a:r>
            <a:endParaRPr lang="en-US" sz="2000" dirty="0">
              <a:solidFill>
                <a:srgbClr val="7030A0"/>
              </a:solidFill>
            </a:endParaRPr>
          </a:p>
          <a:p>
            <a:pPr marL="0" indent="0" algn="ctr">
              <a:buNone/>
            </a:pPr>
            <a:r>
              <a:rPr lang="en-US" sz="2000" dirty="0"/>
              <a:t>Mg</a:t>
            </a:r>
            <a:r>
              <a:rPr lang="en-US" sz="2000" baseline="-25000" dirty="0"/>
              <a:t>(s)</a:t>
            </a:r>
            <a:r>
              <a:rPr lang="en-US" sz="2000" dirty="0"/>
              <a:t>  +  2HCl</a:t>
            </a:r>
            <a:r>
              <a:rPr lang="en-US" sz="2000" baseline="-25000" dirty="0"/>
              <a:t>(</a:t>
            </a:r>
            <a:r>
              <a:rPr lang="en-US" sz="2000" baseline="-25000" dirty="0" err="1"/>
              <a:t>aq</a:t>
            </a:r>
            <a:r>
              <a:rPr lang="en-US" sz="2000" baseline="-25000" dirty="0"/>
              <a:t>)</a:t>
            </a:r>
            <a:r>
              <a:rPr lang="en-US" sz="2000" dirty="0"/>
              <a:t>  </a:t>
            </a:r>
            <a:r>
              <a:rPr lang="en-US" sz="2000" dirty="0">
                <a:sym typeface="Wingdings" panose="05000000000000000000" pitchFamily="2" charset="2"/>
              </a:rPr>
              <a:t></a:t>
            </a:r>
            <a:r>
              <a:rPr lang="en-US" sz="2000" dirty="0"/>
              <a:t>  MgCl</a:t>
            </a:r>
            <a:r>
              <a:rPr lang="en-US" sz="2000" baseline="-25000" dirty="0"/>
              <a:t>2(</a:t>
            </a:r>
            <a:r>
              <a:rPr lang="en-US" sz="2000" baseline="-25000" dirty="0" err="1"/>
              <a:t>aq</a:t>
            </a:r>
            <a:r>
              <a:rPr lang="en-US" sz="2000" baseline="-25000" dirty="0"/>
              <a:t>)</a:t>
            </a:r>
            <a:r>
              <a:rPr lang="en-US" sz="2000" dirty="0"/>
              <a:t>  +  H</a:t>
            </a:r>
            <a:r>
              <a:rPr lang="en-US" sz="2000" baseline="-25000" dirty="0"/>
              <a:t>2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dirty="0"/>
              <a:t>Cl</a:t>
            </a:r>
            <a:r>
              <a:rPr lang="en-US" sz="2000" baseline="-25000" dirty="0"/>
              <a:t>2(g)</a:t>
            </a:r>
            <a:r>
              <a:rPr lang="en-US" sz="2000" dirty="0"/>
              <a:t>   +   2 </a:t>
            </a:r>
            <a:r>
              <a:rPr lang="en-US" sz="2000" dirty="0" err="1"/>
              <a:t>NaBr</a:t>
            </a:r>
            <a:r>
              <a:rPr lang="en-US" sz="2000" baseline="-25000" dirty="0"/>
              <a:t>(</a:t>
            </a:r>
            <a:r>
              <a:rPr lang="en-US" sz="2000" baseline="-25000" dirty="0" err="1"/>
              <a:t>aq</a:t>
            </a:r>
            <a:r>
              <a:rPr lang="en-US" sz="2000" baseline="-25000" dirty="0"/>
              <a:t>)</a:t>
            </a:r>
            <a:r>
              <a:rPr lang="en-US" sz="2000" dirty="0"/>
              <a:t>   </a:t>
            </a:r>
            <a:r>
              <a:rPr lang="en-US" sz="2000" dirty="0">
                <a:sym typeface="Wingdings" panose="05000000000000000000" pitchFamily="2" charset="2"/>
              </a:rPr>
              <a:t></a:t>
            </a:r>
            <a:r>
              <a:rPr lang="en-US" sz="2000" dirty="0"/>
              <a:t>   2NaCl</a:t>
            </a:r>
            <a:r>
              <a:rPr lang="en-US" sz="2000" baseline="-25000" dirty="0"/>
              <a:t>(</a:t>
            </a:r>
            <a:r>
              <a:rPr lang="en-US" sz="2000" baseline="-25000" dirty="0" err="1"/>
              <a:t>aq</a:t>
            </a:r>
            <a:r>
              <a:rPr lang="en-US" sz="2000" baseline="-25000" dirty="0"/>
              <a:t>)</a:t>
            </a:r>
            <a:r>
              <a:rPr lang="en-US" sz="2000" dirty="0"/>
              <a:t>   +   Br</a:t>
            </a:r>
            <a:r>
              <a:rPr lang="en-US" sz="2000" baseline="-25000" dirty="0"/>
              <a:t>2(g)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5.  DOUBLE REPLACEMENT Reaction (or double </a:t>
            </a:r>
            <a:r>
              <a:rPr lang="en-US" sz="2000" b="1" i="1" dirty="0"/>
              <a:t>dis</a:t>
            </a:r>
            <a:r>
              <a:rPr lang="en-US" sz="2000" b="1" dirty="0"/>
              <a:t>placement reaction)</a:t>
            </a:r>
            <a:endParaRPr lang="en-US" sz="2000" dirty="0"/>
          </a:p>
          <a:p>
            <a:pPr marL="3200400" indent="-3200400">
              <a:buNone/>
              <a:tabLst>
                <a:tab pos="690563" algn="l"/>
              </a:tabLst>
            </a:pPr>
            <a:r>
              <a:rPr lang="en-US" sz="2000" dirty="0"/>
              <a:t>	</a:t>
            </a:r>
            <a:r>
              <a:rPr lang="en-US" sz="2000" b="1" dirty="0"/>
              <a:t>What to look for:	</a:t>
            </a:r>
            <a:r>
              <a:rPr lang="en-US" sz="2000" b="1" dirty="0">
                <a:solidFill>
                  <a:srgbClr val="7030A0"/>
                </a:solidFill>
              </a:rPr>
              <a:t>TWO COMPOUNDS ON BOTH SIDES</a:t>
            </a:r>
            <a:endParaRPr lang="en-US" sz="2000" dirty="0">
              <a:solidFill>
                <a:srgbClr val="7030A0"/>
              </a:solidFill>
            </a:endParaRPr>
          </a:p>
          <a:p>
            <a:pPr marL="0" indent="0" algn="ctr">
              <a:buNone/>
            </a:pPr>
            <a:r>
              <a:rPr lang="en-US" sz="2000" dirty="0"/>
              <a:t>HCl</a:t>
            </a:r>
            <a:r>
              <a:rPr lang="en-US" sz="2000" baseline="-25000" dirty="0"/>
              <a:t>(</a:t>
            </a:r>
            <a:r>
              <a:rPr lang="en-US" sz="2000" baseline="-25000" dirty="0" err="1"/>
              <a:t>aq</a:t>
            </a:r>
            <a:r>
              <a:rPr lang="en-US" sz="2000" baseline="-25000" dirty="0"/>
              <a:t>)</a:t>
            </a:r>
            <a:r>
              <a:rPr lang="en-US" sz="2000" dirty="0"/>
              <a:t>   +   NaOH</a:t>
            </a:r>
            <a:r>
              <a:rPr lang="en-US" sz="2000" baseline="-25000" dirty="0"/>
              <a:t>(</a:t>
            </a:r>
            <a:r>
              <a:rPr lang="en-US" sz="2000" baseline="-25000" dirty="0" err="1"/>
              <a:t>aq</a:t>
            </a:r>
            <a:r>
              <a:rPr lang="en-US" sz="2000" baseline="-25000" dirty="0"/>
              <a:t>)</a:t>
            </a:r>
            <a:r>
              <a:rPr lang="en-US" sz="2000" dirty="0"/>
              <a:t>  </a:t>
            </a:r>
            <a:r>
              <a:rPr lang="en-US" sz="2000" dirty="0">
                <a:sym typeface="Wingdings" panose="05000000000000000000" pitchFamily="2" charset="2"/>
              </a:rPr>
              <a:t></a:t>
            </a:r>
            <a:r>
              <a:rPr lang="en-US" sz="2000" dirty="0"/>
              <a:t>   NaCl</a:t>
            </a:r>
            <a:r>
              <a:rPr lang="en-US" sz="2000" baseline="-25000" dirty="0"/>
              <a:t>(</a:t>
            </a:r>
            <a:r>
              <a:rPr lang="en-US" sz="2000" baseline="-25000" dirty="0" err="1"/>
              <a:t>aq</a:t>
            </a:r>
            <a:r>
              <a:rPr lang="en-US" sz="2000" baseline="-25000" dirty="0"/>
              <a:t>)</a:t>
            </a:r>
            <a:r>
              <a:rPr lang="en-US" sz="2000" dirty="0"/>
              <a:t>   +   H</a:t>
            </a:r>
            <a:r>
              <a:rPr lang="en-US" sz="2000" baseline="-25000" dirty="0"/>
              <a:t>2</a:t>
            </a:r>
            <a:r>
              <a:rPr lang="en-US" sz="2000" dirty="0"/>
              <a:t>O</a:t>
            </a:r>
            <a:r>
              <a:rPr lang="en-US" sz="2000" baseline="-25000" dirty="0"/>
              <a:t>(l)</a:t>
            </a: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732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CHEMICAL REACTIONS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19100"/>
            <a:ext cx="7239000" cy="4953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SINGLE REPLACEMENT PREDICTION</a:t>
            </a:r>
          </a:p>
          <a:p>
            <a:pPr marL="519113" indent="-404813">
              <a:buNone/>
              <a:defRPr/>
            </a:pPr>
            <a:r>
              <a:rPr lang="en-US" altLang="en-US" dirty="0"/>
              <a:t>1.  Active metals replace less active metals or hydrogen from their compounds in an aqueous solution.  Use the </a:t>
            </a:r>
            <a:r>
              <a:rPr lang="en-US" altLang="en-US" b="1" dirty="0">
                <a:solidFill>
                  <a:srgbClr val="FF0000"/>
                </a:solidFill>
              </a:rPr>
              <a:t>metal</a:t>
            </a:r>
            <a:r>
              <a:rPr lang="en-US" altLang="en-US" dirty="0"/>
              <a:t> </a:t>
            </a:r>
            <a:r>
              <a:rPr lang="en-US" altLang="en-US" b="1" dirty="0">
                <a:solidFill>
                  <a:srgbClr val="FF0000"/>
                </a:solidFill>
              </a:rPr>
              <a:t>activity</a:t>
            </a:r>
            <a:r>
              <a:rPr lang="en-US" altLang="en-US" dirty="0"/>
              <a:t> </a:t>
            </a:r>
            <a:r>
              <a:rPr lang="en-US" altLang="en-US" b="1" dirty="0">
                <a:solidFill>
                  <a:srgbClr val="FF0000"/>
                </a:solidFill>
              </a:rPr>
              <a:t>series</a:t>
            </a:r>
            <a:r>
              <a:rPr lang="en-US" altLang="en-US" dirty="0"/>
              <a:t> to determine if it will replace something in the compound.</a:t>
            </a:r>
          </a:p>
          <a:p>
            <a:pPr marL="914400" indent="0">
              <a:buNone/>
              <a:defRPr/>
            </a:pPr>
            <a:r>
              <a:rPr lang="en-US" altLang="en-US" b="1" dirty="0">
                <a:solidFill>
                  <a:srgbClr val="7030A0"/>
                </a:solidFill>
              </a:rPr>
              <a:t>Mg</a:t>
            </a:r>
            <a:r>
              <a:rPr lang="en-US" altLang="en-US" baseline="-25000" dirty="0"/>
              <a:t> (s)</a:t>
            </a:r>
            <a:r>
              <a:rPr lang="en-US" altLang="en-US" dirty="0"/>
              <a:t>  +      </a:t>
            </a:r>
            <a:r>
              <a:rPr lang="en-US" altLang="en-US" b="1" dirty="0">
                <a:solidFill>
                  <a:srgbClr val="7030A0"/>
                </a:solidFill>
              </a:rPr>
              <a:t>Fe</a:t>
            </a:r>
            <a:r>
              <a:rPr lang="en-US" altLang="en-US" dirty="0"/>
              <a:t>Cl</a:t>
            </a:r>
            <a:r>
              <a:rPr lang="en-US" altLang="en-US" baseline="-25000" dirty="0"/>
              <a:t>3(</a:t>
            </a:r>
            <a:r>
              <a:rPr lang="en-US" altLang="en-US" baseline="-25000" dirty="0" err="1"/>
              <a:t>aq</a:t>
            </a:r>
            <a:r>
              <a:rPr lang="en-US" altLang="en-US" baseline="-25000" dirty="0"/>
              <a:t>)</a:t>
            </a:r>
            <a:r>
              <a:rPr lang="en-US" altLang="en-US" dirty="0"/>
              <a:t>  </a:t>
            </a:r>
            <a:r>
              <a:rPr lang="en-US" altLang="en-US" dirty="0">
                <a:sym typeface="Wingdings" panose="05000000000000000000" pitchFamily="2" charset="2"/>
              </a:rPr>
              <a:t></a:t>
            </a:r>
            <a:endParaRPr lang="en-US" altLang="en-US" dirty="0"/>
          </a:p>
          <a:p>
            <a:pPr marL="457200" indent="-457200">
              <a:buNone/>
            </a:pPr>
            <a:r>
              <a:rPr lang="en-US" altLang="en-US" dirty="0"/>
              <a:t>2.  	Active nonmetals replace less active nonmetals from their compounds in an aqueous solution.   Use the </a:t>
            </a:r>
            <a:r>
              <a:rPr lang="en-US" altLang="en-US" b="1" dirty="0">
                <a:solidFill>
                  <a:srgbClr val="FF0000"/>
                </a:solidFill>
              </a:rPr>
              <a:t>nonmetal</a:t>
            </a:r>
            <a:r>
              <a:rPr lang="en-US" altLang="en-US" dirty="0"/>
              <a:t> </a:t>
            </a:r>
            <a:r>
              <a:rPr lang="en-US" altLang="en-US" b="1" dirty="0">
                <a:solidFill>
                  <a:srgbClr val="FF0000"/>
                </a:solidFill>
              </a:rPr>
              <a:t>activity</a:t>
            </a:r>
            <a:r>
              <a:rPr lang="en-US" altLang="en-US" dirty="0"/>
              <a:t> </a:t>
            </a:r>
            <a:r>
              <a:rPr lang="en-US" altLang="en-US" b="1" dirty="0">
                <a:solidFill>
                  <a:srgbClr val="FF0000"/>
                </a:solidFill>
              </a:rPr>
              <a:t>series</a:t>
            </a:r>
            <a:r>
              <a:rPr lang="en-US" altLang="en-US" dirty="0"/>
              <a:t> to determine if it will replace something in the compound.</a:t>
            </a:r>
          </a:p>
          <a:p>
            <a:pPr marL="914400" indent="0">
              <a:buNone/>
            </a:pPr>
            <a:r>
              <a:rPr lang="en-US" altLang="en-US" b="1" dirty="0">
                <a:solidFill>
                  <a:srgbClr val="7030A0"/>
                </a:solidFill>
              </a:rPr>
              <a:t>Cl</a:t>
            </a:r>
            <a:r>
              <a:rPr lang="en-US" altLang="en-US" baseline="-25000" dirty="0"/>
              <a:t>2(g)</a:t>
            </a:r>
            <a:r>
              <a:rPr lang="en-US" altLang="en-US" dirty="0"/>
              <a:t>  +      K</a:t>
            </a:r>
            <a:r>
              <a:rPr lang="en-US" altLang="en-US" b="1" dirty="0">
                <a:solidFill>
                  <a:srgbClr val="7030A0"/>
                </a:solidFill>
              </a:rPr>
              <a:t>I</a:t>
            </a:r>
            <a:r>
              <a:rPr lang="en-US" altLang="en-US" baseline="-25000" dirty="0"/>
              <a:t>(</a:t>
            </a:r>
            <a:r>
              <a:rPr lang="en-US" altLang="en-US" baseline="-25000" dirty="0" err="1"/>
              <a:t>aq</a:t>
            </a:r>
            <a:r>
              <a:rPr lang="en-US" altLang="en-US" baseline="-25000" dirty="0"/>
              <a:t>)</a:t>
            </a:r>
            <a:r>
              <a:rPr lang="en-US" altLang="en-US" dirty="0"/>
              <a:t>  </a:t>
            </a:r>
            <a:r>
              <a:rPr lang="en-US" altLang="en-US" dirty="0">
                <a:sym typeface="Wingdings" panose="05000000000000000000" pitchFamily="2" charset="2"/>
              </a:rPr>
              <a:t></a:t>
            </a:r>
            <a:endParaRPr lang="en-US" alt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7391400" y="0"/>
            <a:ext cx="876300" cy="6858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Activity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Series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Sr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Mg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Mn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Zn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Cr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Fe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Cd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Ni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Sn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Pb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Sb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Cu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Hg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Ag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Au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8267701" y="0"/>
            <a:ext cx="876300" cy="230832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NON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Metal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Activity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Series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Cl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Br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827570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CHEMICAL REACTIONS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/>
              <a:t>DOUBLE REPLACEMENT PREDICTION:</a:t>
            </a:r>
          </a:p>
          <a:p>
            <a:r>
              <a:rPr lang="en-US" altLang="en-US" dirty="0"/>
              <a:t>Formation of a </a:t>
            </a:r>
            <a:r>
              <a:rPr lang="en-US" altLang="en-US" b="1" dirty="0">
                <a:solidFill>
                  <a:srgbClr val="FF0000"/>
                </a:solidFill>
              </a:rPr>
              <a:t>precipitate, gas, </a:t>
            </a:r>
            <a:r>
              <a:rPr lang="en-US" altLang="en-US" dirty="0">
                <a:solidFill>
                  <a:schemeClr val="tx1"/>
                </a:solidFill>
              </a:rPr>
              <a:t>or</a:t>
            </a:r>
            <a:r>
              <a:rPr lang="en-US" altLang="en-US" b="1" dirty="0">
                <a:solidFill>
                  <a:srgbClr val="FF0000"/>
                </a:solidFill>
              </a:rPr>
              <a:t> molecular substance (usually water).  </a:t>
            </a:r>
            <a:endParaRPr lang="en-US" altLang="en-US" dirty="0">
              <a:solidFill>
                <a:schemeClr val="tx1"/>
              </a:solidFill>
            </a:endParaRPr>
          </a:p>
          <a:p>
            <a:pPr marL="914400" indent="0">
              <a:buNone/>
            </a:pPr>
            <a:r>
              <a:rPr lang="en-US" altLang="en-US" b="1" dirty="0">
                <a:solidFill>
                  <a:srgbClr val="7030A0"/>
                </a:solidFill>
              </a:rPr>
              <a:t>K</a:t>
            </a:r>
            <a:r>
              <a:rPr lang="en-US" altLang="en-US" dirty="0"/>
              <a:t>I </a:t>
            </a:r>
            <a:r>
              <a:rPr lang="en-US" altLang="en-US" baseline="-25000" dirty="0"/>
              <a:t>(</a:t>
            </a:r>
            <a:r>
              <a:rPr lang="en-US" altLang="en-US" baseline="-25000" dirty="0" err="1"/>
              <a:t>aq</a:t>
            </a:r>
            <a:r>
              <a:rPr lang="en-US" altLang="en-US" baseline="-25000" dirty="0"/>
              <a:t>)</a:t>
            </a:r>
            <a:r>
              <a:rPr lang="en-US" altLang="en-US" dirty="0"/>
              <a:t>  +      </a:t>
            </a:r>
            <a:r>
              <a:rPr lang="en-US" altLang="en-US" b="1" dirty="0" err="1">
                <a:solidFill>
                  <a:srgbClr val="7030A0"/>
                </a:solidFill>
              </a:rPr>
              <a:t>Pb</a:t>
            </a:r>
            <a:r>
              <a:rPr lang="en-US" altLang="en-US" dirty="0"/>
              <a:t>(NO</a:t>
            </a:r>
            <a:r>
              <a:rPr lang="en-US" altLang="en-US" baseline="-25000" dirty="0"/>
              <a:t>3</a:t>
            </a:r>
            <a:r>
              <a:rPr lang="en-US" altLang="en-US" dirty="0"/>
              <a:t>)</a:t>
            </a:r>
            <a:r>
              <a:rPr lang="en-US" altLang="en-US" baseline="-25000" dirty="0"/>
              <a:t>2 (</a:t>
            </a:r>
            <a:r>
              <a:rPr lang="en-US" altLang="en-US" baseline="-25000" dirty="0" err="1"/>
              <a:t>aq</a:t>
            </a:r>
            <a:r>
              <a:rPr lang="en-US" altLang="en-US" baseline="-25000" dirty="0"/>
              <a:t>)</a:t>
            </a:r>
            <a:r>
              <a:rPr lang="en-US" altLang="en-US" dirty="0"/>
              <a:t>    </a:t>
            </a:r>
            <a:r>
              <a:rPr lang="en-US" altLang="en-US" dirty="0">
                <a:sym typeface="Wingdings" panose="05000000000000000000" pitchFamily="2" charset="2"/>
              </a:rPr>
              <a:t></a:t>
            </a:r>
            <a:endParaRPr lang="en-US" altLang="en-US" dirty="0"/>
          </a:p>
          <a:p>
            <a:pPr marL="914400" indent="0">
              <a:buNone/>
            </a:pPr>
            <a:endParaRPr lang="en-US" b="1" dirty="0">
              <a:solidFill>
                <a:srgbClr val="7030A0"/>
              </a:solidFill>
            </a:endParaRPr>
          </a:p>
          <a:p>
            <a:pPr marL="914400" indent="0">
              <a:buNone/>
            </a:pPr>
            <a:r>
              <a:rPr lang="en-US" b="1" dirty="0">
                <a:solidFill>
                  <a:srgbClr val="7030A0"/>
                </a:solidFill>
              </a:rPr>
              <a:t>H</a:t>
            </a:r>
            <a:r>
              <a:rPr lang="en-US" dirty="0"/>
              <a:t>Cl</a:t>
            </a:r>
            <a:r>
              <a:rPr lang="en-US" baseline="-25000" dirty="0"/>
              <a:t>(</a:t>
            </a:r>
            <a:r>
              <a:rPr lang="en-US" baseline="-25000" dirty="0" err="1"/>
              <a:t>aq</a:t>
            </a:r>
            <a:r>
              <a:rPr lang="en-US" baseline="-25000" dirty="0"/>
              <a:t>)</a:t>
            </a:r>
            <a:r>
              <a:rPr lang="en-US" dirty="0"/>
              <a:t>  +      </a:t>
            </a:r>
            <a:r>
              <a:rPr lang="en-US" b="1" dirty="0">
                <a:solidFill>
                  <a:srgbClr val="7030A0"/>
                </a:solidFill>
              </a:rPr>
              <a:t>K</a:t>
            </a:r>
            <a:r>
              <a:rPr lang="en-US" baseline="-25000" dirty="0"/>
              <a:t>2</a:t>
            </a:r>
            <a:r>
              <a:rPr lang="en-US" dirty="0"/>
              <a:t>CO</a:t>
            </a:r>
            <a:r>
              <a:rPr lang="en-US" baseline="-25000" dirty="0"/>
              <a:t>3(</a:t>
            </a:r>
            <a:r>
              <a:rPr lang="en-US" baseline="-25000" dirty="0" err="1"/>
              <a:t>aq</a:t>
            </a:r>
            <a:r>
              <a:rPr lang="en-US" baseline="-25000" dirty="0"/>
              <a:t>)</a:t>
            </a:r>
            <a:r>
              <a:rPr lang="en-US" dirty="0"/>
              <a:t>  </a:t>
            </a:r>
            <a:r>
              <a:rPr lang="en-US" dirty="0">
                <a:sym typeface="Wingdings"/>
              </a:rPr>
              <a:t></a:t>
            </a:r>
            <a:endParaRPr lang="en-US" dirty="0"/>
          </a:p>
          <a:p>
            <a:pPr marL="914400" indent="0">
              <a:buNone/>
            </a:pPr>
            <a:endParaRPr lang="en-US" b="1" dirty="0">
              <a:solidFill>
                <a:srgbClr val="7030A0"/>
              </a:solidFill>
            </a:endParaRPr>
          </a:p>
          <a:p>
            <a:pPr marL="914400" indent="0">
              <a:buNone/>
            </a:pPr>
            <a:r>
              <a:rPr lang="en-US" b="1" dirty="0" err="1">
                <a:solidFill>
                  <a:srgbClr val="7030A0"/>
                </a:solidFill>
              </a:rPr>
              <a:t>Li</a:t>
            </a:r>
            <a:r>
              <a:rPr lang="en-US" dirty="0" err="1"/>
              <a:t>OH</a:t>
            </a:r>
            <a:r>
              <a:rPr lang="en-US" baseline="-25000" dirty="0"/>
              <a:t>(</a:t>
            </a:r>
            <a:r>
              <a:rPr lang="en-US" baseline="-25000" dirty="0" err="1"/>
              <a:t>aq</a:t>
            </a:r>
            <a:r>
              <a:rPr lang="en-US" baseline="-25000" dirty="0"/>
              <a:t>)</a:t>
            </a:r>
            <a:r>
              <a:rPr lang="en-US" dirty="0"/>
              <a:t>  +       </a:t>
            </a:r>
            <a:r>
              <a:rPr lang="en-US" b="1" dirty="0" err="1">
                <a:solidFill>
                  <a:srgbClr val="7030A0"/>
                </a:solidFill>
              </a:rPr>
              <a:t>H</a:t>
            </a:r>
            <a:r>
              <a:rPr lang="en-US" dirty="0" err="1"/>
              <a:t>Br</a:t>
            </a:r>
            <a:r>
              <a:rPr lang="en-US" baseline="-25000" dirty="0"/>
              <a:t>(</a:t>
            </a:r>
            <a:r>
              <a:rPr lang="en-US" baseline="-25000" dirty="0" err="1"/>
              <a:t>aq</a:t>
            </a:r>
            <a:r>
              <a:rPr lang="en-US" baseline="-25000" dirty="0"/>
              <a:t>)</a:t>
            </a:r>
            <a:r>
              <a:rPr lang="en-US" dirty="0"/>
              <a:t>  </a:t>
            </a:r>
            <a:r>
              <a:rPr lang="en-US" dirty="0">
                <a:sym typeface="Wingdings"/>
              </a:rPr>
              <a:t>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425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CHEMICAL REACTIONS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COMBUSTION PREDICTION</a:t>
            </a:r>
          </a:p>
          <a:p>
            <a:r>
              <a:rPr lang="en-US" dirty="0"/>
              <a:t>There will always be a </a:t>
            </a:r>
            <a:r>
              <a:rPr lang="en-US" b="1" dirty="0">
                <a:solidFill>
                  <a:srgbClr val="FF0000"/>
                </a:solidFill>
              </a:rPr>
              <a:t>hydrocarbon</a:t>
            </a:r>
            <a:r>
              <a:rPr lang="en-US" dirty="0"/>
              <a:t> (carbon and hydrogen compound) and </a:t>
            </a:r>
            <a:r>
              <a:rPr lang="en-US" b="1" dirty="0">
                <a:solidFill>
                  <a:srgbClr val="FF0000"/>
                </a:solidFill>
              </a:rPr>
              <a:t>oxygen</a:t>
            </a:r>
            <a:r>
              <a:rPr lang="en-US" dirty="0"/>
              <a:t> gas forming carbon dioxide and water.	</a:t>
            </a:r>
          </a:p>
          <a:p>
            <a:pPr marL="860425" indent="0">
              <a:buNone/>
            </a:pPr>
            <a:r>
              <a:rPr lang="en-US" dirty="0"/>
              <a:t>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8 (g)</a:t>
            </a:r>
            <a:r>
              <a:rPr lang="en-US" dirty="0"/>
              <a:t>  +       O</a:t>
            </a:r>
            <a:r>
              <a:rPr lang="en-US" baseline="-25000" dirty="0"/>
              <a:t>2 (g)</a:t>
            </a:r>
            <a:r>
              <a:rPr lang="en-US" dirty="0"/>
              <a:t> 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454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MIDTERM EXAM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46 Multiple Choice questions (Part One)</a:t>
            </a:r>
          </a:p>
          <a:p>
            <a:r>
              <a:rPr lang="en-US" dirty="0"/>
              <a:t>Short Answer (Part Two)</a:t>
            </a:r>
          </a:p>
          <a:p>
            <a:pPr lvl="1"/>
            <a:r>
              <a:rPr lang="en-US" sz="2400" dirty="0"/>
              <a:t>Density problem (I will not give you the formula).</a:t>
            </a:r>
          </a:p>
          <a:p>
            <a:pPr lvl="1"/>
            <a:r>
              <a:rPr lang="en-US" altLang="en-US" sz="2400" dirty="0"/>
              <a:t>Given an element on the periodic table, be able to give information about its characteristics just by looking at the periodic table (just like review table).</a:t>
            </a:r>
          </a:p>
          <a:p>
            <a:pPr lvl="1"/>
            <a:r>
              <a:rPr lang="en-US" sz="2400" dirty="0"/>
              <a:t>Molecular Geometry table (just like review table).</a:t>
            </a:r>
          </a:p>
          <a:p>
            <a:pPr lvl="1"/>
            <a:r>
              <a:rPr lang="en-US" sz="2400" dirty="0"/>
              <a:t>Balance two chemical equations.</a:t>
            </a:r>
          </a:p>
          <a:p>
            <a:pPr lvl="1"/>
            <a:r>
              <a:rPr lang="en-US" sz="2400" dirty="0"/>
              <a:t>Extra Credit will be on this part of the test.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735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2356</TotalTime>
  <Words>515</Words>
  <Application>Microsoft Office PowerPoint</Application>
  <PresentationFormat>On-screen Show (4:3)</PresentationFormat>
  <Paragraphs>119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Impact</vt:lpstr>
      <vt:lpstr>Times New Roman</vt:lpstr>
      <vt:lpstr>Wingdings</vt:lpstr>
      <vt:lpstr>NewsPrint</vt:lpstr>
      <vt:lpstr>MIDTERM REVIEW</vt:lpstr>
      <vt:lpstr>CHEMICAL REACTIONS</vt:lpstr>
      <vt:lpstr>CHEMICAL REACTIONS</vt:lpstr>
      <vt:lpstr>CHEMICAL REACTIONS</vt:lpstr>
      <vt:lpstr>CHEMICAL REACTIONS</vt:lpstr>
      <vt:lpstr>CHEMICAL REACTIONS</vt:lpstr>
      <vt:lpstr>CHEMICAL REACTIONS</vt:lpstr>
      <vt:lpstr>CHEMICAL REACTIONS</vt:lpstr>
      <vt:lpstr>CHEMICAL REACTIONS</vt:lpstr>
      <vt:lpstr>CHEMICAL REACTIONS</vt:lpstr>
      <vt:lpstr>CHEMICAL REACTIONS</vt:lpstr>
      <vt:lpstr>MIDTERM EXAM</vt:lpstr>
    </vt:vector>
  </TitlesOfParts>
  <Company>DeKalb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MIDTERM REVIEW</dc:title>
  <dc:creator>Nancy Brim</dc:creator>
  <cp:lastModifiedBy>Nancy</cp:lastModifiedBy>
  <cp:revision>59</cp:revision>
  <dcterms:created xsi:type="dcterms:W3CDTF">2013-10-17T11:45:37Z</dcterms:created>
  <dcterms:modified xsi:type="dcterms:W3CDTF">2016-12-11T18:36:39Z</dcterms:modified>
</cp:coreProperties>
</file>