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handoutMasterIdLst>
    <p:handoutMasterId r:id="rId30"/>
  </p:handoutMasterIdLst>
  <p:sldIdLst>
    <p:sldId id="277" r:id="rId2"/>
    <p:sldId id="282" r:id="rId3"/>
    <p:sldId id="283" r:id="rId4"/>
    <p:sldId id="301" r:id="rId5"/>
    <p:sldId id="302" r:id="rId6"/>
    <p:sldId id="256" r:id="rId7"/>
    <p:sldId id="258" r:id="rId8"/>
    <p:sldId id="278" r:id="rId9"/>
    <p:sldId id="259" r:id="rId10"/>
    <p:sldId id="279" r:id="rId11"/>
    <p:sldId id="260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65" r:id="rId22"/>
    <p:sldId id="261" r:id="rId23"/>
    <p:sldId id="280" r:id="rId24"/>
    <p:sldId id="262" r:id="rId25"/>
    <p:sldId id="263" r:id="rId26"/>
    <p:sldId id="264" r:id="rId27"/>
    <p:sldId id="300" r:id="rId28"/>
    <p:sldId id="299" r:id="rId29"/>
  </p:sldIdLst>
  <p:sldSz cx="9144000" cy="6858000" type="screen4x3"/>
  <p:notesSz cx="6858000" cy="91170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 autoAdjust="0"/>
    <p:restoredTop sz="94627" autoAdjust="0"/>
  </p:normalViewPr>
  <p:slideViewPr>
    <p:cSldViewPr>
      <p:cViewPr varScale="1">
        <p:scale>
          <a:sx n="66" d="100"/>
          <a:sy n="66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54F78FFC-DD09-4302-A277-1E4C962DE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2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E43FBBC-5579-459C-8C8C-CE0D0502FE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73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86F0D-E6F8-4C9B-863C-B074A838C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25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81073-DF96-4B65-8985-790A27F08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08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74320-144B-464D-9DAD-396E6C27B1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8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74416-4546-46DB-A0E3-74ABA81CD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9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B9505-297B-4242-867F-C1DA5CDAF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9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6BE91-BDB4-43F2-BA1A-200EF4AB2E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1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3F2A7-FB78-43FE-92DA-FE382E351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34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6A13B-FDD5-4BFA-B7EE-CFA77102A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3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80A75-DB35-467A-8CAC-E60B32F062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494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6CBDE-7EEC-4B5A-9739-167B076782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53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6A6B1-00F5-482A-ACEC-074E3C6521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21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DEB8C-B641-4B8E-AD81-7ED65C596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56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kumimoji="1"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552CAC6-E71C-4D04-A7C2-529BCFCB2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772400" cy="4191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6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Scientific Method and the Fortune Teller Fish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 NOW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05000"/>
            <a:ext cx="8802688" cy="4648200"/>
          </a:xfrm>
        </p:spPr>
        <p:txBody>
          <a:bodyPr/>
          <a:lstStyle/>
          <a:p>
            <a:r>
              <a:rPr lang="en-US" dirty="0" smtClean="0"/>
              <a:t>Turn in complete Student Information Record</a:t>
            </a:r>
          </a:p>
          <a:p>
            <a:r>
              <a:rPr lang="en-US" dirty="0" smtClean="0"/>
              <a:t>Turn in Poincare response homework</a:t>
            </a:r>
          </a:p>
          <a:p>
            <a:r>
              <a:rPr lang="en-US" dirty="0" smtClean="0"/>
              <a:t>Pick up Scientific Method notes and Scientific Method handout.</a:t>
            </a:r>
          </a:p>
          <a:p>
            <a:r>
              <a:rPr lang="en-US" dirty="0" smtClean="0"/>
              <a:t>Make sure you have a partner for the fish lab.</a:t>
            </a:r>
          </a:p>
          <a:p>
            <a:r>
              <a:rPr lang="en-US" dirty="0" smtClean="0"/>
              <a:t>Get out your First Day Stations handout</a:t>
            </a:r>
          </a:p>
          <a:p>
            <a:r>
              <a:rPr lang="en-US" dirty="0" smtClean="0"/>
              <a:t>You do NOT need your book today or tomorrow.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77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17538"/>
            <a:ext cx="7772400" cy="1143000"/>
          </a:xfrm>
        </p:spPr>
        <p:txBody>
          <a:bodyPr/>
          <a:lstStyle/>
          <a:p>
            <a:r>
              <a:rPr lang="en-US" b="1" dirty="0" smtClean="0"/>
              <a:t>SCIENCE IS A WAY OF KNOWING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most important word in this phrase?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BOUNCING BALL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ways can we vary our drop to cause the ball to bounce higher?</a:t>
            </a:r>
          </a:p>
          <a:p>
            <a:r>
              <a:rPr lang="en-US" dirty="0" smtClean="0"/>
              <a:t>What is the variable (thing that might change the results)?</a:t>
            </a:r>
          </a:p>
          <a:p>
            <a:r>
              <a:rPr lang="en-US" dirty="0" smtClean="0"/>
              <a:t>Why is it important to only have one variable?</a:t>
            </a:r>
          </a:p>
        </p:txBody>
      </p:sp>
    </p:spTree>
    <p:extLst>
      <p:ext uri="{BB962C8B-B14F-4D97-AF65-F5344CB8AC3E}">
        <p14:creationId xmlns:p14="http://schemas.microsoft.com/office/powerpoint/2010/main" val="328598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BOUNCING BALL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it necessary to have something we already know to be present in the experiment (the control setup)?</a:t>
            </a:r>
          </a:p>
          <a:p>
            <a:r>
              <a:rPr lang="en-US" dirty="0" smtClean="0"/>
              <a:t>What would happen if we did not have a control?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6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PARTS OF THE SCIENTIFIC PROCESS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Observation</a:t>
            </a:r>
          </a:p>
          <a:p>
            <a:pPr eaLnBrk="1" hangingPunct="1"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Hypothesis</a:t>
            </a:r>
          </a:p>
          <a:p>
            <a:pPr eaLnBrk="1" hangingPunct="1"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Experiment</a:t>
            </a:r>
          </a:p>
          <a:p>
            <a:pPr eaLnBrk="1" hangingPunct="1"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Data Collection</a:t>
            </a:r>
          </a:p>
          <a:p>
            <a:pPr eaLnBrk="1" hangingPunct="1"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Conclusion</a:t>
            </a:r>
          </a:p>
          <a:p>
            <a:pPr eaLnBrk="1" hangingPunct="1"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Retest</a:t>
            </a:r>
          </a:p>
        </p:txBody>
      </p:sp>
      <p:pic>
        <p:nvPicPr>
          <p:cNvPr id="4100" name="Picture 6" descr="j0076135"/>
          <p:cNvPicPr>
            <a:picLocks noGrp="1" noChangeAspect="1" noChangeArrowheads="1" noCrop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2688" y="2692400"/>
            <a:ext cx="3810000" cy="2765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5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OBSERVATIONS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endParaRPr lang="en-US" sz="2400" smtClean="0"/>
          </a:p>
          <a:p>
            <a:pPr algn="ctr" eaLnBrk="1" hangingPunct="1">
              <a:lnSpc>
                <a:spcPct val="80000"/>
              </a:lnSpc>
              <a:defRPr/>
            </a:pPr>
            <a:endParaRPr lang="en-US" sz="2400" smtClean="0"/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Gathered through your </a:t>
            </a:r>
            <a:r>
              <a:rPr lang="en-US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senses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scientist notices something in their </a:t>
            </a:r>
            <a:r>
              <a:rPr lang="en-US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natural world</a:t>
            </a:r>
          </a:p>
        </p:txBody>
      </p:sp>
      <p:pic>
        <p:nvPicPr>
          <p:cNvPr id="5124" name="Picture 6" descr="j007880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5088" y="2351088"/>
            <a:ext cx="3810000" cy="3448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OBSERVATIONS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017713"/>
            <a:ext cx="4306888" cy="445928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endParaRPr lang="en-US" sz="1800" smtClean="0"/>
          </a:p>
          <a:p>
            <a:pPr algn="ctr" eaLnBrk="1" hangingPunct="1">
              <a:lnSpc>
                <a:spcPct val="80000"/>
              </a:lnSpc>
              <a:defRPr/>
            </a:pPr>
            <a:endParaRPr lang="en-US" sz="1800" smtClean="0"/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An </a:t>
            </a:r>
            <a:r>
              <a:rPr lang="en-US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example</a:t>
            </a: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of an observation</a:t>
            </a: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might be noticing that many salamanders near a pond have curved, not straight, tails</a:t>
            </a:r>
          </a:p>
        </p:txBody>
      </p:sp>
      <p:pic>
        <p:nvPicPr>
          <p:cNvPr id="6148" name="Picture 4" descr="j007880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5088" y="2351088"/>
            <a:ext cx="3810000" cy="3448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HYPOTHESIS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760912" cy="445928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endParaRPr lang="en-US" sz="16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suggested solution to the problem.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An educated guess.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Must be </a:t>
            </a: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testable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Sometimes written as </a:t>
            </a:r>
            <a:r>
              <a:rPr lang="en-U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If…Then…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statements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Predicts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an outcome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7172" name="Picture 6" descr="bd05030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81130" y="2362199"/>
            <a:ext cx="2791369" cy="3770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HYPOTHESIS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303712" cy="4459287"/>
          </a:xfrm>
        </p:spPr>
        <p:txBody>
          <a:bodyPr/>
          <a:lstStyle/>
          <a:p>
            <a:pPr algn="ctr" eaLnBrk="1" hangingPunct="1">
              <a:defRPr/>
            </a:pPr>
            <a:endParaRPr lang="en-US" sz="1600" smtClean="0"/>
          </a:p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An </a:t>
            </a:r>
            <a:r>
              <a:rPr lang="en-US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example of a hypothesis</a:t>
            </a: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might be that the salamanders have curved tails due to a pollutant in the moist soil where they live. </a:t>
            </a:r>
          </a:p>
        </p:txBody>
      </p:sp>
      <p:pic>
        <p:nvPicPr>
          <p:cNvPr id="8196" name="Picture 4" descr="bd05030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6088" y="2017713"/>
            <a:ext cx="3046412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EXPERIMENT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3600" smtClean="0"/>
          </a:p>
          <a:p>
            <a:pPr algn="ctr" eaLnBrk="1" hangingPunct="1">
              <a:defRPr/>
            </a:pPr>
            <a:r>
              <a:rPr lang="en-US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procedure to </a:t>
            </a:r>
            <a:r>
              <a:rPr lang="en-US" sz="40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test</a:t>
            </a:r>
            <a:r>
              <a:rPr lang="en-US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the hypothesis.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4000" b="1" i="1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9220" name="Picture 6" descr="j0076135"/>
          <p:cNvPicPr>
            <a:picLocks noGrp="1" noChangeAspect="1" noChangeArrowheads="1" noCrop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5088" y="2692400"/>
            <a:ext cx="3810000" cy="2765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EXPERIMENT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360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0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Variable</a:t>
            </a:r>
            <a:r>
              <a:rPr lang="en-US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– factor in the experiment that is being tested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4000" b="1" i="1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44" name="Picture 4" descr="j0076135"/>
          <p:cNvPicPr>
            <a:picLocks noGrp="1" noChangeAspect="1" noChangeArrowheads="1" noCrop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5088" y="2692400"/>
            <a:ext cx="3810000" cy="2765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EXPERIMENT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360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good or “valid” experiment will only have </a:t>
            </a:r>
            <a:r>
              <a:rPr lang="en-US" sz="40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ONE variable!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4000" b="1" i="1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1268" name="Picture 4" descr="j0076135"/>
          <p:cNvPicPr>
            <a:picLocks noGrp="1" noChangeAspect="1" noChangeArrowheads="1" noCrop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5088" y="2692400"/>
            <a:ext cx="3810000" cy="2765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SCIENTIFIC EXPERIMENTS FOLLOW RULES</a:t>
            </a:r>
            <a:endParaRPr lang="en-US" sz="4000" dirty="0" smtClean="0">
              <a:solidFill>
                <a:schemeClr val="folHlink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814762" cy="4114800"/>
          </a:xfrm>
        </p:spPr>
        <p:txBody>
          <a:bodyPr/>
          <a:lstStyle/>
          <a:p>
            <a:pPr eaLnBrk="1" hangingPunct="1"/>
            <a:r>
              <a:rPr lang="en-US" sz="3600" b="1" smtClean="0">
                <a:latin typeface="Comic Sans MS" pitchFamily="66" charset="0"/>
              </a:rPr>
              <a:t>An experimenter </a:t>
            </a:r>
            <a:r>
              <a:rPr lang="en-US" sz="3600" b="1" smtClean="0">
                <a:solidFill>
                  <a:schemeClr val="hlink"/>
                </a:solidFill>
                <a:latin typeface="Comic Sans MS" pitchFamily="66" charset="0"/>
              </a:rPr>
              <a:t>changes one factor </a:t>
            </a:r>
            <a:r>
              <a:rPr lang="en-US" sz="3600" b="1" smtClean="0">
                <a:latin typeface="Comic Sans MS" pitchFamily="66" charset="0"/>
              </a:rPr>
              <a:t>and</a:t>
            </a:r>
            <a:r>
              <a:rPr lang="en-US" sz="3600" b="1" smtClean="0">
                <a:solidFill>
                  <a:schemeClr val="hlink"/>
                </a:solidFill>
                <a:latin typeface="Comic Sans MS" pitchFamily="66" charset="0"/>
              </a:rPr>
              <a:t> </a:t>
            </a:r>
            <a:r>
              <a:rPr lang="en-US" sz="3600" b="1" smtClean="0">
                <a:solidFill>
                  <a:schemeClr val="folHlink"/>
                </a:solidFill>
                <a:latin typeface="Comic Sans MS" pitchFamily="66" charset="0"/>
              </a:rPr>
              <a:t>observes or measures</a:t>
            </a:r>
            <a:r>
              <a:rPr lang="en-US" sz="3600" b="1" smtClean="0">
                <a:solidFill>
                  <a:schemeClr val="hlink"/>
                </a:solidFill>
                <a:latin typeface="Comic Sans MS" pitchFamily="66" charset="0"/>
              </a:rPr>
              <a:t> </a:t>
            </a:r>
            <a:r>
              <a:rPr lang="en-US" sz="3600" b="1" smtClean="0">
                <a:latin typeface="Comic Sans MS" pitchFamily="66" charset="0"/>
              </a:rPr>
              <a:t>what happens.</a:t>
            </a:r>
          </a:p>
        </p:txBody>
      </p:sp>
      <p:pic>
        <p:nvPicPr>
          <p:cNvPr id="13316" name="Picture 4" descr="professor7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8888" y="2498725"/>
            <a:ext cx="3886200" cy="3094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CONTROL VARIABLE</a:t>
            </a:r>
            <a:endParaRPr lang="en-US" sz="4800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experimenter makes a special effort to keep </a:t>
            </a:r>
            <a:r>
              <a:rPr lang="en-US" sz="40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other factors constant</a:t>
            </a:r>
            <a:r>
              <a:rPr lang="en-US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so that they will not effect the outcome.</a:t>
            </a:r>
          </a:p>
          <a:p>
            <a:pPr eaLnBrk="1" hangingPunct="1">
              <a:defRPr/>
            </a:pPr>
            <a:r>
              <a:rPr lang="en-US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Those factors are called </a:t>
            </a:r>
            <a:r>
              <a:rPr lang="en-US" sz="40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control variables.</a:t>
            </a:r>
            <a:r>
              <a:rPr lang="en-US" sz="4000" smtClean="0">
                <a:solidFill>
                  <a:srgbClr val="FF3300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WHAT IS THE PURPOSE OF A CONTROL?</a:t>
            </a:r>
            <a:endParaRPr lang="en-US" sz="4800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709863"/>
            <a:ext cx="7772400" cy="3422650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Comic Sans MS" pitchFamily="66" charset="0"/>
              </a:rPr>
              <a:t>Controls are </a:t>
            </a:r>
            <a:r>
              <a:rPr lang="en-US" sz="4000" b="1" dirty="0" smtClean="0">
                <a:solidFill>
                  <a:srgbClr val="FF3300"/>
                </a:solidFill>
                <a:latin typeface="Comic Sans MS" pitchFamily="66" charset="0"/>
              </a:rPr>
              <a:t>NOT</a:t>
            </a:r>
            <a:r>
              <a:rPr lang="en-US" sz="4000" dirty="0" smtClean="0">
                <a:latin typeface="Comic Sans MS" pitchFamily="66" charset="0"/>
              </a:rPr>
              <a:t> being tested.</a:t>
            </a:r>
          </a:p>
          <a:p>
            <a:pPr eaLnBrk="1" hangingPunct="1"/>
            <a:r>
              <a:rPr lang="en-US" sz="4000" dirty="0" smtClean="0">
                <a:latin typeface="Comic Sans MS" pitchFamily="66" charset="0"/>
              </a:rPr>
              <a:t>Controls are used for </a:t>
            </a:r>
            <a:r>
              <a:rPr lang="en-US" sz="4000" b="1" dirty="0" smtClean="0">
                <a:solidFill>
                  <a:srgbClr val="FF3300"/>
                </a:solidFill>
                <a:latin typeface="Comic Sans MS" pitchFamily="66" charset="0"/>
              </a:rPr>
              <a:t>COMPARISON.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800" b="1" dirty="0" smtClean="0">
                <a:solidFill>
                  <a:schemeClr val="folHlink"/>
                </a:solidFill>
                <a:latin typeface="Comic Sans MS" pitchFamily="66" charset="0"/>
              </a:rPr>
              <a:t>OTHER VARIABLES</a:t>
            </a:r>
            <a:endParaRPr lang="en-US" sz="4800" b="1" dirty="0" smtClean="0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Comic Sans MS" pitchFamily="66" charset="0"/>
              </a:rPr>
              <a:t>The factor that is changed is known as the </a:t>
            </a:r>
            <a:r>
              <a:rPr lang="en-US" sz="4000" b="1" smtClean="0">
                <a:solidFill>
                  <a:srgbClr val="FF3300"/>
                </a:solidFill>
                <a:latin typeface="Comic Sans MS" pitchFamily="66" charset="0"/>
              </a:rPr>
              <a:t>independent variable</a:t>
            </a:r>
            <a:r>
              <a:rPr lang="en-US" smtClean="0">
                <a:solidFill>
                  <a:srgbClr val="FF3300"/>
                </a:solidFill>
              </a:rPr>
              <a:t>. </a:t>
            </a:r>
          </a:p>
          <a:p>
            <a:pPr eaLnBrk="1" hangingPunct="1"/>
            <a:r>
              <a:rPr lang="en-US" sz="3600" smtClean="0">
                <a:latin typeface="Comic Sans MS" pitchFamily="66" charset="0"/>
              </a:rPr>
              <a:t>The factor that is measured or observed is called the </a:t>
            </a:r>
            <a:r>
              <a:rPr lang="en-US" sz="3600" b="1" smtClean="0">
                <a:solidFill>
                  <a:srgbClr val="FF3300"/>
                </a:solidFill>
                <a:latin typeface="Comic Sans MS" pitchFamily="66" charset="0"/>
              </a:rPr>
              <a:t>dependent variable</a:t>
            </a:r>
            <a:r>
              <a:rPr lang="en-US" sz="3600" smtClean="0">
                <a:solidFill>
                  <a:srgbClr val="FF3300"/>
                </a:solidFill>
                <a:latin typeface="Comic Sans MS" pitchFamily="66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EXAMPLE OF CONTROLS AND VARIABLES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458200" cy="4068763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hlink"/>
                </a:solidFill>
                <a:latin typeface="Comic Sans MS" pitchFamily="66" charset="0"/>
              </a:rPr>
              <a:t>For example</a:t>
            </a:r>
            <a:r>
              <a:rPr lang="en-US" smtClean="0">
                <a:latin typeface="Comic Sans MS" pitchFamily="66" charset="0"/>
              </a:rPr>
              <a:t>, suppose you want to figure out the </a:t>
            </a:r>
            <a:r>
              <a:rPr lang="en-US" smtClean="0">
                <a:solidFill>
                  <a:schemeClr val="folHlink"/>
                </a:solidFill>
                <a:latin typeface="Comic Sans MS" pitchFamily="66" charset="0"/>
              </a:rPr>
              <a:t>fastest route</a:t>
            </a:r>
            <a:r>
              <a:rPr lang="en-US" smtClean="0">
                <a:latin typeface="Comic Sans MS" pitchFamily="66" charset="0"/>
              </a:rPr>
              <a:t> to walk home from school. 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You will try several different routes and </a:t>
            </a:r>
            <a:r>
              <a:rPr lang="en-US" smtClean="0">
                <a:solidFill>
                  <a:schemeClr val="folHlink"/>
                </a:solidFill>
                <a:latin typeface="Comic Sans MS" pitchFamily="66" charset="0"/>
              </a:rPr>
              <a:t>time how long it takes</a:t>
            </a:r>
            <a:r>
              <a:rPr lang="en-US" smtClean="0">
                <a:latin typeface="Comic Sans MS" pitchFamily="66" charset="0"/>
              </a:rPr>
              <a:t> you to get home by each one. 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Since you are only interested in finding a route that is fastest for you, </a:t>
            </a:r>
            <a:r>
              <a:rPr lang="en-US" smtClean="0">
                <a:solidFill>
                  <a:schemeClr val="folHlink"/>
                </a:solidFill>
                <a:latin typeface="Comic Sans MS" pitchFamily="66" charset="0"/>
              </a:rPr>
              <a:t>you will do the walking yourself.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5344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WHAT ARE THE VARIABLES IN YOUR EXPERIMENT?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133600"/>
            <a:ext cx="7772400" cy="399891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Varying the route is the </a:t>
            </a:r>
            <a:r>
              <a:rPr lang="en-US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independent variable.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</a:p>
          <a:p>
            <a:pPr eaLnBrk="1" hangingPunct="1"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time it takes is the </a:t>
            </a:r>
            <a:r>
              <a:rPr lang="en-US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dependent variable.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</a:p>
          <a:p>
            <a:pPr eaLnBrk="1" hangingPunct="1"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Keeping the same walker throughout makes the walker a </a:t>
            </a:r>
            <a:r>
              <a:rPr lang="en-US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control variable.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</a:p>
          <a:p>
            <a:pPr eaLnBrk="1" hangingPunct="1">
              <a:defRPr/>
            </a:pPr>
            <a:endParaRPr lang="en-US" sz="3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76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b="1" smtClean="0">
                <a:latin typeface="Comic Sans MS" pitchFamily="66" charset="0"/>
              </a:rPr>
              <a:t>One more thing… it is best to make </a:t>
            </a:r>
            <a:r>
              <a:rPr lang="en-US" sz="4800" b="1" smtClean="0">
                <a:solidFill>
                  <a:schemeClr val="hlink"/>
                </a:solidFill>
                <a:latin typeface="Comic Sans MS" pitchFamily="66" charset="0"/>
              </a:rPr>
              <a:t>several trials</a:t>
            </a:r>
            <a:r>
              <a:rPr lang="en-US" sz="4800" b="1" smtClean="0">
                <a:latin typeface="Comic Sans MS" pitchFamily="66" charset="0"/>
              </a:rPr>
              <a:t> with each independent variable.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Grp="1" noChangeArrowheads="1"/>
          </p:cNvSpPr>
          <p:nvPr>
            <p:ph type="title"/>
          </p:nvPr>
        </p:nvSpPr>
        <p:spPr>
          <a:xfrm>
            <a:off x="1143000" y="5334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REMEMBER: TO BE A VALID EXPERIMENT: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046912" cy="41148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hlink"/>
                </a:solidFill>
                <a:latin typeface="Comic Sans MS" pitchFamily="66" charset="0"/>
              </a:rPr>
              <a:t>Two groups</a:t>
            </a:r>
            <a:r>
              <a:rPr lang="en-US" sz="3600" b="1" dirty="0" smtClean="0">
                <a:latin typeface="Comic Sans MS" pitchFamily="66" charset="0"/>
              </a:rPr>
              <a:t> are required --- the control &amp; experimental groups.</a:t>
            </a:r>
          </a:p>
          <a:p>
            <a:pPr eaLnBrk="1" hangingPunct="1"/>
            <a:r>
              <a:rPr lang="en-US" sz="3600" b="1" dirty="0" smtClean="0">
                <a:latin typeface="Comic Sans MS" pitchFamily="66" charset="0"/>
              </a:rPr>
              <a:t>There should be only </a:t>
            </a:r>
            <a:r>
              <a:rPr lang="en-US" sz="3600" b="1" dirty="0" smtClean="0">
                <a:solidFill>
                  <a:schemeClr val="folHlink"/>
                </a:solidFill>
                <a:latin typeface="Comic Sans MS" pitchFamily="66" charset="0"/>
              </a:rPr>
              <a:t>one</a:t>
            </a:r>
            <a:r>
              <a:rPr lang="en-US" sz="3600" b="1" dirty="0" smtClean="0">
                <a:latin typeface="Comic Sans MS" pitchFamily="66" charset="0"/>
              </a:rPr>
              <a:t> </a:t>
            </a:r>
            <a:r>
              <a:rPr lang="en-US" sz="3600" b="1" dirty="0" smtClean="0">
                <a:solidFill>
                  <a:schemeClr val="folHlink"/>
                </a:solidFill>
                <a:latin typeface="Comic Sans MS" pitchFamily="66" charset="0"/>
              </a:rPr>
              <a:t>variable.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DATA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17713"/>
            <a:ext cx="5029200" cy="41148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hlink"/>
                </a:solidFill>
                <a:latin typeface="Comic Sans MS" pitchFamily="66" charset="0"/>
              </a:rPr>
              <a:t>Results</a:t>
            </a:r>
            <a:r>
              <a:rPr lang="en-US" sz="3600" b="1" dirty="0" smtClean="0">
                <a:latin typeface="Comic Sans MS" pitchFamily="66" charset="0"/>
              </a:rPr>
              <a:t> of the experiment</a:t>
            </a:r>
          </a:p>
          <a:p>
            <a:pPr eaLnBrk="1" hangingPunct="1"/>
            <a:r>
              <a:rPr lang="en-US" sz="3600" b="1" dirty="0" smtClean="0">
                <a:latin typeface="Comic Sans MS" pitchFamily="66" charset="0"/>
              </a:rPr>
              <a:t>May be </a:t>
            </a:r>
            <a:r>
              <a:rPr lang="en-US" sz="3600" b="1" dirty="0" smtClean="0">
                <a:solidFill>
                  <a:schemeClr val="hlink"/>
                </a:solidFill>
                <a:latin typeface="Comic Sans MS" pitchFamily="66" charset="0"/>
              </a:rPr>
              <a:t>quantitative</a:t>
            </a:r>
            <a:r>
              <a:rPr lang="en-US" sz="3600" b="1" dirty="0" smtClean="0">
                <a:latin typeface="Comic Sans MS" pitchFamily="66" charset="0"/>
              </a:rPr>
              <a:t> (numbers) or </a:t>
            </a:r>
            <a:r>
              <a:rPr lang="en-US" sz="3600" b="1" dirty="0" smtClean="0">
                <a:solidFill>
                  <a:schemeClr val="hlink"/>
                </a:solidFill>
                <a:latin typeface="Comic Sans MS" pitchFamily="66" charset="0"/>
              </a:rPr>
              <a:t>qualitative </a:t>
            </a:r>
            <a:r>
              <a:rPr lang="en-US" sz="3600" b="1" dirty="0" smtClean="0">
                <a:latin typeface="Comic Sans MS" pitchFamily="66" charset="0"/>
              </a:rPr>
              <a:t>(observations made with your senses)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3600" dirty="0" smtClean="0"/>
          </a:p>
        </p:txBody>
      </p:sp>
      <p:pic>
        <p:nvPicPr>
          <p:cNvPr id="22532" name="Picture 6" descr="j0076136"/>
          <p:cNvPicPr>
            <a:picLocks noGrp="1" noChangeAspect="1" noChangeArrowheads="1" noCrop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2044" y="2819400"/>
            <a:ext cx="3313044" cy="295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DATA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Comic Sans MS" pitchFamily="66" charset="0"/>
              </a:rPr>
              <a:t>Must be</a:t>
            </a:r>
            <a:r>
              <a:rPr lang="en-US" sz="3600" b="1" smtClean="0">
                <a:solidFill>
                  <a:schemeClr val="hlink"/>
                </a:solidFill>
                <a:latin typeface="Comic Sans MS" pitchFamily="66" charset="0"/>
              </a:rPr>
              <a:t> organized</a:t>
            </a:r>
          </a:p>
          <a:p>
            <a:pPr eaLnBrk="1" hangingPunct="1"/>
            <a:r>
              <a:rPr lang="en-US" sz="3600" b="1" smtClean="0">
                <a:latin typeface="Comic Sans MS" pitchFamily="66" charset="0"/>
              </a:rPr>
              <a:t>Can be organized into </a:t>
            </a:r>
            <a:r>
              <a:rPr lang="en-US" sz="3600" b="1" smtClean="0">
                <a:solidFill>
                  <a:schemeClr val="folHlink"/>
                </a:solidFill>
                <a:latin typeface="Comic Sans MS" pitchFamily="66" charset="0"/>
              </a:rPr>
              <a:t>charts, tables, or graphs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3600" smtClean="0"/>
          </a:p>
        </p:txBody>
      </p:sp>
      <p:pic>
        <p:nvPicPr>
          <p:cNvPr id="23556" name="Picture 4" descr="j0076136"/>
          <p:cNvPicPr>
            <a:picLocks noGrp="1" noChangeAspect="1" noChangeArrowheads="1" noCrop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5088" y="2376488"/>
            <a:ext cx="3810000" cy="3395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CONCLUSION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017713"/>
            <a:ext cx="4154488" cy="4114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en-US" sz="3600" smtClean="0"/>
          </a:p>
          <a:p>
            <a:pPr eaLnBrk="1" hangingPunct="1"/>
            <a:r>
              <a:rPr lang="en-US" sz="3600" b="1" smtClean="0">
                <a:latin typeface="Comic Sans MS" pitchFamily="66" charset="0"/>
              </a:rPr>
              <a:t>The </a:t>
            </a:r>
            <a:r>
              <a:rPr lang="en-US" sz="3600" b="1" smtClean="0">
                <a:solidFill>
                  <a:schemeClr val="hlink"/>
                </a:solidFill>
                <a:latin typeface="Comic Sans MS" pitchFamily="66" charset="0"/>
              </a:rPr>
              <a:t>answer</a:t>
            </a:r>
            <a:r>
              <a:rPr lang="en-US" sz="3600" b="1" smtClean="0">
                <a:latin typeface="Comic Sans MS" pitchFamily="66" charset="0"/>
              </a:rPr>
              <a:t> to the hypothesis based on the </a:t>
            </a:r>
            <a:r>
              <a:rPr lang="en-US" sz="3600" b="1" smtClean="0">
                <a:solidFill>
                  <a:schemeClr val="folHlink"/>
                </a:solidFill>
                <a:latin typeface="Comic Sans MS" pitchFamily="66" charset="0"/>
              </a:rPr>
              <a:t>data obtained from the experiment</a:t>
            </a:r>
          </a:p>
          <a:p>
            <a:pPr eaLnBrk="1" hangingPunct="1"/>
            <a:endParaRPr lang="en-US" sz="2800" b="1" i="1" smtClean="0">
              <a:latin typeface="Comic Sans MS" pitchFamily="66" charset="0"/>
            </a:endParaRPr>
          </a:p>
        </p:txBody>
      </p:sp>
      <p:pic>
        <p:nvPicPr>
          <p:cNvPr id="24580" name="Picture 6" descr="bs01344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5088" y="2435225"/>
            <a:ext cx="3810000" cy="3278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RETEST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en-US" sz="3600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US" sz="3600" b="1" smtClean="0">
                <a:latin typeface="Comic Sans MS" pitchFamily="66" charset="0"/>
              </a:rPr>
              <a:t>In order to </a:t>
            </a:r>
            <a:r>
              <a:rPr lang="en-US" sz="3600" b="1" smtClean="0">
                <a:solidFill>
                  <a:schemeClr val="hlink"/>
                </a:solidFill>
                <a:latin typeface="Comic Sans MS" pitchFamily="66" charset="0"/>
              </a:rPr>
              <a:t>verify the results</a:t>
            </a:r>
            <a:r>
              <a:rPr lang="en-US" sz="3600" b="1" smtClean="0">
                <a:latin typeface="Comic Sans MS" pitchFamily="66" charset="0"/>
              </a:rPr>
              <a:t>, experiments must be retested.</a:t>
            </a:r>
            <a:endParaRPr lang="en-US" sz="2800" b="1" i="1" smtClean="0">
              <a:latin typeface="Comic Sans MS" pitchFamily="66" charset="0"/>
            </a:endParaRPr>
          </a:p>
        </p:txBody>
      </p:sp>
      <p:pic>
        <p:nvPicPr>
          <p:cNvPr id="25604" name="Picture 6" descr="j0076135"/>
          <p:cNvPicPr>
            <a:picLocks noGrp="1" noChangeAspect="1" noChangeArrowheads="1" noCrop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5088" y="2692400"/>
            <a:ext cx="3810000" cy="2765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SOLVING A PROBLEM</a:t>
            </a:r>
            <a:endParaRPr lang="en-US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209800"/>
            <a:ext cx="4419600" cy="3922713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smtClean="0">
                <a:latin typeface="Comic Sans MS" pitchFamily="66" charset="0"/>
              </a:rPr>
              <a:t>1)</a:t>
            </a:r>
            <a:r>
              <a:rPr lang="en-US" sz="2400" b="1" smtClean="0">
                <a:solidFill>
                  <a:schemeClr val="hlink"/>
                </a:solidFill>
                <a:latin typeface="Comic Sans MS" pitchFamily="66" charset="0"/>
              </a:rPr>
              <a:t>Identify</a:t>
            </a:r>
            <a:r>
              <a:rPr lang="en-US" sz="2400" b="1" smtClean="0">
                <a:latin typeface="Comic Sans MS" pitchFamily="66" charset="0"/>
              </a:rPr>
              <a:t> a Problem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smtClean="0">
                <a:latin typeface="Comic Sans MS" pitchFamily="66" charset="0"/>
              </a:rPr>
              <a:t>2) State </a:t>
            </a:r>
            <a:r>
              <a:rPr lang="en-US" sz="2400" b="1" smtClean="0">
                <a:solidFill>
                  <a:schemeClr val="hlink"/>
                </a:solidFill>
                <a:latin typeface="Comic Sans MS" pitchFamily="66" charset="0"/>
              </a:rPr>
              <a:t>Observations</a:t>
            </a:r>
            <a:r>
              <a:rPr lang="en-US" sz="2400" b="1" smtClean="0">
                <a:latin typeface="Comic Sans MS" pitchFamily="66" charset="0"/>
              </a:rPr>
              <a:t> about the problem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smtClean="0">
                <a:latin typeface="Comic Sans MS" pitchFamily="66" charset="0"/>
              </a:rPr>
              <a:t>3) Form a </a:t>
            </a:r>
            <a:r>
              <a:rPr lang="en-US" sz="2400" b="1" smtClean="0">
                <a:solidFill>
                  <a:schemeClr val="hlink"/>
                </a:solidFill>
                <a:latin typeface="Comic Sans MS" pitchFamily="66" charset="0"/>
              </a:rPr>
              <a:t>Hypothesis</a:t>
            </a:r>
            <a:r>
              <a:rPr lang="en-US" sz="2400" b="1" smtClean="0">
                <a:latin typeface="Comic Sans MS" pitchFamily="66" charset="0"/>
              </a:rPr>
              <a:t> about the problem (if…then…)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smtClean="0">
                <a:latin typeface="Comic Sans MS" pitchFamily="66" charset="0"/>
              </a:rPr>
              <a:t>4) Design an </a:t>
            </a:r>
            <a:r>
              <a:rPr lang="en-US" sz="2400" b="1" smtClean="0">
                <a:solidFill>
                  <a:schemeClr val="hlink"/>
                </a:solidFill>
                <a:latin typeface="Comic Sans MS" pitchFamily="66" charset="0"/>
              </a:rPr>
              <a:t>Experiment to test the hypothesis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smtClean="0">
                <a:latin typeface="Comic Sans MS" pitchFamily="66" charset="0"/>
              </a:rPr>
              <a:t>5) Collect </a:t>
            </a:r>
            <a:r>
              <a:rPr lang="en-US" sz="2400" b="1" smtClean="0">
                <a:solidFill>
                  <a:schemeClr val="hlink"/>
                </a:solidFill>
                <a:latin typeface="Comic Sans MS" pitchFamily="66" charset="0"/>
              </a:rPr>
              <a:t>Data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smtClean="0">
                <a:latin typeface="Comic Sans MS" pitchFamily="66" charset="0"/>
              </a:rPr>
              <a:t>6) Form a </a:t>
            </a:r>
            <a:r>
              <a:rPr lang="en-US" sz="2400" b="1" smtClean="0">
                <a:solidFill>
                  <a:schemeClr val="hlink"/>
                </a:solidFill>
                <a:latin typeface="Comic Sans MS" pitchFamily="66" charset="0"/>
              </a:rPr>
              <a:t>Conclusion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smtClean="0">
                <a:latin typeface="Comic Sans MS" pitchFamily="66" charset="0"/>
              </a:rPr>
              <a:t>7) </a:t>
            </a:r>
            <a:r>
              <a:rPr lang="en-US" sz="2400" b="1" smtClean="0">
                <a:solidFill>
                  <a:schemeClr val="hlink"/>
                </a:solidFill>
                <a:latin typeface="Comic Sans MS" pitchFamily="66" charset="0"/>
              </a:rPr>
              <a:t>Retest</a:t>
            </a:r>
          </a:p>
          <a:p>
            <a:pPr marL="533400" indent="-533400" algn="ctr" eaLnBrk="1" hangingPunct="1"/>
            <a:endParaRPr lang="en-US" sz="2400" b="1" smtClean="0">
              <a:solidFill>
                <a:schemeClr val="hlink"/>
              </a:solidFill>
              <a:latin typeface="Comic Sans MS" pitchFamily="66" charset="0"/>
            </a:endParaRPr>
          </a:p>
        </p:txBody>
      </p:sp>
      <p:pic>
        <p:nvPicPr>
          <p:cNvPr id="27652" name="Picture 6" descr="j0076187"/>
          <p:cNvPicPr>
            <a:picLocks noGrp="1" noChangeAspect="1" noChangeArrowheads="1" noCrop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0175" y="2017713"/>
            <a:ext cx="36798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Comic Sans MS" panose="030F0702030302020204" pitchFamily="66" charset="0"/>
              </a:rPr>
              <a:t>THEORY VERSUS LAW</a:t>
            </a:r>
            <a:endParaRPr 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017713"/>
            <a:ext cx="8116888" cy="4114800"/>
          </a:xfrm>
        </p:spPr>
        <p:txBody>
          <a:bodyPr/>
          <a:lstStyle/>
          <a:p>
            <a:r>
              <a:rPr lang="en-US" b="1" dirty="0" smtClean="0">
                <a:latin typeface="Comic Sans MS" panose="030F0702030302020204" pitchFamily="66" charset="0"/>
              </a:rPr>
              <a:t>LAW</a:t>
            </a:r>
            <a:r>
              <a:rPr lang="en-US" dirty="0" smtClean="0">
                <a:latin typeface="Comic Sans MS" panose="030F0702030302020204" pitchFamily="66" charset="0"/>
              </a:rPr>
              <a:t>: </a:t>
            </a:r>
            <a:r>
              <a:rPr lang="en-US" u="sng" dirty="0" smtClean="0">
                <a:latin typeface="Comic Sans MS" panose="030F0702030302020204" pitchFamily="66" charset="0"/>
              </a:rPr>
              <a:t>describes </a:t>
            </a:r>
            <a:r>
              <a:rPr lang="en-US" u="sng" dirty="0">
                <a:latin typeface="Comic Sans MS" panose="030F0702030302020204" pitchFamily="66" charset="0"/>
              </a:rPr>
              <a:t>what nature does under certain conditions</a:t>
            </a:r>
            <a:r>
              <a:rPr lang="en-US" dirty="0">
                <a:latin typeface="Comic Sans MS" panose="030F0702030302020204" pitchFamily="66" charset="0"/>
              </a:rPr>
              <a:t>, and will predict what will happen as long as those conditions are </a:t>
            </a:r>
            <a:r>
              <a:rPr lang="en-US" dirty="0" smtClean="0">
                <a:latin typeface="Comic Sans MS" panose="030F0702030302020204" pitchFamily="66" charset="0"/>
              </a:rPr>
              <a:t>met; often </a:t>
            </a:r>
            <a:r>
              <a:rPr lang="en-US" dirty="0">
                <a:latin typeface="Comic Sans MS" panose="030F0702030302020204" pitchFamily="66" charset="0"/>
              </a:rPr>
              <a:t>times mathematically defined </a:t>
            </a:r>
            <a:r>
              <a:rPr lang="en-US" dirty="0" smtClean="0">
                <a:latin typeface="Comic Sans MS" panose="030F0702030302020204" pitchFamily="66" charset="0"/>
              </a:rPr>
              <a:t>- a </a:t>
            </a:r>
            <a:r>
              <a:rPr lang="en-US" dirty="0">
                <a:latin typeface="Comic Sans MS" panose="030F0702030302020204" pitchFamily="66" charset="0"/>
              </a:rPr>
              <a:t>description of how nature </a:t>
            </a:r>
            <a:r>
              <a:rPr lang="en-US" dirty="0" smtClean="0">
                <a:latin typeface="Comic Sans MS" panose="030F0702030302020204" pitchFamily="66" charset="0"/>
              </a:rPr>
              <a:t>behaves</a:t>
            </a:r>
            <a:r>
              <a:rPr lang="en-US" dirty="0">
                <a:latin typeface="Comic Sans MS" panose="030F0702030302020204" pitchFamily="66" charset="0"/>
              </a:rPr>
              <a:t>.</a:t>
            </a:r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b="1" dirty="0" smtClean="0">
                <a:latin typeface="Comic Sans MS" panose="030F0702030302020204" pitchFamily="66" charset="0"/>
              </a:rPr>
              <a:t>THEORY</a:t>
            </a:r>
            <a:r>
              <a:rPr lang="en-US" dirty="0" smtClean="0">
                <a:latin typeface="Comic Sans MS" panose="030F0702030302020204" pitchFamily="66" charset="0"/>
              </a:rPr>
              <a:t>: </a:t>
            </a:r>
            <a:r>
              <a:rPr lang="en-US" u="sng" dirty="0">
                <a:latin typeface="Comic Sans MS" panose="030F0702030302020204" pitchFamily="66" charset="0"/>
              </a:rPr>
              <a:t>explains how nature </a:t>
            </a:r>
            <a:r>
              <a:rPr lang="en-US" u="sng" dirty="0" smtClean="0">
                <a:latin typeface="Comic Sans MS" panose="030F0702030302020204" pitchFamily="66" charset="0"/>
              </a:rPr>
              <a:t>works</a:t>
            </a:r>
            <a:r>
              <a:rPr lang="en-US" dirty="0" smtClean="0">
                <a:latin typeface="Comic Sans MS" panose="030F0702030302020204" pitchFamily="66" charset="0"/>
              </a:rPr>
              <a:t>, often </a:t>
            </a:r>
            <a:r>
              <a:rPr lang="en-US" dirty="0">
                <a:latin typeface="Comic Sans MS" panose="030F0702030302020204" pitchFamily="66" charset="0"/>
              </a:rPr>
              <a:t>non-mathematical. </a:t>
            </a:r>
          </a:p>
        </p:txBody>
      </p:sp>
    </p:spTree>
    <p:extLst>
      <p:ext uri="{BB962C8B-B14F-4D97-AF65-F5344CB8AC3E}">
        <p14:creationId xmlns:p14="http://schemas.microsoft.com/office/powerpoint/2010/main" val="131495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HOMEWORK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6513512" cy="4114800"/>
          </a:xfrm>
        </p:spPr>
        <p:txBody>
          <a:bodyPr/>
          <a:lstStyle/>
          <a:p>
            <a:r>
              <a:rPr lang="en-US" dirty="0" smtClean="0"/>
              <a:t>Solving Problems by the Scientific Method</a:t>
            </a:r>
          </a:p>
          <a:p>
            <a:r>
              <a:rPr lang="en-US" smtClean="0"/>
              <a:t>Due tomorrow.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844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668</TotalTime>
  <Words>680</Words>
  <Application>Microsoft Office PowerPoint</Application>
  <PresentationFormat>On-screen Show (4:3)</PresentationFormat>
  <Paragraphs>101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Blends</vt:lpstr>
      <vt:lpstr>Scientific Method and the Fortune Teller Fish</vt:lpstr>
      <vt:lpstr>DO NOW</vt:lpstr>
      <vt:lpstr>SCIENCE IS A WAY OF KNOWING</vt:lpstr>
      <vt:lpstr>BOUNCING BALL</vt:lpstr>
      <vt:lpstr>BOUNCING BALL</vt:lpstr>
      <vt:lpstr>PARTS OF THE SCIENTIFIC PROCESS</vt:lpstr>
      <vt:lpstr>OBSERVATIONS</vt:lpstr>
      <vt:lpstr>OBSERVATIONS</vt:lpstr>
      <vt:lpstr>HYPOTHESIS</vt:lpstr>
      <vt:lpstr>HYPOTHESIS</vt:lpstr>
      <vt:lpstr>EXPERIMENT</vt:lpstr>
      <vt:lpstr>EXPERIMENT</vt:lpstr>
      <vt:lpstr>EXPERIMENT</vt:lpstr>
      <vt:lpstr>SCIENTIFIC EXPERIMENTS FOLLOW RULES</vt:lpstr>
      <vt:lpstr>CONTROL VARIABLE</vt:lpstr>
      <vt:lpstr>WHAT IS THE PURPOSE OF A CONTROL?</vt:lpstr>
      <vt:lpstr>OTHER VARIABLES</vt:lpstr>
      <vt:lpstr>EXAMPLE OF CONTROLS AND VARIABLES</vt:lpstr>
      <vt:lpstr>WHAT ARE THE VARIABLES IN YOUR EXPERIMENT?</vt:lpstr>
      <vt:lpstr>One more thing… it is best to make several trials with each independent variable.</vt:lpstr>
      <vt:lpstr>REMEMBER: TO BE A VALID EXPERIMENT:</vt:lpstr>
      <vt:lpstr>DATA</vt:lpstr>
      <vt:lpstr>DATA</vt:lpstr>
      <vt:lpstr>CONCLUSION</vt:lpstr>
      <vt:lpstr>RETEST</vt:lpstr>
      <vt:lpstr>SOLVING A PROBLEM</vt:lpstr>
      <vt:lpstr>THEORY VERSUS LAW</vt:lpstr>
      <vt:lpstr>HOMEWORK</vt:lpstr>
    </vt:vector>
  </TitlesOfParts>
  <Company>Teacher Leadership Project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Method</dc:title>
  <dc:creator>Kimberly Keith</dc:creator>
  <cp:lastModifiedBy>JCBOE</cp:lastModifiedBy>
  <cp:revision>23</cp:revision>
  <cp:lastPrinted>1601-01-01T00:00:00Z</cp:lastPrinted>
  <dcterms:created xsi:type="dcterms:W3CDTF">2001-09-18T03:26:13Z</dcterms:created>
  <dcterms:modified xsi:type="dcterms:W3CDTF">2016-08-04T16:17:39Z</dcterms:modified>
</cp:coreProperties>
</file>