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78" r:id="rId5"/>
    <p:sldId id="263" r:id="rId6"/>
    <p:sldId id="264" r:id="rId7"/>
    <p:sldId id="265" r:id="rId8"/>
    <p:sldId id="266" r:id="rId9"/>
    <p:sldId id="267" r:id="rId10"/>
    <p:sldId id="274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FF"/>
    <a:srgbClr val="FF505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20" y="-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8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7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4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2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0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2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3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78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1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3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EBF6282C-FB35-4E34-93A5-057124A7EBF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048F2134-A14A-41D0-BA96-10E0456B9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ACIDS AND BASES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0336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144970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706" y="1507827"/>
            <a:ext cx="10753725" cy="1142067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en-US" b="1" dirty="0"/>
              <a:t>Identify acids and bases by their characteristics.</a:t>
            </a:r>
          </a:p>
          <a:p>
            <a:pPr marL="0" lvl="0" indent="0" algn="ctr">
              <a:buNone/>
            </a:pPr>
            <a:r>
              <a:rPr lang="en-US" sz="3200" b="1" dirty="0"/>
              <a:t>Acid and Base Properties (when dissolve in water):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77078" y="3032440"/>
            <a:ext cx="4133461" cy="3754874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ACIDS</a:t>
            </a:r>
          </a:p>
          <a:p>
            <a:pPr marL="342900" indent="-342900">
              <a:buAutoNum type="arabicPeriod"/>
            </a:pPr>
            <a:r>
              <a:rPr lang="en-US" sz="2400" dirty="0"/>
              <a:t>Give off H</a:t>
            </a:r>
            <a:r>
              <a:rPr lang="en-US" sz="2400" baseline="30000" dirty="0"/>
              <a:t>+</a:t>
            </a:r>
            <a:r>
              <a:rPr lang="en-US" sz="2400" dirty="0"/>
              <a:t> ions</a:t>
            </a:r>
          </a:p>
          <a:p>
            <a:pPr marL="342900" indent="-342900">
              <a:buAutoNum type="arabicPeriod"/>
            </a:pPr>
            <a:r>
              <a:rPr lang="en-US" sz="2400" dirty="0"/>
              <a:t>Taste sour</a:t>
            </a:r>
          </a:p>
          <a:p>
            <a:pPr marL="342900" indent="-342900">
              <a:buAutoNum type="arabicPeriod"/>
            </a:pPr>
            <a:r>
              <a:rPr lang="en-US" sz="2400" dirty="0"/>
              <a:t>Change blue litmus to red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bases to neutralize their properties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active metals and carbonates to produce gases.</a:t>
            </a:r>
          </a:p>
          <a:p>
            <a:pPr marL="342900" indent="-342900">
              <a:buAutoNum type="arabicPeriod"/>
            </a:pPr>
            <a:r>
              <a:rPr lang="en-US" sz="2400" dirty="0"/>
              <a:t>Conduct electricity.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43880" y="3004457"/>
            <a:ext cx="4133461" cy="3754874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BASES</a:t>
            </a:r>
          </a:p>
          <a:p>
            <a:pPr marL="342900" indent="-342900">
              <a:buAutoNum type="arabicPeriod"/>
            </a:pPr>
            <a:r>
              <a:rPr lang="en-US" sz="2400" dirty="0"/>
              <a:t>Give off OH</a:t>
            </a:r>
            <a:r>
              <a:rPr lang="en-US" sz="2400" baseline="30000" dirty="0"/>
              <a:t>-</a:t>
            </a:r>
            <a:r>
              <a:rPr lang="en-US" sz="2400" dirty="0"/>
              <a:t> ions</a:t>
            </a:r>
          </a:p>
          <a:p>
            <a:pPr marL="342900" indent="-342900">
              <a:buAutoNum type="arabicPeriod"/>
            </a:pPr>
            <a:r>
              <a:rPr lang="en-US" sz="2400" dirty="0"/>
              <a:t>Taste bitter</a:t>
            </a:r>
          </a:p>
          <a:p>
            <a:pPr marL="342900" indent="-342900">
              <a:buAutoNum type="arabicPeriod"/>
            </a:pPr>
            <a:r>
              <a:rPr lang="en-US" sz="2400" dirty="0"/>
              <a:t>Feels slippery and smooth</a:t>
            </a:r>
          </a:p>
          <a:p>
            <a:pPr marL="342900" indent="-342900">
              <a:buAutoNum type="arabicPeriod"/>
            </a:pPr>
            <a:r>
              <a:rPr lang="en-US" sz="2400" dirty="0"/>
              <a:t>Change red litmus to blue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acids to neutralize their properties.</a:t>
            </a:r>
          </a:p>
          <a:p>
            <a:pPr marL="342900" indent="-342900">
              <a:buAutoNum type="arabicPeriod"/>
            </a:pPr>
            <a:r>
              <a:rPr lang="en-US" sz="2400" dirty="0"/>
              <a:t>Conduct electricity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270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750" y="0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82" y="1197363"/>
            <a:ext cx="10753725" cy="95545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2. Compare and contrast acids and bases.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305" y="1891430"/>
            <a:ext cx="10032828" cy="492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985076" cy="461458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3. Define pH and be able to explain the structure of the pH scale</a:t>
            </a:r>
            <a:r>
              <a:rPr lang="en-US" b="1" dirty="0" smtClean="0"/>
              <a:t>.</a:t>
            </a:r>
          </a:p>
          <a:p>
            <a:pPr marL="0" lvl="0" indent="0">
              <a:buNone/>
            </a:pPr>
            <a:endParaRPr lang="en-US" b="1" dirty="0"/>
          </a:p>
          <a:p>
            <a:pPr marL="338138" lvl="0" indent="-338138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Calibri" panose="020F0502020204030204" pitchFamily="34" charset="0"/>
              </a:rPr>
              <a:t>Acids give off H</a:t>
            </a:r>
            <a:r>
              <a:rPr lang="en-US" sz="3200" b="1" baseline="30000" dirty="0" smtClean="0">
                <a:latin typeface="Calibri" panose="020F0502020204030204" pitchFamily="34" charset="0"/>
              </a:rPr>
              <a:t>+</a:t>
            </a:r>
            <a:r>
              <a:rPr lang="en-US" sz="3200" b="1" dirty="0" smtClean="0">
                <a:latin typeface="Calibri" panose="020F0502020204030204" pitchFamily="34" charset="0"/>
              </a:rPr>
              <a:t> (hydrogen) ion.  That is what </a:t>
            </a:r>
            <a:r>
              <a:rPr lang="en-US" sz="3200" b="1" smtClean="0">
                <a:latin typeface="Calibri" panose="020F0502020204030204" pitchFamily="34" charset="0"/>
              </a:rPr>
              <a:t>makes them an acid.</a:t>
            </a:r>
            <a:endParaRPr lang="en-US" sz="3200" b="1" dirty="0" smtClean="0">
              <a:latin typeface="Calibri" panose="020F0502020204030204" pitchFamily="34" charset="0"/>
            </a:endParaRPr>
          </a:p>
          <a:p>
            <a:pPr marL="338138" lvl="0" indent="-338138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Calibri" panose="020F0502020204030204" pitchFamily="34" charset="0"/>
              </a:rPr>
              <a:t>These can combine with water and form H</a:t>
            </a:r>
            <a:r>
              <a:rPr lang="en-US" sz="3200" b="1" baseline="-25000" dirty="0" smtClean="0">
                <a:latin typeface="Calibri" panose="020F0502020204030204" pitchFamily="34" charset="0"/>
              </a:rPr>
              <a:t>3</a:t>
            </a:r>
            <a:r>
              <a:rPr lang="en-US" sz="3200" b="1" dirty="0" smtClean="0">
                <a:latin typeface="Calibri" panose="020F0502020204030204" pitchFamily="34" charset="0"/>
              </a:rPr>
              <a:t>O</a:t>
            </a:r>
            <a:r>
              <a:rPr lang="en-US" sz="3200" b="1" baseline="30000" dirty="0" smtClean="0">
                <a:latin typeface="Calibri" panose="020F0502020204030204" pitchFamily="34" charset="0"/>
              </a:rPr>
              <a:t>+</a:t>
            </a:r>
            <a:r>
              <a:rPr lang="en-US" sz="3200" b="1" dirty="0" smtClean="0">
                <a:latin typeface="Calibri" panose="020F0502020204030204" pitchFamily="34" charset="0"/>
              </a:rPr>
              <a:t> (hydronium) ion.</a:t>
            </a:r>
          </a:p>
          <a:p>
            <a:pPr marL="338138" indent="-338138">
              <a:buFont typeface="Arial" pitchFamily="34" charset="0"/>
              <a:buChar char="•"/>
            </a:pPr>
            <a:r>
              <a:rPr lang="en-US" sz="3200" b="1" dirty="0">
                <a:latin typeface="Calibri" panose="020F0502020204030204" pitchFamily="34" charset="0"/>
              </a:rPr>
              <a:t>pH is a measure of the concentration of hydrogen/hydronium ions in a solution using a scale ranging from 0 to 14.</a:t>
            </a:r>
          </a:p>
          <a:p>
            <a:pPr marL="0" lvl="0" indent="0">
              <a:buNone/>
            </a:pPr>
            <a:endParaRPr lang="en-US" sz="3200" b="1" dirty="0" smtClean="0">
              <a:latin typeface="Calibri" panose="020F0502020204030204" pitchFamily="34" charset="0"/>
            </a:endParaRP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6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10114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3. Define pH and be able to explain the structure of the pH scale.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384" y="2603995"/>
            <a:ext cx="7124516" cy="40050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E7468C0-0CAC-4412-895C-AB6E4D0467D9}"/>
              </a:ext>
            </a:extLst>
          </p:cNvPr>
          <p:cNvSpPr txBox="1"/>
          <p:nvPr/>
        </p:nvSpPr>
        <p:spPr>
          <a:xfrm>
            <a:off x="250521" y="3368646"/>
            <a:ext cx="1735033" cy="830997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 CENA" panose="02000000000000000000" pitchFamily="2" charset="0"/>
              </a:rPr>
              <a:t>0 is the most acidic.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1414D9-AD5A-4E85-9383-AED0037E6961}"/>
              </a:ext>
            </a:extLst>
          </p:cNvPr>
          <p:cNvSpPr txBox="1"/>
          <p:nvPr/>
        </p:nvSpPr>
        <p:spPr>
          <a:xfrm>
            <a:off x="9723501" y="3346712"/>
            <a:ext cx="1715589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 CENA" panose="02000000000000000000" pitchFamily="2" charset="0"/>
              </a:rPr>
              <a:t>14 is the most basic</a:t>
            </a:r>
            <a:r>
              <a:rPr lang="en-US" b="1" dirty="0">
                <a:latin typeface="AR CENA" panose="02000000000000000000" pitchFamily="2" charset="0"/>
              </a:rPr>
              <a:t>.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10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63821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4.  Differentiate between strong acids and bases and weak acids and bases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90" y="2440770"/>
            <a:ext cx="8839581" cy="421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3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3316100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5"/>
            </a:pPr>
            <a:r>
              <a:rPr lang="en-US" b="1" dirty="0"/>
              <a:t>Know the relationship between strong acids/bases and electrolytes.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Weak Acid/Base</a:t>
            </a:r>
            <a:r>
              <a:rPr lang="en-US" dirty="0"/>
              <a:t>							</a:t>
            </a:r>
            <a:r>
              <a:rPr lang="en-US" b="1" dirty="0"/>
              <a:t>Strong Acid/Base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539" y="3051110"/>
            <a:ext cx="4906129" cy="360142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127380" y="3825551"/>
            <a:ext cx="2369975" cy="14649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847045" y="3862874"/>
            <a:ext cx="2066518" cy="173549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10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136278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82" y="1460535"/>
            <a:ext cx="10753725" cy="71285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6.  Identify a neutralization reaction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53292" y="1208367"/>
            <a:ext cx="358917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Forms a salt and water – the salt is NOT always </a:t>
            </a:r>
            <a:r>
              <a:rPr lang="en-US" sz="2400" b="1" dirty="0" err="1"/>
              <a:t>NaCl</a:t>
            </a:r>
            <a:r>
              <a:rPr lang="en-US" sz="2400" b="1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39F2E89-B074-410D-9A75-1C7F69D25317}"/>
              </a:ext>
            </a:extLst>
          </p:cNvPr>
          <p:cNvSpPr txBox="1"/>
          <p:nvPr/>
        </p:nvSpPr>
        <p:spPr>
          <a:xfrm>
            <a:off x="1715589" y="2261076"/>
            <a:ext cx="78725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NEUTRALIZATION REACTIONS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Acid-base reactions, or neutralization reactions, form water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and an ionic compound (salt).</a:t>
            </a:r>
          </a:p>
          <a:p>
            <a:pPr algn="ctr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HCl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aq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+ NaOH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aq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 NaCl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(</a:t>
            </a:r>
            <a:r>
              <a:rPr lang="en-US" sz="24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aq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+ H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(l)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		   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acid	      base		   salt	    water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="" xmlns:a16="http://schemas.microsoft.com/office/drawing/2014/main" id="{BEB23FAC-32D9-486E-9215-9F2585F39103}"/>
              </a:ext>
            </a:extLst>
          </p:cNvPr>
          <p:cNvSpPr/>
          <p:nvPr/>
        </p:nvSpPr>
        <p:spPr>
          <a:xfrm>
            <a:off x="5576707" y="5285510"/>
            <a:ext cx="330926" cy="7837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74391E8-5AAB-4653-A99F-60F5CCD3E3D6}"/>
              </a:ext>
            </a:extLst>
          </p:cNvPr>
          <p:cNvSpPr txBox="1"/>
          <p:nvPr/>
        </p:nvSpPr>
        <p:spPr>
          <a:xfrm>
            <a:off x="2730674" y="5913120"/>
            <a:ext cx="7177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One way arrow because HCl is a strong acid</a:t>
            </a:r>
          </a:p>
        </p:txBody>
      </p:sp>
    </p:spTree>
    <p:extLst>
      <p:ext uri="{BB962C8B-B14F-4D97-AF65-F5344CB8AC3E}">
        <p14:creationId xmlns:p14="http://schemas.microsoft.com/office/powerpoint/2010/main" val="400018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9461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7.  Know the purpose of a buffer.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7778" y="3014133"/>
            <a:ext cx="7316444" cy="23391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A </a:t>
            </a:r>
            <a:r>
              <a:rPr lang="en-US" sz="3200" b="1" dirty="0">
                <a:solidFill>
                  <a:srgbClr val="FF0000"/>
                </a:solidFill>
              </a:rPr>
              <a:t>BUFFER</a:t>
            </a:r>
            <a:r>
              <a:rPr lang="en-US" sz="3200" b="1" dirty="0"/>
              <a:t> is a solution containing ions that react with added acids or bases and minimize their effects on </a:t>
            </a:r>
            <a:r>
              <a:rPr lang="en-US" sz="3200" b="1" dirty="0" err="1"/>
              <a:t>pH.</a:t>
            </a:r>
            <a:endParaRPr lang="en-US" sz="3200" b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It resists a change in </a:t>
            </a:r>
            <a:r>
              <a:rPr lang="en-US" sz="3200" b="1" dirty="0" err="1"/>
              <a:t>pH.</a:t>
            </a:r>
            <a:r>
              <a:rPr lang="en-US" sz="3200" b="1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2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7" y="33182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402080"/>
            <a:ext cx="11419550" cy="4454434"/>
          </a:xfrm>
        </p:spPr>
        <p:txBody>
          <a:bodyPr>
            <a:normAutofit/>
          </a:bodyPr>
          <a:lstStyle/>
          <a:p>
            <a:pPr marL="344488" lvl="0" indent="-344488">
              <a:buNone/>
            </a:pPr>
            <a:r>
              <a:rPr lang="en-US" b="1" dirty="0"/>
              <a:t>8.  Identify some common household acids and bases.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765" y="2067878"/>
            <a:ext cx="6799331" cy="479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9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0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2633860"/>
            <a:ext cx="4663440" cy="376732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4488" lvl="0" indent="-344488">
              <a:buNone/>
            </a:pPr>
            <a:r>
              <a:rPr lang="en-US" b="1" dirty="0"/>
              <a:t>ACIDS we looked at/talked about this week:</a:t>
            </a:r>
          </a:p>
          <a:p>
            <a:pPr marL="344488" lvl="0" indent="-344488">
              <a:buNone/>
            </a:pPr>
            <a:endParaRPr lang="en-US" b="1" dirty="0"/>
          </a:p>
          <a:p>
            <a:pPr marL="344488" lvl="0" indent="-344488" algn="ctr">
              <a:buNone/>
            </a:pPr>
            <a:r>
              <a:rPr lang="en-US" b="1" dirty="0"/>
              <a:t>HCl (stomach acid)</a:t>
            </a:r>
          </a:p>
          <a:p>
            <a:pPr marL="344488" lvl="0" indent="-344488" algn="ctr">
              <a:buNone/>
            </a:pPr>
            <a:r>
              <a:rPr lang="en-US" b="1" dirty="0"/>
              <a:t>Lemon-Lime soda</a:t>
            </a:r>
          </a:p>
          <a:p>
            <a:pPr marL="344488" lvl="0" indent="-344488" algn="ctr">
              <a:buNone/>
            </a:pPr>
            <a:r>
              <a:rPr lang="en-US" b="1" dirty="0"/>
              <a:t>Lemon juice</a:t>
            </a:r>
          </a:p>
          <a:p>
            <a:pPr marL="344488" lvl="0" indent="-344488" algn="ctr">
              <a:buNone/>
            </a:pPr>
            <a:r>
              <a:rPr lang="en-US" b="1" dirty="0"/>
              <a:t>Vinegar</a:t>
            </a:r>
          </a:p>
          <a:p>
            <a:pPr marL="344488" lvl="0" indent="-344488">
              <a:buNone/>
            </a:pPr>
            <a:endParaRPr lang="en-US" b="1" dirty="0"/>
          </a:p>
          <a:p>
            <a:pPr marL="344488" lvl="0" indent="-344488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94882F49-FB6C-41D0-9962-885C573EF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3913" y="2633860"/>
            <a:ext cx="4663440" cy="376732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/>
              <a:t>BASES we looked at/talked about this week:</a:t>
            </a:r>
          </a:p>
          <a:p>
            <a:endParaRPr lang="en-US" b="1" dirty="0"/>
          </a:p>
          <a:p>
            <a:pPr algn="ctr"/>
            <a:r>
              <a:rPr lang="en-US" b="1" dirty="0"/>
              <a:t>Ammonia</a:t>
            </a:r>
          </a:p>
          <a:p>
            <a:pPr algn="ctr"/>
            <a:r>
              <a:rPr lang="en-US" b="1" dirty="0"/>
              <a:t>Antacid tablet</a:t>
            </a:r>
          </a:p>
          <a:p>
            <a:pPr algn="ctr"/>
            <a:r>
              <a:rPr lang="en-US" b="1" dirty="0"/>
              <a:t>Baking soda</a:t>
            </a:r>
          </a:p>
          <a:p>
            <a:pPr algn="ctr"/>
            <a:r>
              <a:rPr lang="en-US" b="1" dirty="0"/>
              <a:t>Bleach</a:t>
            </a:r>
          </a:p>
          <a:p>
            <a:pPr algn="ctr"/>
            <a:r>
              <a:rPr lang="en-US" b="1" dirty="0"/>
              <a:t>Drain cleaner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CC10959-8B92-45D5-8321-2F49314EC204}"/>
              </a:ext>
            </a:extLst>
          </p:cNvPr>
          <p:cNvSpPr txBox="1"/>
          <p:nvPr/>
        </p:nvSpPr>
        <p:spPr>
          <a:xfrm>
            <a:off x="1036320" y="1473532"/>
            <a:ext cx="7027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8.  Identify some common household acids and bases.</a:t>
            </a:r>
          </a:p>
        </p:txBody>
      </p:sp>
    </p:spTree>
    <p:extLst>
      <p:ext uri="{BB962C8B-B14F-4D97-AF65-F5344CB8AC3E}">
        <p14:creationId xmlns:p14="http://schemas.microsoft.com/office/powerpoint/2010/main" val="2866692163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154</TotalTime>
  <Words>372</Words>
  <Application>Microsoft Office PowerPoint</Application>
  <PresentationFormat>Custom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Metropolitan</vt:lpstr>
      <vt:lpstr>ACIDS AND BASES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</dc:creator>
  <cp:lastModifiedBy>Nancy Brim</cp:lastModifiedBy>
  <cp:revision>12</cp:revision>
  <dcterms:created xsi:type="dcterms:W3CDTF">2016-04-03T00:18:45Z</dcterms:created>
  <dcterms:modified xsi:type="dcterms:W3CDTF">2017-11-30T16:24:16Z</dcterms:modified>
</cp:coreProperties>
</file>