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4" r:id="rId5"/>
    <p:sldId id="259" r:id="rId6"/>
    <p:sldId id="329" r:id="rId7"/>
    <p:sldId id="260" r:id="rId8"/>
    <p:sldId id="261" r:id="rId9"/>
    <p:sldId id="262" r:id="rId10"/>
    <p:sldId id="263" r:id="rId11"/>
    <p:sldId id="265" r:id="rId12"/>
    <p:sldId id="330" r:id="rId13"/>
    <p:sldId id="267" r:id="rId14"/>
    <p:sldId id="268" r:id="rId15"/>
    <p:sldId id="271" r:id="rId16"/>
    <p:sldId id="272" r:id="rId17"/>
    <p:sldId id="266" r:id="rId18"/>
    <p:sldId id="273" r:id="rId19"/>
    <p:sldId id="280" r:id="rId20"/>
    <p:sldId id="275" r:id="rId21"/>
    <p:sldId id="276" r:id="rId22"/>
    <p:sldId id="277" r:id="rId23"/>
    <p:sldId id="278" r:id="rId24"/>
    <p:sldId id="331" r:id="rId25"/>
    <p:sldId id="279" r:id="rId26"/>
    <p:sldId id="28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6305" autoAdjust="0"/>
  </p:normalViewPr>
  <p:slideViewPr>
    <p:cSldViewPr snapToGrid="0">
      <p:cViewPr>
        <p:scale>
          <a:sx n="76" d="100"/>
          <a:sy n="76" d="100"/>
        </p:scale>
        <p:origin x="-294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4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35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6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1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29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64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8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7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2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6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95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95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MOTION AND SPEED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Kinematics</a:t>
            </a:r>
          </a:p>
        </p:txBody>
      </p:sp>
    </p:spTree>
    <p:extLst>
      <p:ext uri="{BB962C8B-B14F-4D97-AF65-F5344CB8AC3E}">
        <p14:creationId xmlns:p14="http://schemas.microsoft.com/office/powerpoint/2010/main" val="43564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ChangeArrowheads="1" noChangeShapeType="1" noTextEdit="1"/>
          </p:cNvSpPr>
          <p:nvPr/>
        </p:nvSpPr>
        <p:spPr bwMode="auto">
          <a:xfrm>
            <a:off x="2514600" y="533400"/>
            <a:ext cx="6781800" cy="3295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046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PHYSICS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524000" y="4114800"/>
            <a:ext cx="9144000" cy="22875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chemeClr val="bg1"/>
                </a:solidFill>
                <a:latin typeface="Eras Bold ITC" panose="020B0907030504020204" pitchFamily="34" charset="0"/>
              </a:rPr>
              <a:t>“In science, there is only physics; all the rest is stamp collecting.”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5715000" y="5867401"/>
            <a:ext cx="4953000" cy="7016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 b="1" i="1">
                <a:latin typeface="Assimilation" pitchFamily="2" charset="0"/>
              </a:rPr>
              <a:t>-Ernest Rutherford</a:t>
            </a:r>
            <a:r>
              <a:rPr lang="en-US" altLang="en-US" sz="4000" b="1">
                <a:latin typeface="Assimilation" pitchFamily="2" charset="0"/>
              </a:rPr>
              <a:t>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524000" y="0"/>
            <a:ext cx="457200" cy="3693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Casu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8569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32597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2"/>
                </a:solidFill>
              </a:rPr>
              <a:t>MOTION AND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1157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Tx/>
              <a:buChar char="•"/>
            </a:pPr>
            <a:r>
              <a:rPr lang="en-US" altLang="en-US" sz="3200" dirty="0">
                <a:latin typeface="fat marker" pitchFamily="2" charset="0"/>
              </a:rPr>
              <a:t>Our study of physics begins with the concepts of </a:t>
            </a:r>
            <a:r>
              <a:rPr lang="en-US" altLang="en-US" sz="3200" b="1" dirty="0">
                <a:solidFill>
                  <a:srgbClr val="FF0000"/>
                </a:solidFill>
                <a:latin typeface="fat marker" pitchFamily="2" charset="0"/>
              </a:rPr>
              <a:t>mechanics: the study of motion. </a:t>
            </a:r>
          </a:p>
          <a:p>
            <a:pPr marL="342900" indent="-342900">
              <a:buFontTx/>
              <a:buChar char="•"/>
            </a:pPr>
            <a:r>
              <a:rPr lang="en-US" altLang="en-US" sz="3200" dirty="0">
                <a:latin typeface="fat marker" pitchFamily="2" charset="0"/>
              </a:rPr>
              <a:t>We will first learn </a:t>
            </a:r>
            <a:r>
              <a:rPr lang="en-US" altLang="en-US" sz="3200" b="1" dirty="0">
                <a:solidFill>
                  <a:schemeClr val="tx1"/>
                </a:solidFill>
                <a:latin typeface="fat marker" pitchFamily="2" charset="0"/>
              </a:rPr>
              <a:t>kinematics</a:t>
            </a:r>
            <a:r>
              <a:rPr lang="en-US" altLang="en-US" sz="3200" dirty="0">
                <a:latin typeface="fat marker" pitchFamily="2" charset="0"/>
              </a:rPr>
              <a:t>, or how we </a:t>
            </a:r>
            <a:r>
              <a:rPr lang="en-US" altLang="en-US" sz="3200" dirty="0">
                <a:solidFill>
                  <a:schemeClr val="accent6">
                    <a:lumMod val="50000"/>
                  </a:schemeClr>
                </a:solidFill>
                <a:latin typeface="fat marker" pitchFamily="2" charset="0"/>
              </a:rPr>
              <a:t>describe</a:t>
            </a:r>
            <a:r>
              <a:rPr lang="en-US" altLang="en-US" sz="3200" dirty="0">
                <a:latin typeface="fat marker" pitchFamily="2" charset="0"/>
              </a:rPr>
              <a:t> motion. </a:t>
            </a:r>
          </a:p>
          <a:p>
            <a:pPr marL="342900" indent="-342900">
              <a:buFontTx/>
              <a:buChar char="•"/>
            </a:pPr>
            <a:r>
              <a:rPr lang="en-US" altLang="en-US" sz="3200" dirty="0">
                <a:latin typeface="fat marker" pitchFamily="2" charset="0"/>
              </a:rPr>
              <a:t>From there we will learn the </a:t>
            </a:r>
            <a:r>
              <a:rPr lang="en-US" altLang="en-US" sz="3200" dirty="0">
                <a:solidFill>
                  <a:schemeClr val="accent6">
                    <a:lumMod val="50000"/>
                  </a:schemeClr>
                </a:solidFill>
                <a:latin typeface="fat marker" pitchFamily="2" charset="0"/>
              </a:rPr>
              <a:t>causes</a:t>
            </a:r>
            <a:r>
              <a:rPr lang="en-US" altLang="en-US" sz="3200" dirty="0">
                <a:latin typeface="fat marker" pitchFamily="2" charset="0"/>
              </a:rPr>
              <a:t> of motion, or </a:t>
            </a:r>
            <a:r>
              <a:rPr lang="en-US" altLang="en-US" sz="3200" b="1" dirty="0">
                <a:solidFill>
                  <a:schemeClr val="tx1"/>
                </a:solidFill>
                <a:latin typeface="fat marker" pitchFamily="2" charset="0"/>
              </a:rPr>
              <a:t>dynamics</a:t>
            </a:r>
            <a:r>
              <a:rPr lang="en-US" altLang="en-US" sz="3200" dirty="0">
                <a:latin typeface="fat marker" pitchFamily="2" charset="0"/>
              </a:rPr>
              <a:t>.</a:t>
            </a:r>
          </a:p>
          <a:p>
            <a:pPr marL="342900" indent="-342900">
              <a:buFontTx/>
              <a:buChar char="•"/>
            </a:pPr>
            <a:r>
              <a:rPr lang="en-US" altLang="en-US" sz="3200" b="1" dirty="0">
                <a:solidFill>
                  <a:srgbClr val="FF0000"/>
                </a:solidFill>
                <a:latin typeface="fat marker" pitchFamily="2" charset="0"/>
              </a:rPr>
              <a:t>Kinematics</a:t>
            </a:r>
            <a:r>
              <a:rPr lang="en-US" altLang="en-US" sz="3200" dirty="0">
                <a:latin typeface="fat marker" pitchFamily="2" charset="0"/>
              </a:rPr>
              <a:t> is the branch concerned with the motions of objects without being concerned with the forces that cause the motion. </a:t>
            </a:r>
          </a:p>
          <a:p>
            <a:pPr marL="342900" indent="-342900">
              <a:buFontTx/>
              <a:buChar char="•"/>
            </a:pPr>
            <a:r>
              <a:rPr lang="en-US" altLang="en-US" sz="3200" dirty="0">
                <a:latin typeface="fat marker" pitchFamily="2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fat marker" pitchFamily="2" charset="0"/>
              </a:rPr>
              <a:t>Dynamics</a:t>
            </a:r>
            <a:r>
              <a:rPr lang="en-US" altLang="en-US" sz="3200" dirty="0">
                <a:latin typeface="fat marker" pitchFamily="2" charset="0"/>
              </a:rPr>
              <a:t> is concerned with the forces that affect motion.</a:t>
            </a:r>
          </a:p>
          <a:p>
            <a:pPr marL="342900" indent="-342900">
              <a:buFontTx/>
              <a:buChar char="•"/>
            </a:pPr>
            <a:endParaRPr lang="en-US" altLang="en-US" sz="3200" dirty="0">
              <a:latin typeface="fat marker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7" descr="U1L1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056" y="34397"/>
            <a:ext cx="1670063" cy="16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50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 rot="-347101">
            <a:off x="2274509" y="1000801"/>
            <a:ext cx="7760458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2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Describing </a:t>
            </a:r>
          </a:p>
          <a:p>
            <a:pPr algn="ctr"/>
            <a:r>
              <a:rPr lang="en-US" altLang="en-US" sz="12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Motion</a:t>
            </a:r>
          </a:p>
        </p:txBody>
      </p:sp>
    </p:spTree>
    <p:extLst>
      <p:ext uri="{BB962C8B-B14F-4D97-AF65-F5344CB8AC3E}">
        <p14:creationId xmlns:p14="http://schemas.microsoft.com/office/powerpoint/2010/main" val="18960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AND POSITION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34747" y="2055137"/>
            <a:ext cx="5368111" cy="4227968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Is person A moving?</a:t>
            </a:r>
          </a:p>
          <a:p>
            <a:r>
              <a:rPr lang="en-US" sz="2800" dirty="0"/>
              <a:t>Is person B moving?</a:t>
            </a:r>
          </a:p>
          <a:p>
            <a:pPr lvl="1"/>
            <a:r>
              <a:rPr lang="en-US" sz="2400" dirty="0"/>
              <a:t>Relative to the train?</a:t>
            </a:r>
          </a:p>
          <a:p>
            <a:pPr lvl="1"/>
            <a:r>
              <a:rPr lang="en-US" sz="2400" dirty="0"/>
              <a:t>Relative to the outside?</a:t>
            </a:r>
          </a:p>
          <a:p>
            <a:pPr lvl="1"/>
            <a:endParaRPr lang="en-US" sz="2800" dirty="0"/>
          </a:p>
          <a:p>
            <a:pPr marL="117475" lvl="1" indent="0">
              <a:buNone/>
            </a:pPr>
            <a:r>
              <a:rPr lang="en-US" sz="2800" dirty="0"/>
              <a:t>Sitting at your desk, are you moving?</a:t>
            </a:r>
          </a:p>
          <a:p>
            <a:pPr marL="117475" lvl="1" indent="0">
              <a:buNone/>
            </a:pPr>
            <a:endParaRPr lang="en-US" sz="2800" dirty="0"/>
          </a:p>
          <a:p>
            <a:pPr marL="117475" lvl="1" indent="0">
              <a:buNone/>
            </a:pPr>
            <a:r>
              <a:rPr lang="en-US" sz="2800" dirty="0"/>
              <a:t>Jump in a moving bus and you land in the same spot.  Are you moving?</a:t>
            </a:r>
          </a:p>
          <a:p>
            <a:pPr marL="117475" lvl="1" indent="0">
              <a:buNone/>
            </a:pPr>
            <a:endParaRPr lang="en-US" sz="2800" dirty="0"/>
          </a:p>
          <a:p>
            <a:pPr lvl="1"/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2169620"/>
            <a:ext cx="5257660" cy="33755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55310" y="5083543"/>
            <a:ext cx="416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41711" y="2378170"/>
            <a:ext cx="497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5510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12C247-0BEF-4E4C-BBF5-4A3D182B7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FRAME OF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5BB336-5902-46FD-BE18-7E7B1B6AA6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9604933" cy="878805"/>
          </a:xfrm>
        </p:spPr>
        <p:txBody>
          <a:bodyPr/>
          <a:lstStyle/>
          <a:p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point of view </a:t>
            </a:r>
            <a:r>
              <a:rPr lang="en-US" sz="2800" dirty="0"/>
              <a:t>from which you are measuring things.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46E78EF-44B8-40C2-9055-7C78295D0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842" y="2550173"/>
            <a:ext cx="9439275" cy="38290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74E2EA5-3AA8-455E-A1A5-DFA05BC5149F}"/>
              </a:ext>
            </a:extLst>
          </p:cNvPr>
          <p:cNvSpPr/>
          <p:nvPr/>
        </p:nvSpPr>
        <p:spPr>
          <a:xfrm>
            <a:off x="4617266" y="2550173"/>
            <a:ext cx="3041965" cy="3829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D4614FA-53C2-4AB6-8C8B-EBB75A0826B9}"/>
              </a:ext>
            </a:extLst>
          </p:cNvPr>
          <p:cNvSpPr/>
          <p:nvPr/>
        </p:nvSpPr>
        <p:spPr>
          <a:xfrm>
            <a:off x="7659232" y="2550173"/>
            <a:ext cx="3186886" cy="3829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8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55601"/>
            <a:ext cx="4296523" cy="1117385"/>
          </a:xfrm>
        </p:spPr>
        <p:txBody>
          <a:bodyPr>
            <a:normAutofit fontScale="62500" lnSpcReduction="20000"/>
          </a:bodyPr>
          <a:lstStyle/>
          <a:p>
            <a:pPr marL="382588" lvl="1" indent="-382588">
              <a:lnSpc>
                <a:spcPct val="120000"/>
              </a:lnSpc>
            </a:pPr>
            <a:r>
              <a:rPr lang="en-US" altLang="en-US" sz="4400" dirty="0">
                <a:latin typeface="Hand Me Down S (BRK)" pitchFamily="2" charset="0"/>
              </a:rPr>
              <a:t>occurs when something </a:t>
            </a:r>
            <a:r>
              <a:rPr lang="en-US" altLang="en-US" sz="4400" b="1" dirty="0">
                <a:solidFill>
                  <a:srgbClr val="FF0000"/>
                </a:solidFill>
                <a:latin typeface="Hand Me Down S (BRK)" pitchFamily="2" charset="0"/>
              </a:rPr>
              <a:t>changes position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785" y="1163497"/>
            <a:ext cx="61817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0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MEASURING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567646"/>
          </a:xfrm>
        </p:spPr>
        <p:txBody>
          <a:bodyPr>
            <a:normAutofit/>
          </a:bodyPr>
          <a:lstStyle/>
          <a:p>
            <a:r>
              <a:rPr lang="en-US" altLang="en-US" sz="4400" u="sng" dirty="0">
                <a:latin typeface="Hand Me Down S (BRK)" pitchFamily="2" charset="0"/>
              </a:rPr>
              <a:t>Distance</a:t>
            </a:r>
          </a:p>
          <a:p>
            <a:pPr marL="382588" lvl="1" indent="-382588"/>
            <a:r>
              <a:rPr lang="en-US" altLang="en-US" sz="4000" dirty="0">
                <a:latin typeface="Hand Me Down S (BRK)" pitchFamily="2" charset="0"/>
              </a:rPr>
              <a:t>How </a:t>
            </a:r>
            <a:r>
              <a:rPr lang="en-US" altLang="en-US" sz="4000" b="1" dirty="0">
                <a:solidFill>
                  <a:srgbClr val="FF0000"/>
                </a:solidFill>
                <a:latin typeface="Hand Me Down S (BRK)" pitchFamily="2" charset="0"/>
              </a:rPr>
              <a:t>far</a:t>
            </a:r>
            <a:r>
              <a:rPr lang="en-US" altLang="en-US" sz="4000" dirty="0">
                <a:latin typeface="Hand Me Down S (BRK)" pitchFamily="2" charset="0"/>
              </a:rPr>
              <a:t> something has moved</a:t>
            </a:r>
          </a:p>
          <a:p>
            <a:pPr marL="382588" lvl="1" indent="-382588"/>
            <a:r>
              <a:rPr lang="en-US" altLang="en-US" sz="4000" dirty="0">
                <a:latin typeface="Hand Me Down S (BRK)" pitchFamily="2" charset="0"/>
              </a:rPr>
              <a:t>Measured in:</a:t>
            </a:r>
          </a:p>
          <a:p>
            <a:pPr marL="565468" lvl="2" indent="-382588"/>
            <a:r>
              <a:rPr lang="en-US" altLang="en-US" sz="3600" dirty="0">
                <a:latin typeface="Hand Me Down S (BRK)" pitchFamily="2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Hand Me Down S (BRK)" pitchFamily="2" charset="0"/>
              </a:rPr>
              <a:t>meters, m or kilometers, km</a:t>
            </a:r>
            <a:endParaRPr lang="en-US" sz="3600" b="1" dirty="0">
              <a:solidFill>
                <a:srgbClr val="FF0000"/>
              </a:solidFill>
            </a:endParaRPr>
          </a:p>
          <a:p>
            <a:pPr marL="565468" lvl="2" indent="-382588"/>
            <a:endParaRPr lang="en-US" altLang="en-US" sz="3600" dirty="0">
              <a:latin typeface="Hand Me Down S (BRK)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3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DISTANCE VS DISPLACEMENT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2434" y="1926759"/>
            <a:ext cx="8727345" cy="11752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600" b="1" dirty="0">
                <a:solidFill>
                  <a:srgbClr val="7030A0"/>
                </a:solidFill>
                <a:latin typeface="fat marker" pitchFamily="2" charset="0"/>
              </a:rPr>
              <a:t>Distance</a:t>
            </a:r>
            <a:r>
              <a:rPr lang="en-US" altLang="en-US" sz="3600" dirty="0">
                <a:solidFill>
                  <a:schemeClr val="tx1"/>
                </a:solidFill>
                <a:latin typeface="fat marker" pitchFamily="2" charset="0"/>
              </a:rPr>
              <a:t> is </a:t>
            </a:r>
            <a:r>
              <a:rPr lang="en-US" altLang="en-US" sz="3600" b="1" dirty="0">
                <a:solidFill>
                  <a:srgbClr val="FF0000"/>
                </a:solidFill>
                <a:latin typeface="fat marker" pitchFamily="2" charset="0"/>
              </a:rPr>
              <a:t>how far an object has traveled.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995668"/>
            <a:ext cx="5934075" cy="3390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7279" y="2707043"/>
            <a:ext cx="77457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600" b="1" dirty="0">
                <a:solidFill>
                  <a:srgbClr val="7030A0"/>
                </a:solidFill>
                <a:latin typeface="fat marker" pitchFamily="2" charset="0"/>
              </a:rPr>
              <a:t>Displacement</a:t>
            </a:r>
            <a:r>
              <a:rPr lang="en-US" altLang="en-US" sz="3600" dirty="0">
                <a:latin typeface="fat marker" pitchFamily="2" charset="0"/>
              </a:rPr>
              <a:t> is how far from the starting point an object </a:t>
            </a:r>
            <a:r>
              <a:rPr lang="en-US" altLang="en-US" sz="3600" b="1" dirty="0">
                <a:solidFill>
                  <a:srgbClr val="FF0000"/>
                </a:solidFill>
                <a:latin typeface="fat marker" pitchFamily="2" charset="0"/>
              </a:rPr>
              <a:t>actually moved.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97279" y="4225991"/>
            <a:ext cx="45743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600" dirty="0">
                <a:latin typeface="fat marker" pitchFamily="2" charset="0"/>
              </a:rPr>
              <a:t>Displacement</a:t>
            </a:r>
            <a:r>
              <a:rPr lang="en-US" altLang="en-US" sz="3600" b="1" dirty="0">
                <a:latin typeface="fat marker" pitchFamily="2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fat marker" pitchFamily="2" charset="0"/>
              </a:rPr>
              <a:t>does not equal</a:t>
            </a:r>
            <a:r>
              <a:rPr lang="en-US" altLang="en-US" sz="3600" b="1" dirty="0">
                <a:latin typeface="fat marker" pitchFamily="2" charset="0"/>
              </a:rPr>
              <a:t> </a:t>
            </a:r>
            <a:r>
              <a:rPr lang="en-US" altLang="en-US" sz="3600" dirty="0">
                <a:latin typeface="fat marker" pitchFamily="2" charset="0"/>
              </a:rPr>
              <a:t>distance traveled.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09F679-0C51-4AA1-BA35-86483779ABFC}"/>
              </a:ext>
            </a:extLst>
          </p:cNvPr>
          <p:cNvSpPr txBox="1"/>
          <p:nvPr/>
        </p:nvSpPr>
        <p:spPr>
          <a:xfrm>
            <a:off x="9469924" y="1774483"/>
            <a:ext cx="2722075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Distance is 3m + 4m = 7m.</a:t>
            </a:r>
          </a:p>
          <a:p>
            <a:r>
              <a:rPr lang="en-US" sz="2400" dirty="0"/>
              <a:t>Displacement is 5m.</a:t>
            </a:r>
          </a:p>
        </p:txBody>
      </p:sp>
    </p:spTree>
    <p:extLst>
      <p:ext uri="{BB962C8B-B14F-4D97-AF65-F5344CB8AC3E}">
        <p14:creationId xmlns:p14="http://schemas.microsoft.com/office/powerpoint/2010/main" val="84974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wibble"/>
              </a:rPr>
              <a:t>SPEED</a:t>
            </a:r>
            <a:r>
              <a:rPr lang="en-US" altLang="en-US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Gwibble"/>
              </a:rPr>
              <a:t> </a:t>
            </a:r>
            <a:r>
              <a:rPr lang="en-US" altLang="en-US" sz="4000" dirty="0">
                <a:latin typeface="Gwibble"/>
              </a:rPr>
              <a:t>is </a:t>
            </a:r>
            <a:r>
              <a:rPr lang="en-US" altLang="en-US" sz="4000" b="1" dirty="0">
                <a:solidFill>
                  <a:srgbClr val="FF0000"/>
                </a:solidFill>
                <a:latin typeface="Gwibble"/>
              </a:rPr>
              <a:t>how fast something moves. </a:t>
            </a:r>
            <a:endParaRPr lang="en-US" alt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wibble"/>
            </a:endParaRPr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wibble"/>
              </a:rPr>
              <a:t>SPEED</a:t>
            </a:r>
            <a:r>
              <a:rPr lang="en-US" altLang="en-US" sz="4000" dirty="0">
                <a:latin typeface="Gwibble" pitchFamily="2" charset="0"/>
              </a:rPr>
              <a:t> is the </a:t>
            </a:r>
            <a:r>
              <a:rPr lang="en-US" altLang="en-US" sz="4000" b="1" dirty="0">
                <a:solidFill>
                  <a:srgbClr val="FF0000"/>
                </a:solidFill>
                <a:latin typeface="Gwibble" pitchFamily="2" charset="0"/>
              </a:rPr>
              <a:t>distance</a:t>
            </a:r>
            <a:r>
              <a:rPr lang="en-US" altLang="en-US" sz="4000" b="1" dirty="0">
                <a:latin typeface="Gwibble" pitchFamily="2" charset="0"/>
              </a:rPr>
              <a:t> </a:t>
            </a:r>
            <a:r>
              <a:rPr lang="en-US" altLang="en-US" sz="4000" dirty="0">
                <a:latin typeface="Gwibble" pitchFamily="2" charset="0"/>
              </a:rPr>
              <a:t>an object travels in a certain period of </a:t>
            </a:r>
            <a:r>
              <a:rPr lang="en-US" altLang="en-US" sz="4000" b="1" dirty="0">
                <a:solidFill>
                  <a:srgbClr val="FF0000"/>
                </a:solidFill>
                <a:latin typeface="Gwibble" pitchFamily="2" charset="0"/>
              </a:rPr>
              <a:t>time</a:t>
            </a:r>
            <a:r>
              <a:rPr lang="en-US" altLang="en-US" sz="4000" b="1" dirty="0">
                <a:latin typeface="Gwibble" pitchFamily="2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4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CALCULATING SPEED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013228"/>
            <a:ext cx="94339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fat marker" pitchFamily="2" charset="0"/>
              </a:rPr>
              <a:t>To calculate speed, you must know </a:t>
            </a:r>
            <a:r>
              <a:rPr lang="en-US" altLang="en-US" sz="3200" b="1" dirty="0">
                <a:solidFill>
                  <a:srgbClr val="FF0000"/>
                </a:solidFill>
                <a:latin typeface="fat marker" pitchFamily="2" charset="0"/>
              </a:rPr>
              <a:t>distance traveled </a:t>
            </a:r>
            <a:r>
              <a:rPr lang="en-US" altLang="en-US" sz="3200" dirty="0">
                <a:latin typeface="fat marker" pitchFamily="2" charset="0"/>
              </a:rPr>
              <a:t>and </a:t>
            </a:r>
            <a:r>
              <a:rPr lang="en-US" altLang="en-US" sz="3200" b="1" dirty="0">
                <a:solidFill>
                  <a:srgbClr val="FF0000"/>
                </a:solidFill>
                <a:latin typeface="fat marker" pitchFamily="2" charset="0"/>
              </a:rPr>
              <a:t>time</a:t>
            </a:r>
            <a:r>
              <a:rPr lang="en-US" altLang="en-US" sz="3200" dirty="0">
                <a:latin typeface="fat marker" pitchFamily="2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fat marker" pitchFamily="2" charset="0"/>
              </a:rPr>
              <a:t>FORMULA: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5BFE5B7-0C5A-4184-854F-29E182F5A06C}"/>
              </a:ext>
            </a:extLst>
          </p:cNvPr>
          <p:cNvSpPr txBox="1"/>
          <p:nvPr/>
        </p:nvSpPr>
        <p:spPr>
          <a:xfrm>
            <a:off x="2649894" y="3685592"/>
            <a:ext cx="1357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Speed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02C3CB2-9AD5-4677-9507-7F3FFB23BB24}"/>
              </a:ext>
            </a:extLst>
          </p:cNvPr>
          <p:cNvSpPr txBox="1"/>
          <p:nvPr/>
        </p:nvSpPr>
        <p:spPr>
          <a:xfrm>
            <a:off x="3911083" y="3708288"/>
            <a:ext cx="390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A225F1C-DEF4-464F-9E70-C09DAED1C012}"/>
              </a:ext>
            </a:extLst>
          </p:cNvPr>
          <p:cNvSpPr txBox="1"/>
          <p:nvPr/>
        </p:nvSpPr>
        <p:spPr>
          <a:xfrm>
            <a:off x="4354461" y="3429000"/>
            <a:ext cx="1764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</a:rPr>
              <a:t>Distance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0DEDA2F-8474-499E-B532-FB9AB9C6D9A5}"/>
              </a:ext>
            </a:extLst>
          </p:cNvPr>
          <p:cNvSpPr txBox="1"/>
          <p:nvPr/>
        </p:nvSpPr>
        <p:spPr>
          <a:xfrm>
            <a:off x="4614548" y="3962977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15034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CALCULATING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580" y="3006222"/>
            <a:ext cx="2794104" cy="742393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sz="3600" b="1" dirty="0">
                <a:latin typeface="fat marker" pitchFamily="2" charset="0"/>
              </a:rPr>
              <a:t>Time= 30 min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866" y="237557"/>
            <a:ext cx="3714750" cy="1304925"/>
          </a:xfrm>
          <a:prstGeom prst="rect">
            <a:avLst/>
          </a:prstGeom>
        </p:spPr>
      </p:pic>
      <p:pic>
        <p:nvPicPr>
          <p:cNvPr id="5" name="Picture 4" descr="lawsma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358" y="2142344"/>
            <a:ext cx="598488" cy="123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2979585" y="2917461"/>
            <a:ext cx="5781675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828999" y="2547119"/>
            <a:ext cx="2768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>
                <a:latin typeface="fat marker" pitchFamily="2" charset="0"/>
              </a:rPr>
              <a:t>30 km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2688" y="3748615"/>
            <a:ext cx="94339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dirty="0">
                <a:latin typeface="fat marker" pitchFamily="2" charset="0"/>
              </a:rPr>
              <a:t>What is his rate of speed?</a:t>
            </a:r>
          </a:p>
          <a:p>
            <a:r>
              <a:rPr lang="en-US" altLang="en-US" sz="3200" b="1" dirty="0">
                <a:latin typeface="fat marker" pitchFamily="2" charset="0"/>
              </a:rPr>
              <a:t>Speed = distance/time </a:t>
            </a:r>
          </a:p>
          <a:p>
            <a:r>
              <a:rPr lang="en-US" altLang="en-US" sz="3200" b="1" dirty="0">
                <a:latin typeface="fat marker" pitchFamily="2" charset="0"/>
              </a:rPr>
              <a:t>            = 30km/30min = 1km/min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12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CONSTANT SPEED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9879" y="2268638"/>
            <a:ext cx="63063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When the </a:t>
            </a:r>
            <a:r>
              <a:rPr lang="en-US" sz="2800" b="1" dirty="0">
                <a:solidFill>
                  <a:srgbClr val="FF0000"/>
                </a:solidFill>
              </a:rPr>
              <a:t>speed</a:t>
            </a:r>
            <a:r>
              <a:rPr lang="en-US" sz="2800" dirty="0"/>
              <a:t> of an object </a:t>
            </a:r>
            <a:r>
              <a:rPr lang="en-US" sz="2800" b="1" dirty="0">
                <a:solidFill>
                  <a:srgbClr val="FF0000"/>
                </a:solidFill>
              </a:rPr>
              <a:t>remains the same</a:t>
            </a:r>
            <a:r>
              <a:rPr lang="en-US" sz="2800" dirty="0"/>
              <a:t> - it does not increase or decrease - we say it is moving at a </a:t>
            </a:r>
            <a:r>
              <a:rPr lang="en-US" sz="2800" b="1" dirty="0">
                <a:solidFill>
                  <a:srgbClr val="FF0000"/>
                </a:solidFill>
              </a:rPr>
              <a:t>constant speed</a:t>
            </a:r>
            <a:r>
              <a:rPr lang="en-US" sz="2800" dirty="0">
                <a:solidFill>
                  <a:srgbClr val="FF0000"/>
                </a:solidFill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The car is neither speeding up or slowing down from A to B.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This graph is speed versus time.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436" y="1728678"/>
            <a:ext cx="3531243" cy="434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8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CHANGING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385002" cy="4293294"/>
          </a:xfrm>
        </p:spPr>
        <p:txBody>
          <a:bodyPr>
            <a:normAutofit/>
          </a:bodyPr>
          <a:lstStyle/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Often, your speed is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>
                <a:solidFill>
                  <a:schemeClr val="tx1"/>
                </a:solidFill>
              </a:rPr>
              <a:t> constant.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How do we describe this speed?</a:t>
            </a:r>
          </a:p>
          <a:p>
            <a:pPr marL="519621" lvl="1" indent="-2270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0000"/>
                </a:solidFill>
              </a:rPr>
              <a:t>Average</a:t>
            </a:r>
            <a:r>
              <a:rPr lang="en-US" sz="2600" dirty="0">
                <a:solidFill>
                  <a:schemeClr val="tx1"/>
                </a:solidFill>
              </a:rPr>
              <a:t> speed over the entire motion</a:t>
            </a:r>
          </a:p>
          <a:p>
            <a:pPr marL="519621" lvl="1" indent="-227013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Instantaneous</a:t>
            </a:r>
            <a:r>
              <a:rPr lang="en-US" sz="2800" dirty="0">
                <a:solidFill>
                  <a:schemeClr val="tx1"/>
                </a:solidFill>
              </a:rPr>
              <a:t> speed at a given time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167" y="1535274"/>
            <a:ext cx="5052229" cy="42344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91109" y="5769696"/>
            <a:ext cx="3970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cyclist is undergoing speed changes.</a:t>
            </a:r>
          </a:p>
        </p:txBody>
      </p:sp>
    </p:spTree>
    <p:extLst>
      <p:ext uri="{BB962C8B-B14F-4D97-AF65-F5344CB8AC3E}">
        <p14:creationId xmlns:p14="http://schemas.microsoft.com/office/powerpoint/2010/main" val="373391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AVERAGE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05766"/>
            <a:ext cx="10058400" cy="874317"/>
          </a:xfrm>
        </p:spPr>
        <p:txBody>
          <a:bodyPr>
            <a:noAutofit/>
          </a:bodyPr>
          <a:lstStyle/>
          <a:p>
            <a:r>
              <a:rPr lang="en-US" sz="3200" dirty="0"/>
              <a:t>Average speed describes speed of motion when speed is </a:t>
            </a:r>
            <a:r>
              <a:rPr lang="en-US" sz="3200" b="1" dirty="0">
                <a:solidFill>
                  <a:srgbClr val="FF0000"/>
                </a:solidFill>
              </a:rPr>
              <a:t>changing</a:t>
            </a:r>
            <a:r>
              <a:rPr lang="en-US" sz="32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417" y="3148489"/>
            <a:ext cx="3714750" cy="1304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395" y="2650602"/>
            <a:ext cx="3845785" cy="32232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7199" y="4488873"/>
            <a:ext cx="56391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the bicyclist, if it took him 15 minutes or 0.25hr to travel 5 km.   What was his speed?</a:t>
            </a:r>
          </a:p>
        </p:txBody>
      </p:sp>
    </p:spTree>
    <p:extLst>
      <p:ext uri="{BB962C8B-B14F-4D97-AF65-F5344CB8AC3E}">
        <p14:creationId xmlns:p14="http://schemas.microsoft.com/office/powerpoint/2010/main" val="424763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INSTANTANEOUS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338" y="2655962"/>
            <a:ext cx="7259642" cy="723846"/>
          </a:xfrm>
        </p:spPr>
        <p:txBody>
          <a:bodyPr>
            <a:noAutofit/>
          </a:bodyPr>
          <a:lstStyle/>
          <a:p>
            <a:r>
              <a:rPr lang="en-US" sz="3200" dirty="0"/>
              <a:t>This is the speed at any given </a:t>
            </a:r>
            <a:r>
              <a:rPr lang="en-US" sz="3200" b="1" dirty="0">
                <a:solidFill>
                  <a:srgbClr val="FF0000"/>
                </a:solidFill>
              </a:rPr>
              <a:t>instant</a:t>
            </a:r>
            <a:r>
              <a:rPr lang="en-US" sz="32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577" y="2111294"/>
            <a:ext cx="3551860" cy="359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6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GRAPHING SPEED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9CC4CC-87A7-49CA-BE25-2B2E7023F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469" y="1848191"/>
            <a:ext cx="4741085" cy="4023360"/>
          </a:xfrm>
        </p:spPr>
        <p:txBody>
          <a:bodyPr>
            <a:normAutofit lnSpcReduction="10000"/>
          </a:bodyPr>
          <a:lstStyle/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/>
              <a:t>X axis (horizontal axis): </a:t>
            </a:r>
            <a:r>
              <a:rPr lang="en-US" sz="2800" b="1" dirty="0">
                <a:solidFill>
                  <a:srgbClr val="FF0000"/>
                </a:solidFill>
              </a:rPr>
              <a:t>time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/>
              <a:t>Y axis (vertical axis): </a:t>
            </a:r>
            <a:r>
              <a:rPr lang="en-US" sz="2800" b="1" dirty="0">
                <a:solidFill>
                  <a:srgbClr val="FF0000"/>
                </a:solidFill>
              </a:rPr>
              <a:t>speed or distance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/>
              <a:t>Should always start at </a:t>
            </a:r>
            <a:r>
              <a:rPr lang="en-US" sz="2800" b="1" dirty="0">
                <a:solidFill>
                  <a:srgbClr val="FF0000"/>
                </a:solidFill>
              </a:rPr>
              <a:t>zero</a:t>
            </a:r>
            <a:r>
              <a:rPr lang="en-US" sz="2800" dirty="0"/>
              <a:t> for both axes.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steeper</a:t>
            </a:r>
            <a:r>
              <a:rPr lang="en-US" sz="2800" dirty="0"/>
              <a:t> the line, the </a:t>
            </a:r>
            <a:r>
              <a:rPr lang="en-US" sz="2800" b="1" dirty="0">
                <a:solidFill>
                  <a:srgbClr val="FF0000"/>
                </a:solidFill>
              </a:rPr>
              <a:t>faster</a:t>
            </a:r>
            <a:r>
              <a:rPr lang="en-US" sz="2800" dirty="0"/>
              <a:t> the speed.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/>
              <a:t>This is constant speed.  How can you tell?</a:t>
            </a:r>
          </a:p>
          <a:p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917" y="1856263"/>
            <a:ext cx="5604377" cy="40152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31147"/>
            <a:ext cx="506211" cy="19669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816" y="5852025"/>
            <a:ext cx="1949973" cy="52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4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GRAPHING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176198" cy="3896936"/>
          </a:xfrm>
        </p:spPr>
        <p:txBody>
          <a:bodyPr>
            <a:normAutofit/>
          </a:bodyPr>
          <a:lstStyle/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3200" dirty="0"/>
              <a:t>The </a:t>
            </a:r>
            <a:r>
              <a:rPr lang="en-US" sz="3200" b="1" dirty="0">
                <a:solidFill>
                  <a:schemeClr val="tx1"/>
                </a:solidFill>
              </a:rPr>
              <a:t>left (blue) </a:t>
            </a:r>
            <a:r>
              <a:rPr lang="en-US" sz="3200" dirty="0"/>
              <a:t>line represents a </a:t>
            </a:r>
            <a:r>
              <a:rPr lang="en-US" sz="3200" b="1" dirty="0">
                <a:solidFill>
                  <a:srgbClr val="FF0000"/>
                </a:solidFill>
              </a:rPr>
              <a:t>constant</a:t>
            </a:r>
            <a:r>
              <a:rPr lang="en-US" sz="3200" dirty="0"/>
              <a:t> speed of 10m in 2 seconds.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3200" dirty="0"/>
              <a:t>The right (</a:t>
            </a:r>
            <a:r>
              <a:rPr lang="en-US" sz="3200" b="1" dirty="0"/>
              <a:t>red)</a:t>
            </a:r>
            <a:r>
              <a:rPr lang="en-US" sz="3200" dirty="0"/>
              <a:t> line represents a </a:t>
            </a:r>
            <a:r>
              <a:rPr lang="en-US" sz="3200" b="1" dirty="0">
                <a:solidFill>
                  <a:srgbClr val="FF0000"/>
                </a:solidFill>
              </a:rPr>
              <a:t>constant</a:t>
            </a:r>
            <a:r>
              <a:rPr lang="en-US" sz="3200" dirty="0"/>
              <a:t> speed of 8m in 4 seconds and then </a:t>
            </a:r>
            <a:r>
              <a:rPr lang="en-US" sz="3200" b="1" dirty="0">
                <a:solidFill>
                  <a:srgbClr val="FF0000"/>
                </a:solidFill>
              </a:rPr>
              <a:t>stopping</a:t>
            </a:r>
            <a:r>
              <a:rPr lang="en-US" sz="3200" dirty="0"/>
              <a:t> for 3 seconds.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600" y="1435261"/>
            <a:ext cx="3800655" cy="430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3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TWO GRAPHS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399" y="1872615"/>
            <a:ext cx="5691353" cy="4023360"/>
          </a:xfrm>
        </p:spPr>
        <p:txBody>
          <a:bodyPr>
            <a:normAutofit/>
          </a:bodyPr>
          <a:lstStyle/>
          <a:p>
            <a:r>
              <a:rPr lang="en-US" sz="2800" dirty="0"/>
              <a:t>Constant speed can be depicted one of two ways in a graph:</a:t>
            </a:r>
          </a:p>
          <a:p>
            <a:pPr marL="346075" indent="-346075">
              <a:buNone/>
            </a:pPr>
            <a:r>
              <a:rPr lang="en-US" sz="2800" dirty="0"/>
              <a:t>1. </a:t>
            </a:r>
            <a:r>
              <a:rPr lang="en-US" sz="2800" b="1" dirty="0">
                <a:solidFill>
                  <a:srgbClr val="FF0000"/>
                </a:solidFill>
              </a:rPr>
              <a:t>Distance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versus time.  This graph shows a diagonal line.</a:t>
            </a:r>
          </a:p>
          <a:p>
            <a:pPr marL="346075" indent="-346075">
              <a:buNone/>
            </a:pPr>
            <a:r>
              <a:rPr lang="en-US" sz="2800" dirty="0"/>
              <a:t>2.  </a:t>
            </a:r>
            <a:r>
              <a:rPr lang="en-US" sz="2800" b="1" dirty="0">
                <a:solidFill>
                  <a:srgbClr val="FF0000"/>
                </a:solidFill>
              </a:rPr>
              <a:t>Speed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versus time.  This graph shows a straight line.</a:t>
            </a:r>
          </a:p>
          <a:p>
            <a:endParaRPr lang="en-US" sz="2800" dirty="0"/>
          </a:p>
          <a:p>
            <a:r>
              <a:rPr lang="en-US" sz="2800" b="1" dirty="0">
                <a:solidFill>
                  <a:srgbClr val="FF0000"/>
                </a:solidFill>
              </a:rPr>
              <a:t>Both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show CONSTANT SPEED.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01E4FB2-6183-4539-BE32-3AD9ABE87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918" y="1151212"/>
            <a:ext cx="5191125" cy="49339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105" y="1828800"/>
            <a:ext cx="583653" cy="155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104" y="3962399"/>
            <a:ext cx="583653" cy="137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43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IMAGINE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3571175" cy="402336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You are standing in the middle of a field and you are told that if you walk 100 steps in one minute you will be out of the field.</a:t>
            </a:r>
          </a:p>
          <a:p>
            <a:r>
              <a:rPr lang="en-US" sz="3200" dirty="0"/>
              <a:t>What is wrong with these directions?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355" y="1859042"/>
            <a:ext cx="7207172" cy="418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0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4595"/>
          </a:xfrm>
        </p:spPr>
        <p:txBody>
          <a:bodyPr>
            <a:normAutofit/>
          </a:bodyPr>
          <a:lstStyle/>
          <a:p>
            <a:pPr marL="460375" indent="-457200">
              <a:buFont typeface="Arial" panose="020B0604020202020204" pitchFamily="34" charset="0"/>
              <a:buChar char="•"/>
            </a:pPr>
            <a:r>
              <a:rPr lang="en-US" sz="3200" dirty="0"/>
              <a:t>Hurricanes, pilots, and boat captains need this.</a:t>
            </a:r>
          </a:p>
          <a:p>
            <a:pPr marL="53975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In order to completely describe the motion of an object, we need to include not only the </a:t>
            </a:r>
            <a:r>
              <a:rPr lang="en-US" altLang="en-US" sz="3200" b="1" dirty="0">
                <a:solidFill>
                  <a:srgbClr val="FF0000"/>
                </a:solidFill>
              </a:rPr>
              <a:t>speed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of the </a:t>
            </a:r>
            <a:r>
              <a:rPr lang="en-US" altLang="en-US" sz="3500" dirty="0">
                <a:latin typeface="Hand Me Down S (BRK)" pitchFamily="2" charset="0"/>
              </a:rPr>
              <a:t>object, but also </a:t>
            </a:r>
            <a:r>
              <a:rPr lang="en-US" altLang="en-US" sz="3500" b="1" dirty="0">
                <a:solidFill>
                  <a:srgbClr val="FF0000"/>
                </a:solidFill>
                <a:latin typeface="Hand Me Down S (BRK)" pitchFamily="2" charset="0"/>
              </a:rPr>
              <a:t>the direction.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46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lawsman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1" y="3200400"/>
            <a:ext cx="898525" cy="198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0" y="0"/>
            <a:ext cx="12192000" cy="206210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914400">
              <a:spcBef>
                <a:spcPct val="50000"/>
              </a:spcBef>
            </a:pPr>
            <a:r>
              <a:rPr lang="en-US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The moon man moved 40 km. </a:t>
            </a:r>
          </a:p>
          <a:p>
            <a:pPr marL="914400">
              <a:spcBef>
                <a:spcPct val="50000"/>
              </a:spcBef>
            </a:pPr>
            <a:r>
              <a:rPr lang="en-US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Does that tell you where he is?</a:t>
            </a:r>
          </a:p>
          <a:p>
            <a:pPr marL="914400">
              <a:spcBef>
                <a:spcPct val="50000"/>
              </a:spcBef>
            </a:pPr>
            <a:r>
              <a:rPr lang="en-US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No, you need to know the direction.</a:t>
            </a:r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6400800" y="42672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H="1">
            <a:off x="3429000" y="42672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6324600" y="4800600"/>
            <a:ext cx="1828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H="1">
            <a:off x="3657600" y="4876800"/>
            <a:ext cx="1905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V="1">
            <a:off x="6096000" y="2286000"/>
            <a:ext cx="15240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 flipH="1" flipV="1">
            <a:off x="4724400" y="2286000"/>
            <a:ext cx="914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5791200" y="4953000"/>
            <a:ext cx="762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 flipV="1">
            <a:off x="6172200" y="3200400"/>
            <a:ext cx="1905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 flipH="1">
            <a:off x="3124200" y="4572000"/>
            <a:ext cx="2209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 flipH="1" flipV="1">
            <a:off x="3581400" y="3200400"/>
            <a:ext cx="1752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6324600" y="4572000"/>
            <a:ext cx="2209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6019800" y="4953000"/>
            <a:ext cx="11430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7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build="p" autoUpdateAnimBg="0"/>
      <p:bldP spid="12293" grpId="1" animBg="1"/>
      <p:bldP spid="12294" grpId="0" animBg="1"/>
      <p:bldP spid="12295" grpId="0" animBg="1"/>
      <p:bldP spid="12296" grpId="0" animBg="1"/>
      <p:bldP spid="12297" grpId="0" animBg="1"/>
      <p:bldP spid="12298" grpId="0" animBg="1"/>
      <p:bldP spid="12299" grpId="0" animBg="1"/>
      <p:bldP spid="12300" grpId="0" animBg="1"/>
      <p:bldP spid="12301" grpId="0" animBg="1"/>
      <p:bldP spid="12302" grpId="0" animBg="1"/>
      <p:bldP spid="12303" grpId="0" animBg="1"/>
      <p:bldP spid="1230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731" y="1845734"/>
            <a:ext cx="4776951" cy="390868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500" dirty="0">
                <a:solidFill>
                  <a:schemeClr val="tx1"/>
                </a:solidFill>
              </a:rPr>
              <a:t>When describing velocity, you need to state the </a:t>
            </a:r>
            <a:r>
              <a:rPr lang="en-US" altLang="en-US" sz="3500" b="1" dirty="0">
                <a:solidFill>
                  <a:srgbClr val="FF0000"/>
                </a:solidFill>
              </a:rPr>
              <a:t>direction</a:t>
            </a:r>
            <a:r>
              <a:rPr lang="en-US" altLang="en-US" sz="35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500" dirty="0">
                <a:solidFill>
                  <a:schemeClr val="tx1"/>
                </a:solidFill>
              </a:rPr>
              <a:t>For example, the hurricane is heading 40 km/</a:t>
            </a:r>
            <a:r>
              <a:rPr lang="en-US" altLang="en-US" sz="3500" dirty="0" err="1">
                <a:solidFill>
                  <a:schemeClr val="tx1"/>
                </a:solidFill>
              </a:rPr>
              <a:t>hr</a:t>
            </a:r>
            <a:r>
              <a:rPr lang="en-US" altLang="en-US" sz="3500" dirty="0">
                <a:solidFill>
                  <a:schemeClr val="tx1"/>
                </a:solidFill>
              </a:rPr>
              <a:t> </a:t>
            </a:r>
            <a:r>
              <a:rPr lang="en-US" altLang="en-US" sz="3500" b="1" dirty="0">
                <a:solidFill>
                  <a:srgbClr val="FF0000"/>
                </a:solidFill>
              </a:rPr>
              <a:t>northwest.</a:t>
            </a:r>
          </a:p>
          <a:p>
            <a:pPr>
              <a:buFontTx/>
              <a:buNone/>
            </a:pPr>
            <a:endParaRPr lang="en-US" altLang="en-US" sz="4200" b="1" dirty="0">
              <a:latin typeface="Comix" pitchFamily="2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882" y="1841965"/>
            <a:ext cx="6203883" cy="411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3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00105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Velocity is a vector quantity.  It shows </a:t>
            </a:r>
            <a:r>
              <a:rPr lang="en-US" sz="2800" b="1" dirty="0">
                <a:solidFill>
                  <a:srgbClr val="FF0000"/>
                </a:solidFill>
              </a:rPr>
              <a:t>magnitude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FF0000"/>
                </a:solidFill>
              </a:rPr>
              <a:t>direction</a:t>
            </a:r>
            <a:r>
              <a:rPr lang="en-US" sz="2800" dirty="0"/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direction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for velocity is shown with an </a:t>
            </a:r>
            <a:r>
              <a:rPr lang="en-US" sz="2800" b="1" dirty="0">
                <a:solidFill>
                  <a:srgbClr val="FF0000"/>
                </a:solidFill>
              </a:rPr>
              <a:t>arrow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or </a:t>
            </a:r>
            <a:r>
              <a:rPr lang="en-US" sz="2800" b="1" dirty="0">
                <a:solidFill>
                  <a:srgbClr val="FF0000"/>
                </a:solidFill>
              </a:rPr>
              <a:t>vector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274" y="3515710"/>
            <a:ext cx="7837052" cy="318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39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WORD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When you work motion problems, you need to do the following:</a:t>
            </a:r>
            <a:endParaRPr lang="en-US" sz="2800" dirty="0"/>
          </a:p>
          <a:p>
            <a:pPr lvl="0"/>
            <a:r>
              <a:rPr lang="en-US" sz="2800" dirty="0"/>
              <a:t>1.  Write what you know and where you are going.</a:t>
            </a:r>
          </a:p>
          <a:p>
            <a:pPr lvl="0"/>
            <a:r>
              <a:rPr lang="en-US" sz="2800" dirty="0"/>
              <a:t>2.  Write the formula.</a:t>
            </a:r>
          </a:p>
          <a:p>
            <a:pPr lvl="0"/>
            <a:r>
              <a:rPr lang="en-US" sz="2800" dirty="0"/>
              <a:t>3.  Plug in the data given and solve.</a:t>
            </a:r>
          </a:p>
          <a:p>
            <a:pPr lvl="0"/>
            <a:r>
              <a:rPr lang="en-US" sz="2800" dirty="0"/>
              <a:t>4.  Be sure your answer has the correct units.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5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EOC TYPE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059391"/>
          </a:xfrm>
        </p:spPr>
        <p:txBody>
          <a:bodyPr/>
          <a:lstStyle/>
          <a:p>
            <a:r>
              <a:rPr lang="en-US" altLang="en-US" sz="3200" b="1" dirty="0">
                <a:solidFill>
                  <a:schemeClr val="tx1"/>
                </a:solidFill>
              </a:rPr>
              <a:t>What is the average speed of a car that travels 350 kilometers in 5 hours</a:t>
            </a:r>
            <a:r>
              <a:rPr lang="en-US" altLang="en-US" sz="3200" b="1" dirty="0">
                <a:solidFill>
                  <a:schemeClr val="tx1"/>
                </a:solidFill>
                <a:latin typeface="Matisse ITC" panose="04040403030D02020704" pitchFamily="82" charset="0"/>
              </a:rPr>
              <a:t>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00150" y="3095625"/>
            <a:ext cx="31527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Distance = 350km</a:t>
            </a:r>
          </a:p>
          <a:p>
            <a:r>
              <a:rPr lang="en-US" sz="2800" dirty="0"/>
              <a:t>Time = 5hrs</a:t>
            </a:r>
          </a:p>
          <a:p>
            <a:r>
              <a:rPr lang="en-US" sz="2800" dirty="0"/>
              <a:t>Speed =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05375" y="3200400"/>
                <a:ext cx="2733675" cy="719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Speed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𝑑𝑖𝑠𝑡𝑎𝑛𝑐𝑒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375" y="3200400"/>
                <a:ext cx="2733675" cy="719108"/>
              </a:xfrm>
              <a:prstGeom prst="rect">
                <a:avLst/>
              </a:prstGeom>
              <a:blipFill rotWithShape="0">
                <a:blip r:embed="rId2"/>
                <a:stretch>
                  <a:fillRect l="-4688" b="-1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05375" y="4172843"/>
                <a:ext cx="2733675" cy="713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Speed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350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𝑘𝑚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h𝑟𝑠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375" y="4172843"/>
                <a:ext cx="2733675" cy="713272"/>
              </a:xfrm>
              <a:prstGeom prst="rect">
                <a:avLst/>
              </a:prstGeom>
              <a:blipFill rotWithShape="0">
                <a:blip r:embed="rId3"/>
                <a:stretch>
                  <a:fillRect l="-468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905375" y="5257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Speed = 70km/</a:t>
            </a:r>
            <a:r>
              <a:rPr lang="en-US" sz="2800" dirty="0" err="1"/>
              <a:t>hr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18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2917</TotalTime>
  <Words>817</Words>
  <Application>Microsoft Office PowerPoint</Application>
  <PresentationFormat>Custom</PresentationFormat>
  <Paragraphs>119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Retrospect</vt:lpstr>
      <vt:lpstr>MOTION AND SPEED</vt:lpstr>
      <vt:lpstr>PowerPoint Presentation</vt:lpstr>
      <vt:lpstr>MOTION AND SPEED</vt:lpstr>
      <vt:lpstr>PowerPoint Presentation</vt:lpstr>
      <vt:lpstr>MOTION AND POSITION</vt:lpstr>
      <vt:lpstr>FRAME OF REFERENCE</vt:lpstr>
      <vt:lpstr>MOTION</vt:lpstr>
      <vt:lpstr>MEASURING MOTION</vt:lpstr>
      <vt:lpstr>DISTANCE VS DISPLACEMENT</vt:lpstr>
      <vt:lpstr>SPEED</vt:lpstr>
      <vt:lpstr>CALCULATING SPEED</vt:lpstr>
      <vt:lpstr>CALCULATING SPEED</vt:lpstr>
      <vt:lpstr>CONSTANT SPEED</vt:lpstr>
      <vt:lpstr>CHANGING SPEED</vt:lpstr>
      <vt:lpstr>AVERAGE SPEED</vt:lpstr>
      <vt:lpstr>INSTANTANEOUS SPEED</vt:lpstr>
      <vt:lpstr>GRAPHING SPEED</vt:lpstr>
      <vt:lpstr>GRAPHING SPEED</vt:lpstr>
      <vt:lpstr>TWO GRAPHS</vt:lpstr>
      <vt:lpstr>IMAGINE</vt:lpstr>
      <vt:lpstr>VELOCITY</vt:lpstr>
      <vt:lpstr>PowerPoint Presentation</vt:lpstr>
      <vt:lpstr>VELOCITY</vt:lpstr>
      <vt:lpstr>VELOCITY</vt:lpstr>
      <vt:lpstr>WORD PROBLEMS</vt:lpstr>
      <vt:lpstr>EOC TYPE QUESTION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 AND SPEED</dc:title>
  <dc:creator>Nancy Brim</dc:creator>
  <cp:lastModifiedBy>nbrim</cp:lastModifiedBy>
  <cp:revision>62</cp:revision>
  <dcterms:created xsi:type="dcterms:W3CDTF">2015-08-21T00:26:11Z</dcterms:created>
  <dcterms:modified xsi:type="dcterms:W3CDTF">2017-12-04T21:28:58Z</dcterms:modified>
</cp:coreProperties>
</file>