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87" r:id="rId2"/>
    <p:sldId id="283" r:id="rId3"/>
    <p:sldId id="293" r:id="rId4"/>
    <p:sldId id="333" r:id="rId5"/>
    <p:sldId id="285" r:id="rId6"/>
    <p:sldId id="288" r:id="rId7"/>
    <p:sldId id="290" r:id="rId8"/>
    <p:sldId id="332" r:id="rId9"/>
    <p:sldId id="331" r:id="rId10"/>
    <p:sldId id="284" r:id="rId11"/>
    <p:sldId id="291" r:id="rId12"/>
    <p:sldId id="292" r:id="rId13"/>
    <p:sldId id="294" r:id="rId14"/>
    <p:sldId id="29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1" autoAdjust="0"/>
    <p:restoredTop sz="96305" autoAdjust="0"/>
  </p:normalViewPr>
  <p:slideViewPr>
    <p:cSldViewPr snapToGrid="0">
      <p:cViewPr>
        <p:scale>
          <a:sx n="74" d="100"/>
          <a:sy n="74" d="100"/>
        </p:scale>
        <p:origin x="-372" y="-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876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5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164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710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7298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99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681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364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481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1C420EF-F9EE-4B27-8982-9BAF80A865AB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973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623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062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20EF-F9EE-4B27-8982-9BAF80A865AB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995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1C420EF-F9EE-4B27-8982-9BAF80A865AB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A5325A4-AC52-4605-BF44-F0723445A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5958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533400"/>
            <a:ext cx="91440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5400" b="1" dirty="0">
                <a:solidFill>
                  <a:srgbClr val="48A5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Sometimes speed changes.</a:t>
            </a:r>
          </a:p>
        </p:txBody>
      </p:sp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3048000" y="2438400"/>
            <a:ext cx="0" cy="396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>
            <a:off x="2438400" y="5486400"/>
            <a:ext cx="815975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5" name="Freeform 5"/>
          <p:cNvSpPr>
            <a:spLocks/>
          </p:cNvSpPr>
          <p:nvPr/>
        </p:nvSpPr>
        <p:spPr bwMode="auto">
          <a:xfrm>
            <a:off x="3048000" y="3886200"/>
            <a:ext cx="7723188" cy="1739900"/>
          </a:xfrm>
          <a:custGeom>
            <a:avLst/>
            <a:gdLst>
              <a:gd name="T0" fmla="*/ 0 w 4816"/>
              <a:gd name="T1" fmla="*/ 1008 h 1096"/>
              <a:gd name="T2" fmla="*/ 960 w 4816"/>
              <a:gd name="T3" fmla="*/ 240 h 1096"/>
              <a:gd name="T4" fmla="*/ 1728 w 4816"/>
              <a:gd name="T5" fmla="*/ 432 h 1096"/>
              <a:gd name="T6" fmla="*/ 2496 w 4816"/>
              <a:gd name="T7" fmla="*/ 96 h 1096"/>
              <a:gd name="T8" fmla="*/ 2880 w 4816"/>
              <a:gd name="T9" fmla="*/ 1008 h 1096"/>
              <a:gd name="T10" fmla="*/ 3456 w 4816"/>
              <a:gd name="T11" fmla="*/ 624 h 1096"/>
              <a:gd name="T12" fmla="*/ 4608 w 4816"/>
              <a:gd name="T13" fmla="*/ 576 h 1096"/>
              <a:gd name="T14" fmla="*/ 4704 w 4816"/>
              <a:gd name="T15" fmla="*/ 576 h 10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816" h="1096">
                <a:moveTo>
                  <a:pt x="0" y="1008"/>
                </a:moveTo>
                <a:cubicBezTo>
                  <a:pt x="336" y="672"/>
                  <a:pt x="672" y="336"/>
                  <a:pt x="960" y="240"/>
                </a:cubicBezTo>
                <a:cubicBezTo>
                  <a:pt x="1248" y="144"/>
                  <a:pt x="1472" y="456"/>
                  <a:pt x="1728" y="432"/>
                </a:cubicBezTo>
                <a:cubicBezTo>
                  <a:pt x="1984" y="408"/>
                  <a:pt x="2304" y="0"/>
                  <a:pt x="2496" y="96"/>
                </a:cubicBezTo>
                <a:cubicBezTo>
                  <a:pt x="2688" y="192"/>
                  <a:pt x="2720" y="920"/>
                  <a:pt x="2880" y="1008"/>
                </a:cubicBezTo>
                <a:cubicBezTo>
                  <a:pt x="3040" y="1096"/>
                  <a:pt x="3168" y="696"/>
                  <a:pt x="3456" y="624"/>
                </a:cubicBezTo>
                <a:cubicBezTo>
                  <a:pt x="3744" y="552"/>
                  <a:pt x="4400" y="584"/>
                  <a:pt x="4608" y="576"/>
                </a:cubicBezTo>
                <a:cubicBezTo>
                  <a:pt x="4816" y="568"/>
                  <a:pt x="4760" y="572"/>
                  <a:pt x="4704" y="576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6" name="WordArt 6"/>
          <p:cNvSpPr>
            <a:spLocks noChangeArrowheads="1" noChangeShapeType="1" noTextEdit="1"/>
          </p:cNvSpPr>
          <p:nvPr/>
        </p:nvSpPr>
        <p:spPr bwMode="auto">
          <a:xfrm rot="5400000">
            <a:off x="612775" y="3654425"/>
            <a:ext cx="4000500" cy="65405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Velocity</a:t>
            </a:r>
          </a:p>
        </p:txBody>
      </p:sp>
      <p:sp>
        <p:nvSpPr>
          <p:cNvPr id="10247" name="WordArt 7"/>
          <p:cNvSpPr>
            <a:spLocks noChangeArrowheads="1" noChangeShapeType="1" noTextEdit="1"/>
          </p:cNvSpPr>
          <p:nvPr/>
        </p:nvSpPr>
        <p:spPr bwMode="auto">
          <a:xfrm>
            <a:off x="5676900" y="5626100"/>
            <a:ext cx="3079750" cy="7620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">
              <a:avLst>
                <a:gd name="adj" fmla="val 12083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Impact" panose="020B0806030902050204" pitchFamily="34" charset="0"/>
              </a:rPr>
              <a:t>Time 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4318794" y="1721643"/>
            <a:ext cx="5181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800" b="1" dirty="0">
                <a:solidFill>
                  <a:schemeClr val="accent2"/>
                </a:solidFill>
                <a:latin typeface="Kristen ITC" panose="03050502040202030202" pitchFamily="66" charset="0"/>
              </a:rPr>
              <a:t>Changing Speed</a:t>
            </a:r>
          </a:p>
        </p:txBody>
      </p:sp>
    </p:spTree>
    <p:extLst>
      <p:ext uri="{BB962C8B-B14F-4D97-AF65-F5344CB8AC3E}">
        <p14:creationId xmlns:p14="http://schemas.microsoft.com/office/powerpoint/2010/main" val="2924192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animBg="1"/>
      <p:bldP spid="10248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ACCELERATION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200" dirty="0">
                <a:solidFill>
                  <a:schemeClr val="tx1"/>
                </a:solidFill>
                <a:latin typeface="Hand Me Down S (BRK)" pitchFamily="2" charset="0"/>
              </a:rPr>
              <a:t>Acceleration is </a:t>
            </a:r>
            <a:r>
              <a:rPr lang="en-US" altLang="en-US" sz="3200" b="1" dirty="0">
                <a:solidFill>
                  <a:srgbClr val="FF0000"/>
                </a:solidFill>
                <a:latin typeface="Hand Me Down S (BRK)" pitchFamily="2" charset="0"/>
              </a:rPr>
              <a:t>changing</a:t>
            </a:r>
            <a:r>
              <a:rPr lang="en-US" altLang="en-US" sz="3200" dirty="0">
                <a:solidFill>
                  <a:srgbClr val="FF0000"/>
                </a:solidFill>
                <a:latin typeface="Hand Me Down S (BRK)" pitchFamily="2" charset="0"/>
              </a:rPr>
              <a:t> </a:t>
            </a:r>
            <a:r>
              <a:rPr lang="en-US" altLang="en-US" sz="3200" dirty="0">
                <a:latin typeface="Hand Me Down S (BRK)" pitchFamily="2" charset="0"/>
              </a:rPr>
              <a:t>speed or velocity</a:t>
            </a:r>
          </a:p>
          <a:p>
            <a:pPr marL="571500" lvl="1" indent="-371475"/>
            <a:r>
              <a:rPr lang="en-US" altLang="en-US" sz="3200" dirty="0">
                <a:latin typeface="Hand Me Down S (BRK)" pitchFamily="2" charset="0"/>
              </a:rPr>
              <a:t>It is how </a:t>
            </a:r>
            <a:r>
              <a:rPr lang="en-US" altLang="en-US" sz="3200" b="1" dirty="0">
                <a:solidFill>
                  <a:srgbClr val="FF0000"/>
                </a:solidFill>
                <a:latin typeface="Hand Me Down S (BRK)" pitchFamily="2" charset="0"/>
              </a:rPr>
              <a:t>fast</a:t>
            </a:r>
            <a:r>
              <a:rPr lang="en-US" altLang="en-US" sz="3200" dirty="0">
                <a:solidFill>
                  <a:srgbClr val="FF0000"/>
                </a:solidFill>
                <a:latin typeface="Hand Me Down S (BRK)" pitchFamily="2" charset="0"/>
              </a:rPr>
              <a:t> </a:t>
            </a:r>
            <a:r>
              <a:rPr lang="en-US" altLang="en-US" sz="3200" dirty="0">
                <a:latin typeface="Hand Me Down S (BRK)" pitchFamily="2" charset="0"/>
              </a:rPr>
              <a:t>the speed is changing.</a:t>
            </a:r>
          </a:p>
          <a:p>
            <a:pPr marL="571500" lvl="1" indent="-371475"/>
            <a:r>
              <a:rPr lang="en-US" altLang="en-US" sz="3200" dirty="0">
                <a:latin typeface="Hand Me Down S (BRK)" pitchFamily="2" charset="0"/>
              </a:rPr>
              <a:t>Acceleration can be </a:t>
            </a:r>
            <a:r>
              <a:rPr lang="en-US" altLang="en-US" sz="3200" b="1" dirty="0">
                <a:solidFill>
                  <a:srgbClr val="FF0000"/>
                </a:solidFill>
                <a:latin typeface="Hand Me Down S (BRK)" pitchFamily="2" charset="0"/>
              </a:rPr>
              <a:t>positive</a:t>
            </a:r>
            <a:r>
              <a:rPr lang="en-US" altLang="en-US" sz="3200" dirty="0">
                <a:solidFill>
                  <a:srgbClr val="FF0000"/>
                </a:solidFill>
                <a:latin typeface="Hand Me Down S (BRK)" pitchFamily="2" charset="0"/>
              </a:rPr>
              <a:t> </a:t>
            </a:r>
            <a:r>
              <a:rPr lang="en-US" altLang="en-US" sz="3200" dirty="0">
                <a:latin typeface="Hand Me Down S (BRK)" pitchFamily="2" charset="0"/>
              </a:rPr>
              <a:t>(</a:t>
            </a:r>
            <a:r>
              <a:rPr lang="en-US" altLang="en-US" sz="3200" b="1" dirty="0">
                <a:solidFill>
                  <a:srgbClr val="FF0000"/>
                </a:solidFill>
                <a:latin typeface="Hand Me Down S (BRK)" pitchFamily="2" charset="0"/>
              </a:rPr>
              <a:t>speeding</a:t>
            </a:r>
            <a:r>
              <a:rPr lang="en-US" altLang="en-US" sz="3200" dirty="0">
                <a:solidFill>
                  <a:srgbClr val="FF0000"/>
                </a:solidFill>
                <a:latin typeface="Hand Me Down S (BRK)" pitchFamily="2" charset="0"/>
              </a:rPr>
              <a:t> </a:t>
            </a:r>
            <a:r>
              <a:rPr lang="en-US" altLang="en-US" sz="3200" dirty="0">
                <a:solidFill>
                  <a:schemeClr val="tx1"/>
                </a:solidFill>
                <a:latin typeface="Hand Me Down S (BRK)" pitchFamily="2" charset="0"/>
              </a:rPr>
              <a:t>up</a:t>
            </a:r>
            <a:r>
              <a:rPr lang="en-US" altLang="en-US" sz="3200" dirty="0">
                <a:latin typeface="Hand Me Down S (BRK)" pitchFamily="2" charset="0"/>
              </a:rPr>
              <a:t>) or </a:t>
            </a:r>
            <a:r>
              <a:rPr lang="en-US" altLang="en-US" sz="3200" b="1" dirty="0">
                <a:solidFill>
                  <a:srgbClr val="FF0000"/>
                </a:solidFill>
                <a:latin typeface="Hand Me Down S (BRK)" pitchFamily="2" charset="0"/>
              </a:rPr>
              <a:t>negative</a:t>
            </a:r>
            <a:r>
              <a:rPr lang="en-US" altLang="en-US" sz="3200" dirty="0">
                <a:solidFill>
                  <a:srgbClr val="FF0000"/>
                </a:solidFill>
                <a:latin typeface="Hand Me Down S (BRK)" pitchFamily="2" charset="0"/>
              </a:rPr>
              <a:t> </a:t>
            </a:r>
            <a:r>
              <a:rPr lang="en-US" altLang="en-US" sz="3200" dirty="0">
                <a:latin typeface="Hand Me Down S (BRK)" pitchFamily="2" charset="0"/>
              </a:rPr>
              <a:t>(</a:t>
            </a:r>
            <a:r>
              <a:rPr lang="en-US" altLang="en-US" sz="3200" b="1" dirty="0">
                <a:solidFill>
                  <a:srgbClr val="FF0000"/>
                </a:solidFill>
                <a:latin typeface="Hand Me Down S (BRK)" pitchFamily="2" charset="0"/>
              </a:rPr>
              <a:t>slowing</a:t>
            </a:r>
            <a:r>
              <a:rPr lang="en-US" altLang="en-US" sz="3200" dirty="0">
                <a:solidFill>
                  <a:srgbClr val="FF0000"/>
                </a:solidFill>
                <a:latin typeface="Hand Me Down S (BRK)" pitchFamily="2" charset="0"/>
              </a:rPr>
              <a:t> </a:t>
            </a:r>
            <a:r>
              <a:rPr lang="en-US" altLang="en-US" sz="3200" dirty="0">
                <a:latin typeface="Hand Me Down S (BRK)" pitchFamily="2" charset="0"/>
              </a:rPr>
              <a:t>down).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939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ACCELERATION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148" y="1879976"/>
            <a:ext cx="3124781" cy="14001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1383" y="1939001"/>
            <a:ext cx="1000125" cy="933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96929" y="2113339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1533" y="2036065"/>
            <a:ext cx="741997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3200" dirty="0">
                <a:latin typeface="Hand Me Down S (BRK)" pitchFamily="2" charset="0"/>
              </a:rPr>
              <a:t>Formula:</a:t>
            </a:r>
          </a:p>
          <a:p>
            <a:endParaRPr lang="en-US" altLang="en-US" sz="3200" dirty="0">
              <a:latin typeface="Hand Me Down S (BRK)" pitchFamily="2" charset="0"/>
            </a:endParaRPr>
          </a:p>
          <a:p>
            <a:endParaRPr lang="en-US" altLang="en-US" sz="3200" dirty="0">
              <a:latin typeface="Hand Me Down S (BRK)" pitchFamily="2" charset="0"/>
            </a:endParaRPr>
          </a:p>
          <a:p>
            <a:r>
              <a:rPr lang="en-US" altLang="en-US" sz="3200" dirty="0">
                <a:latin typeface="Hand Me Down S (BRK)" pitchFamily="2" charset="0"/>
              </a:rPr>
              <a:t>Units: m/s</a:t>
            </a:r>
            <a:r>
              <a:rPr lang="en-US" altLang="en-US" sz="3200" baseline="30000" dirty="0">
                <a:latin typeface="Hand Me Down S (BRK)" pitchFamily="2" charset="0"/>
              </a:rPr>
              <a:t>2</a:t>
            </a:r>
          </a:p>
          <a:p>
            <a:pPr marL="571500" lvl="1" indent="-371475"/>
            <a:r>
              <a:rPr lang="en-US" altLang="en-US" sz="3200" dirty="0">
                <a:latin typeface="Hand Me Down S (BRK)" pitchFamily="2" charset="0"/>
              </a:rPr>
              <a:t>Velocity per second</a:t>
            </a:r>
          </a:p>
          <a:p>
            <a:pPr marL="571500" lvl="1" indent="-371475"/>
            <a:r>
              <a:rPr lang="en-US" altLang="en-US" sz="3200" dirty="0">
                <a:latin typeface="Hand Me Down S (BRK)" pitchFamily="2" charset="0"/>
              </a:rPr>
              <a:t>meters/second per second</a:t>
            </a:r>
          </a:p>
        </p:txBody>
      </p:sp>
    </p:spTree>
    <p:extLst>
      <p:ext uri="{BB962C8B-B14F-4D97-AF65-F5344CB8AC3E}">
        <p14:creationId xmlns:p14="http://schemas.microsoft.com/office/powerpoint/2010/main" val="594716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ACCELERATION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F793252-EFF8-413E-8EF8-8ABC4BCD9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63550" indent="-463550">
              <a:buFont typeface="Wingdings" panose="05000000000000000000" pitchFamily="2" charset="2"/>
              <a:buChar char="§"/>
            </a:pPr>
            <a:r>
              <a:rPr lang="en-US" sz="3200" dirty="0"/>
              <a:t>Acceleration can be </a:t>
            </a:r>
            <a:r>
              <a:rPr lang="en-US" sz="3200" b="1" dirty="0">
                <a:solidFill>
                  <a:srgbClr val="FF0000"/>
                </a:solidFill>
              </a:rPr>
              <a:t>positive or negative.</a:t>
            </a:r>
          </a:p>
          <a:p>
            <a:pPr marL="463550" indent="-463550"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rgbClr val="FF0000"/>
                </a:solidFill>
              </a:rPr>
              <a:t>Negative</a:t>
            </a:r>
            <a:r>
              <a:rPr lang="en-US" sz="3200" dirty="0"/>
              <a:t> acceleration shows that the object is slowing down.  This is also called </a:t>
            </a:r>
            <a:r>
              <a:rPr lang="en-US" sz="3200" b="1" dirty="0">
                <a:solidFill>
                  <a:srgbClr val="FF0000"/>
                </a:solidFill>
              </a:rPr>
              <a:t>deceleration</a:t>
            </a:r>
            <a:r>
              <a:rPr lang="en-US" sz="3200" dirty="0"/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3A281BC-28E1-4F65-97F1-114E4D5877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297" y="4053385"/>
            <a:ext cx="10069368" cy="1924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201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1">
                    <a:lumMod val="75000"/>
                  </a:schemeClr>
                </a:solidFill>
              </a:rPr>
              <a:t>ACCELERATION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6305" y="1831762"/>
            <a:ext cx="4751070" cy="3364019"/>
          </a:xfrm>
        </p:spPr>
        <p:txBody>
          <a:bodyPr/>
          <a:lstStyle/>
          <a:p>
            <a:pPr marL="228600" indent="-2286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3600" dirty="0">
                <a:solidFill>
                  <a:schemeClr val="tx1"/>
                </a:solidFill>
                <a:latin typeface="ArtificeSSK" pitchFamily="2" charset="0"/>
              </a:rPr>
              <a:t>Acceleration is changing speed.</a:t>
            </a:r>
          </a:p>
          <a:p>
            <a:pPr marL="228600" indent="-228600">
              <a:spcBef>
                <a:spcPct val="50000"/>
              </a:spcBef>
              <a:buFontTx/>
              <a:buChar char="•"/>
            </a:pPr>
            <a:r>
              <a:rPr lang="en-US" altLang="en-US" sz="3600" dirty="0">
                <a:solidFill>
                  <a:schemeClr val="tx1"/>
                </a:solidFill>
                <a:latin typeface="ArtificeSSK" pitchFamily="2" charset="0"/>
              </a:rPr>
              <a:t>Covering </a:t>
            </a:r>
            <a:r>
              <a:rPr lang="en-US" altLang="en-US" sz="3600" b="1" dirty="0">
                <a:solidFill>
                  <a:srgbClr val="FF0000"/>
                </a:solidFill>
                <a:latin typeface="ArtificeSSK" pitchFamily="2" charset="0"/>
              </a:rPr>
              <a:t>more</a:t>
            </a:r>
            <a:r>
              <a:rPr lang="en-US" altLang="en-US" sz="3600" dirty="0">
                <a:solidFill>
                  <a:srgbClr val="FF0000"/>
                </a:solidFill>
                <a:latin typeface="ArtificeSSK" pitchFamily="2" charset="0"/>
              </a:rPr>
              <a:t> </a:t>
            </a:r>
            <a:r>
              <a:rPr lang="en-US" altLang="en-US" sz="3600" dirty="0">
                <a:solidFill>
                  <a:schemeClr val="tx1"/>
                </a:solidFill>
                <a:latin typeface="ArtificeSSK" pitchFamily="2" charset="0"/>
              </a:rPr>
              <a:t>distance every second.</a:t>
            </a:r>
          </a:p>
          <a:p>
            <a:endParaRPr lang="en-US" dirty="0"/>
          </a:p>
        </p:txBody>
      </p:sp>
      <p:pic>
        <p:nvPicPr>
          <p:cNvPr id="4" name="Picture 7" descr="position vs. time grap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834" y="1775460"/>
            <a:ext cx="5943600" cy="3476625"/>
          </a:xfrm>
          <a:prstGeom prst="rect">
            <a:avLst/>
          </a:prstGeom>
          <a:noFill/>
          <a:ln w="95250">
            <a:solidFill>
              <a:srgbClr val="FF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1" descr="car in mo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5487987"/>
            <a:ext cx="9144000" cy="137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4881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graph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767557"/>
            <a:ext cx="7010400" cy="38465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3799" name="Picture 7" descr="man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29550" y="3373438"/>
            <a:ext cx="3886200" cy="31988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7239000" y="361950"/>
            <a:ext cx="1600200" cy="579438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>
                <a:solidFill>
                  <a:srgbClr val="FFFF00"/>
                </a:solidFill>
                <a:latin typeface="Grafitti" pitchFamily="2" charset="0"/>
              </a:rPr>
              <a:t>10 m/s</a:t>
            </a:r>
            <a:r>
              <a:rPr lang="en-US" altLang="en-US" sz="3200" baseline="30000">
                <a:solidFill>
                  <a:srgbClr val="FFFF00"/>
                </a:solidFill>
                <a:latin typeface="Grafitti" pitchFamily="2" charset="0"/>
              </a:rPr>
              <a:t>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18185" y="4778062"/>
            <a:ext cx="74349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The slope of a velocity-time graph represents the </a:t>
            </a:r>
            <a:r>
              <a:rPr lang="en-US" sz="3200" b="1" dirty="0">
                <a:solidFill>
                  <a:srgbClr val="FF0000"/>
                </a:solidFill>
              </a:rPr>
              <a:t>acceleration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of the object.</a:t>
            </a:r>
          </a:p>
        </p:txBody>
      </p:sp>
    </p:spTree>
    <p:extLst>
      <p:ext uri="{BB962C8B-B14F-4D97-AF65-F5344CB8AC3E}">
        <p14:creationId xmlns:p14="http://schemas.microsoft.com/office/powerpoint/2010/main" val="90569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2" grpId="0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-12878" y="850625"/>
            <a:ext cx="12192000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endParaRPr lang="en-US" altLang="en-US" sz="48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Three Cases of Acceleration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Increasing Velocity</a:t>
            </a:r>
          </a:p>
          <a:p>
            <a:r>
              <a:rPr lang="en-US" sz="3200" dirty="0"/>
              <a:t> - speed is </a:t>
            </a:r>
            <a:r>
              <a:rPr lang="en-US" sz="3200" b="1" dirty="0">
                <a:solidFill>
                  <a:srgbClr val="FF0000"/>
                </a:solidFill>
              </a:rPr>
              <a:t>changing</a:t>
            </a:r>
            <a:r>
              <a:rPr lang="en-US" sz="3200" dirty="0"/>
              <a:t> so there is acceleration.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534" y="3422091"/>
            <a:ext cx="7414637" cy="2309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7005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-12878" y="850625"/>
            <a:ext cx="12192000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endParaRPr lang="en-US" altLang="en-US" sz="48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Three Cases of Acceleration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4002754" cy="402336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Changing Direction</a:t>
            </a:r>
          </a:p>
          <a:p>
            <a:pPr marL="463550" indent="-463550">
              <a:buNone/>
            </a:pPr>
            <a:r>
              <a:rPr lang="en-US" sz="3200" dirty="0"/>
              <a:t>- 	since the direction is </a:t>
            </a:r>
            <a:r>
              <a:rPr lang="en-US" sz="3200" b="1" dirty="0">
                <a:solidFill>
                  <a:srgbClr val="FF0000"/>
                </a:solidFill>
              </a:rPr>
              <a:t>changing</a:t>
            </a:r>
            <a:r>
              <a:rPr lang="en-US" sz="3200" dirty="0"/>
              <a:t>, the velocity is </a:t>
            </a:r>
            <a:r>
              <a:rPr lang="en-US" sz="3200" b="1" dirty="0">
                <a:solidFill>
                  <a:srgbClr val="FF0000"/>
                </a:solidFill>
              </a:rPr>
              <a:t>changing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even though the speed stays </a:t>
            </a:r>
            <a:r>
              <a:rPr lang="en-US" sz="3200" b="1" dirty="0">
                <a:solidFill>
                  <a:srgbClr val="FF0000"/>
                </a:solidFill>
              </a:rPr>
              <a:t>constant</a:t>
            </a:r>
            <a:r>
              <a:rPr lang="en-US" sz="3200" dirty="0"/>
              <a:t>.</a:t>
            </a:r>
          </a:p>
          <a:p>
            <a:endParaRPr lang="en-US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131" y="2029073"/>
            <a:ext cx="6547767" cy="3332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6324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-12878" y="850625"/>
            <a:ext cx="12192000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endParaRPr lang="en-US" altLang="en-US" sz="48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Three Cases of Acceleration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519464" cy="402336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Decreasing Velocity</a:t>
            </a:r>
          </a:p>
          <a:p>
            <a:r>
              <a:rPr lang="en-US" sz="3200" dirty="0"/>
              <a:t> - speed is </a:t>
            </a:r>
            <a:r>
              <a:rPr lang="en-US" sz="3200" b="1" dirty="0">
                <a:solidFill>
                  <a:srgbClr val="FF0000"/>
                </a:solidFill>
              </a:rPr>
              <a:t>changing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so there is acceleration.  This is </a:t>
            </a:r>
            <a:r>
              <a:rPr lang="en-US" sz="3200" b="1" dirty="0">
                <a:solidFill>
                  <a:srgbClr val="FF0000"/>
                </a:solidFill>
              </a:rPr>
              <a:t>negative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acceleration or deceleration.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265" y="3495371"/>
            <a:ext cx="6177096" cy="2695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6324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ACCELERATION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3550" indent="-463550">
              <a:buFontTx/>
              <a:buChar char="•"/>
            </a:pPr>
            <a:r>
              <a:rPr lang="en-US" altLang="en-US" sz="4000" dirty="0">
                <a:solidFill>
                  <a:schemeClr val="tx1"/>
                </a:solidFill>
              </a:rPr>
              <a:t>If the acceleration is 10m/s</a:t>
            </a:r>
            <a:r>
              <a:rPr lang="en-US" altLang="en-US" sz="4000" baseline="30000" dirty="0">
                <a:solidFill>
                  <a:schemeClr val="tx1"/>
                </a:solidFill>
              </a:rPr>
              <a:t>2</a:t>
            </a:r>
            <a:r>
              <a:rPr lang="en-US" altLang="en-US" sz="4000" dirty="0">
                <a:solidFill>
                  <a:schemeClr val="tx1"/>
                </a:solidFill>
              </a:rPr>
              <a:t>, that means that the object is increasing its speed by 10m/s every second.</a:t>
            </a:r>
            <a:endParaRPr lang="en-US" altLang="en-US" sz="800" dirty="0">
              <a:solidFill>
                <a:schemeClr val="tx1"/>
              </a:solidFill>
            </a:endParaRPr>
          </a:p>
          <a:p>
            <a:pPr marL="463550" indent="-463550">
              <a:buFontTx/>
              <a:buChar char="•"/>
            </a:pPr>
            <a:r>
              <a:rPr lang="en-US" altLang="en-US" sz="4000" dirty="0">
                <a:solidFill>
                  <a:schemeClr val="tx1"/>
                </a:solidFill>
              </a:rPr>
              <a:t>How fast is it going after 5 seconds?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942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5" descr="grap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054576"/>
            <a:ext cx="4090988" cy="3206750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3" name="Picture 7" descr="gra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1" y="3185110"/>
            <a:ext cx="4003675" cy="3070225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86" name="Text Box 30"/>
          <p:cNvSpPr txBox="1">
            <a:spLocks noChangeArrowheads="1"/>
          </p:cNvSpPr>
          <p:nvPr/>
        </p:nvSpPr>
        <p:spPr bwMode="auto">
          <a:xfrm>
            <a:off x="3810000" y="1364092"/>
            <a:ext cx="4724400" cy="7016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 b="1" dirty="0"/>
              <a:t>Changing Velocity</a:t>
            </a:r>
          </a:p>
        </p:txBody>
      </p:sp>
      <p:sp>
        <p:nvSpPr>
          <p:cNvPr id="19487" name="Text Box 31"/>
          <p:cNvSpPr txBox="1">
            <a:spLocks noChangeArrowheads="1"/>
          </p:cNvSpPr>
          <p:nvPr/>
        </p:nvSpPr>
        <p:spPr bwMode="auto">
          <a:xfrm>
            <a:off x="3733800" y="2238781"/>
            <a:ext cx="4800600" cy="7016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 b="1" dirty="0"/>
              <a:t>Constant Velocity</a:t>
            </a:r>
          </a:p>
        </p:txBody>
      </p:sp>
      <p:sp>
        <p:nvSpPr>
          <p:cNvPr id="19489" name="AutoShape 33"/>
          <p:cNvSpPr>
            <a:spLocks noChangeArrowheads="1"/>
          </p:cNvSpPr>
          <p:nvPr/>
        </p:nvSpPr>
        <p:spPr bwMode="auto">
          <a:xfrm rot="10800000">
            <a:off x="2667000" y="2237706"/>
            <a:ext cx="1066800" cy="1143000"/>
          </a:xfrm>
          <a:custGeom>
            <a:avLst/>
            <a:gdLst>
              <a:gd name="G0" fmla="+- 7936 0 0"/>
              <a:gd name="G1" fmla="+- 17775 0 0"/>
              <a:gd name="G2" fmla="+- 7936 0 0"/>
              <a:gd name="G3" fmla="*/ 7936 1 2"/>
              <a:gd name="G4" fmla="+- G3 10800 0"/>
              <a:gd name="G5" fmla="+- 21600 7936 17775"/>
              <a:gd name="G6" fmla="+- 17775 7936 0"/>
              <a:gd name="G7" fmla="*/ G6 1 2"/>
              <a:gd name="G8" fmla="*/ 17775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7775 1 2"/>
              <a:gd name="G15" fmla="+- G5 0 G4"/>
              <a:gd name="G16" fmla="+- G0 0 G4"/>
              <a:gd name="G17" fmla="*/ G2 G15 G16"/>
              <a:gd name="T0" fmla="*/ 14768 w 21600"/>
              <a:gd name="T1" fmla="*/ 0 h 21600"/>
              <a:gd name="T2" fmla="*/ 7936 w 21600"/>
              <a:gd name="T3" fmla="*/ 7936 h 21600"/>
              <a:gd name="T4" fmla="*/ 0 w 21600"/>
              <a:gd name="T5" fmla="*/ 17946 h 21600"/>
              <a:gd name="T6" fmla="*/ 8888 w 21600"/>
              <a:gd name="T7" fmla="*/ 21600 h 21600"/>
              <a:gd name="T8" fmla="*/ 17775 w 21600"/>
              <a:gd name="T9" fmla="*/ 15622 h 21600"/>
              <a:gd name="T10" fmla="*/ 21600 w 21600"/>
              <a:gd name="T11" fmla="*/ 7936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4768" y="0"/>
                </a:moveTo>
                <a:lnTo>
                  <a:pt x="7936" y="7936"/>
                </a:lnTo>
                <a:lnTo>
                  <a:pt x="11761" y="7936"/>
                </a:lnTo>
                <a:lnTo>
                  <a:pt x="11761" y="14292"/>
                </a:lnTo>
                <a:lnTo>
                  <a:pt x="0" y="14292"/>
                </a:lnTo>
                <a:lnTo>
                  <a:pt x="0" y="21600"/>
                </a:lnTo>
                <a:lnTo>
                  <a:pt x="17775" y="21600"/>
                </a:lnTo>
                <a:lnTo>
                  <a:pt x="17775" y="7936"/>
                </a:lnTo>
                <a:lnTo>
                  <a:pt x="21600" y="7936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90" name="AutoShape 34"/>
          <p:cNvSpPr>
            <a:spLocks noChangeArrowheads="1"/>
          </p:cNvSpPr>
          <p:nvPr/>
        </p:nvSpPr>
        <p:spPr bwMode="auto">
          <a:xfrm rot="9499" flipV="1">
            <a:off x="8531225" y="1603983"/>
            <a:ext cx="1296988" cy="1600200"/>
          </a:xfrm>
          <a:custGeom>
            <a:avLst/>
            <a:gdLst>
              <a:gd name="G0" fmla="+- 9063 0 0"/>
              <a:gd name="G1" fmla="+- 17775 0 0"/>
              <a:gd name="G2" fmla="+- 7936 0 0"/>
              <a:gd name="G3" fmla="*/ 9063 1 2"/>
              <a:gd name="G4" fmla="+- G3 10800 0"/>
              <a:gd name="G5" fmla="+- 21600 9063 17775"/>
              <a:gd name="G6" fmla="+- 17775 7936 0"/>
              <a:gd name="G7" fmla="*/ G6 1 2"/>
              <a:gd name="G8" fmla="*/ 17775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7775 1 2"/>
              <a:gd name="G15" fmla="+- G5 0 G4"/>
              <a:gd name="G16" fmla="+- G0 0 G4"/>
              <a:gd name="G17" fmla="*/ G2 G15 G16"/>
              <a:gd name="T0" fmla="*/ 15332 w 21600"/>
              <a:gd name="T1" fmla="*/ 0 h 21600"/>
              <a:gd name="T2" fmla="*/ 9063 w 21600"/>
              <a:gd name="T3" fmla="*/ 7936 h 21600"/>
              <a:gd name="T4" fmla="*/ 0 w 21600"/>
              <a:gd name="T5" fmla="*/ 18631 h 21600"/>
              <a:gd name="T6" fmla="*/ 8888 w 21600"/>
              <a:gd name="T7" fmla="*/ 21600 h 21600"/>
              <a:gd name="T8" fmla="*/ 17775 w 21600"/>
              <a:gd name="T9" fmla="*/ 15622 h 21600"/>
              <a:gd name="T10" fmla="*/ 21600 w 21600"/>
              <a:gd name="T11" fmla="*/ 7936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332" y="0"/>
                </a:moveTo>
                <a:lnTo>
                  <a:pt x="9063" y="7936"/>
                </a:lnTo>
                <a:lnTo>
                  <a:pt x="12888" y="7936"/>
                </a:lnTo>
                <a:lnTo>
                  <a:pt x="12888" y="15661"/>
                </a:lnTo>
                <a:lnTo>
                  <a:pt x="0" y="15661"/>
                </a:lnTo>
                <a:lnTo>
                  <a:pt x="0" y="21600"/>
                </a:lnTo>
                <a:lnTo>
                  <a:pt x="17775" y="21600"/>
                </a:lnTo>
                <a:lnTo>
                  <a:pt x="17775" y="7936"/>
                </a:lnTo>
                <a:lnTo>
                  <a:pt x="21600" y="7936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62885" y="167425"/>
            <a:ext cx="108826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RECOGNIZING THE GRAPHS</a:t>
            </a:r>
          </a:p>
        </p:txBody>
      </p:sp>
    </p:spTree>
    <p:extLst>
      <p:ext uri="{BB962C8B-B14F-4D97-AF65-F5344CB8AC3E}">
        <p14:creationId xmlns:p14="http://schemas.microsoft.com/office/powerpoint/2010/main" val="680919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86" grpId="0" animBg="1"/>
      <p:bldP spid="19487" grpId="0" animBg="1"/>
      <p:bldP spid="19489" grpId="0" animBg="1"/>
      <p:bldP spid="1949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 descr="two-stage rocket grap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47800"/>
            <a:ext cx="9144000" cy="4287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914400" y="323850"/>
            <a:ext cx="987051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5400" b="1" dirty="0">
                <a:solidFill>
                  <a:schemeClr val="accent2"/>
                </a:solidFill>
                <a:latin typeface="Porky's" pitchFamily="2" charset="0"/>
              </a:rPr>
              <a:t>WHAT IS HAPPENING HERE?</a:t>
            </a:r>
          </a:p>
        </p:txBody>
      </p:sp>
    </p:spTree>
    <p:extLst>
      <p:ext uri="{BB962C8B-B14F-4D97-AF65-F5344CB8AC3E}">
        <p14:creationId xmlns:p14="http://schemas.microsoft.com/office/powerpoint/2010/main" val="1529824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1952" y="451645"/>
            <a:ext cx="9144000" cy="4167941"/>
          </a:xfrm>
        </p:spPr>
        <p:txBody>
          <a:bodyPr>
            <a:normAutofit/>
          </a:bodyPr>
          <a:lstStyle/>
          <a:p>
            <a:pPr marL="609600" indent="-609600"/>
            <a:r>
              <a:rPr lang="en-US" altLang="en-US" sz="28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Which graph(s) show(s) constant speed?</a:t>
            </a:r>
          </a:p>
          <a:p>
            <a:pPr marL="609600" indent="-609600"/>
            <a:r>
              <a:rPr lang="en-US" altLang="en-US" sz="28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Which graph(s) show(s) acceleration?</a:t>
            </a:r>
            <a:endParaRPr lang="en-US" altLang="en-US" sz="22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4" y="2994689"/>
            <a:ext cx="10782301" cy="3315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5" descr="U1L1a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1150" y="26989"/>
            <a:ext cx="1828800" cy="181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6" name="AutoShape 6"/>
          <p:cNvSpPr>
            <a:spLocks noChangeArrowheads="1"/>
          </p:cNvSpPr>
          <p:nvPr/>
        </p:nvSpPr>
        <p:spPr bwMode="auto">
          <a:xfrm>
            <a:off x="10334625" y="451645"/>
            <a:ext cx="2362200" cy="8382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dirty="0"/>
              <a:t>----- another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792D338-F3C6-4BDB-ABA6-2DD59703A651}"/>
              </a:ext>
            </a:extLst>
          </p:cNvPr>
          <p:cNvSpPr txBox="1"/>
          <p:nvPr/>
        </p:nvSpPr>
        <p:spPr>
          <a:xfrm>
            <a:off x="4379496" y="2259944"/>
            <a:ext cx="19456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</a:rPr>
              <a:t>Constant </a:t>
            </a:r>
          </a:p>
          <a:p>
            <a:pPr algn="ctr"/>
            <a:r>
              <a:rPr lang="en-US" sz="2400" b="1" dirty="0">
                <a:solidFill>
                  <a:srgbClr val="7030A0"/>
                </a:solidFill>
              </a:rPr>
              <a:t>Speed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D57CFA3-1D28-432F-96F3-9EEB6BB240F1}"/>
              </a:ext>
            </a:extLst>
          </p:cNvPr>
          <p:cNvSpPr txBox="1"/>
          <p:nvPr/>
        </p:nvSpPr>
        <p:spPr>
          <a:xfrm>
            <a:off x="9606716" y="2253824"/>
            <a:ext cx="19456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</a:rPr>
              <a:t>Constant </a:t>
            </a:r>
          </a:p>
          <a:p>
            <a:pPr algn="ctr"/>
            <a:r>
              <a:rPr lang="en-US" sz="2400" b="1" dirty="0">
                <a:solidFill>
                  <a:srgbClr val="7030A0"/>
                </a:solidFill>
              </a:rPr>
              <a:t>Speed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19AE7F9-7E91-4A27-AABD-7A3E8F59BD7C}"/>
              </a:ext>
            </a:extLst>
          </p:cNvPr>
          <p:cNvSpPr txBox="1"/>
          <p:nvPr/>
        </p:nvSpPr>
        <p:spPr>
          <a:xfrm>
            <a:off x="1388646" y="2317992"/>
            <a:ext cx="19456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</a:rPr>
              <a:t>Acceleration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B925AC3-1BD3-453E-B78C-1E6898CB1615}"/>
              </a:ext>
            </a:extLst>
          </p:cNvPr>
          <p:cNvSpPr txBox="1"/>
          <p:nvPr/>
        </p:nvSpPr>
        <p:spPr>
          <a:xfrm>
            <a:off x="7254542" y="2284644"/>
            <a:ext cx="19456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</a:rPr>
              <a:t>Acceleration</a:t>
            </a:r>
          </a:p>
        </p:txBody>
      </p:sp>
    </p:spTree>
    <p:extLst>
      <p:ext uri="{BB962C8B-B14F-4D97-AF65-F5344CB8AC3E}">
        <p14:creationId xmlns:p14="http://schemas.microsoft.com/office/powerpoint/2010/main" val="1177091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1040341"/>
          </a:xfrm>
        </p:spPr>
        <p:txBody>
          <a:bodyPr>
            <a:normAutofit/>
          </a:bodyPr>
          <a:lstStyle/>
          <a:p>
            <a:r>
              <a:rPr lang="en-US" sz="2800" dirty="0"/>
              <a:t>Calculate acceleration of a turtle going from 0.3 m/s to 0.7 m/s in 30 seconds.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0150" y="2886075"/>
            <a:ext cx="37601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Velocity</a:t>
            </a:r>
            <a:r>
              <a:rPr lang="en-US" sz="2800" baseline="-25000" dirty="0" err="1"/>
              <a:t>i</a:t>
            </a:r>
            <a:r>
              <a:rPr lang="en-US" sz="2800" dirty="0"/>
              <a:t> = 0.3m/s</a:t>
            </a:r>
          </a:p>
          <a:p>
            <a:r>
              <a:rPr lang="en-US" sz="2800" dirty="0" err="1"/>
              <a:t>Velocity</a:t>
            </a:r>
            <a:r>
              <a:rPr lang="en-US" sz="2800" baseline="-25000" dirty="0" err="1"/>
              <a:t>f</a:t>
            </a:r>
            <a:r>
              <a:rPr lang="en-US" sz="2800" dirty="0"/>
              <a:t> = 0.7m/s</a:t>
            </a:r>
          </a:p>
          <a:p>
            <a:r>
              <a:rPr lang="en-US" sz="2800" dirty="0"/>
              <a:t>Time = 30s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286766" y="2886075"/>
                <a:ext cx="4370801" cy="7677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sz="2800" i="1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sz="2800" i="1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r>
                  <a:rPr lang="en-US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</a:rPr>
                          <m:t>𝑉𝑓𝑖𝑛𝑎𝑙</m:t>
                        </m:r>
                        <m:r>
                          <a:rPr lang="en-US" sz="2800" b="0" i="1" smtClean="0">
                            <a:latin typeface="Cambria Math"/>
                          </a:rPr>
                          <m:t> −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𝑉</m:t>
                        </m:r>
                        <m:r>
                          <a:rPr lang="en-US" sz="2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𝑖𝑛𝑖𝑡𝑖𝑎𝑙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𝑡𝑖𝑚𝑒</m:t>
                        </m:r>
                        <m:r>
                          <a:rPr lang="en-US" sz="2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2800" b="0" i="1" smtClean="0">
                            <a:latin typeface="Cambria Math"/>
                          </a:rPr>
                          <m:t> −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𝑡𝑖𝑚𝑒</m:t>
                        </m:r>
                        <m:r>
                          <a:rPr lang="en-US" sz="2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𝑖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6766" y="2886075"/>
                <a:ext cx="4370801" cy="767711"/>
              </a:xfrm>
              <a:prstGeom prst="rect">
                <a:avLst/>
              </a:prstGeom>
              <a:blipFill rotWithShape="1">
                <a:blip r:embed="rId2"/>
                <a:stretch>
                  <a:fillRect l="-2789" b="-39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305163" y="3914775"/>
                <a:ext cx="2567053" cy="883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0.7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− </m:t>
                        </m:r>
                        <m:f>
                          <m:f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0.3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30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5163" y="3914775"/>
                <a:ext cx="2567053" cy="883062"/>
              </a:xfrm>
              <a:prstGeom prst="rect">
                <a:avLst/>
              </a:prstGeom>
              <a:blipFill rotWithShape="1">
                <a:blip r:embed="rId3"/>
                <a:stretch>
                  <a:fillRect l="-4751" b="-89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162425" y="5048250"/>
                <a:ext cx="6271756" cy="883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0.4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30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en-US" sz="2800" dirty="0"/>
                  <a:t>  = 0.01333333 = 0.013m/s</a:t>
                </a:r>
                <a:r>
                  <a:rPr lang="en-US" sz="2800" baseline="30000" dirty="0"/>
                  <a:t>2</a:t>
                </a:r>
                <a:endParaRPr lang="en-US" sz="2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2425" y="5048250"/>
                <a:ext cx="6271756" cy="883062"/>
              </a:xfrm>
              <a:prstGeom prst="rect">
                <a:avLst/>
              </a:prstGeom>
              <a:blipFill rotWithShape="1">
                <a:blip r:embed="rId4"/>
                <a:stretch>
                  <a:fillRect l="-2041" b="-89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7009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2913</TotalTime>
  <Words>294</Words>
  <Application>Microsoft Office PowerPoint</Application>
  <PresentationFormat>Custom</PresentationFormat>
  <Paragraphs>57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Retrospect</vt:lpstr>
      <vt:lpstr>Sometimes speed changes.</vt:lpstr>
      <vt:lpstr>ACCELERATION</vt:lpstr>
      <vt:lpstr>ACCELERATION</vt:lpstr>
      <vt:lpstr>ACCELERATION</vt:lpstr>
      <vt:lpstr>ACCELERATION</vt:lpstr>
      <vt:lpstr>PowerPoint Presentation</vt:lpstr>
      <vt:lpstr>Three Cases of Acceleration</vt:lpstr>
      <vt:lpstr>Three Cases of Acceleration</vt:lpstr>
      <vt:lpstr>Three Cases of Acceleration</vt:lpstr>
      <vt:lpstr>ACCELERATION</vt:lpstr>
      <vt:lpstr>PowerPoint Presentation</vt:lpstr>
      <vt:lpstr>PowerPoint Presentation</vt:lpstr>
      <vt:lpstr>PowerPoint Presentation</vt:lpstr>
      <vt:lpstr>PRACTICE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MOTION AND SPEED</dc:title>
  <dc:creator>Nancy Brim</dc:creator>
  <cp:lastModifiedBy>nbrim</cp:lastModifiedBy>
  <cp:revision>56</cp:revision>
  <dcterms:created xsi:type="dcterms:W3CDTF">2015-08-21T00:26:11Z</dcterms:created>
  <dcterms:modified xsi:type="dcterms:W3CDTF">2017-12-04T21:29:23Z</dcterms:modified>
</cp:coreProperties>
</file>