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344" r:id="rId4"/>
    <p:sldId id="261" r:id="rId5"/>
    <p:sldId id="262" r:id="rId6"/>
    <p:sldId id="345" r:id="rId7"/>
    <p:sldId id="258" r:id="rId8"/>
    <p:sldId id="347" r:id="rId9"/>
    <p:sldId id="348" r:id="rId10"/>
    <p:sldId id="264" r:id="rId11"/>
    <p:sldId id="349" r:id="rId12"/>
    <p:sldId id="265" r:id="rId13"/>
    <p:sldId id="266" r:id="rId14"/>
    <p:sldId id="267" r:id="rId15"/>
    <p:sldId id="269" r:id="rId16"/>
    <p:sldId id="275" r:id="rId17"/>
    <p:sldId id="276" r:id="rId18"/>
    <p:sldId id="2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45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867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443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1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9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08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95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9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86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7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9312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15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6061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43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10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59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873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K4V0NvUx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955464" y="5141726"/>
            <a:ext cx="6400800" cy="1052598"/>
          </a:xfrm>
        </p:spPr>
        <p:txBody>
          <a:bodyPr>
            <a:normAutofit/>
          </a:bodyPr>
          <a:lstStyle/>
          <a:p>
            <a:r>
              <a:rPr lang="en-US" sz="3600" b="1" dirty="0"/>
              <a:t>The </a:t>
            </a:r>
            <a:r>
              <a:rPr lang="en-US" sz="3600" b="1" dirty="0">
                <a:solidFill>
                  <a:srgbClr val="FF0000"/>
                </a:solidFill>
              </a:rPr>
              <a:t>ability</a:t>
            </a:r>
            <a:r>
              <a:rPr lang="en-US" sz="3600" b="1" dirty="0"/>
              <a:t> to cause </a:t>
            </a:r>
            <a:r>
              <a:rPr lang="en-US" sz="3600" b="1" dirty="0">
                <a:solidFill>
                  <a:srgbClr val="FF0000"/>
                </a:solidFill>
              </a:rPr>
              <a:t>change</a:t>
            </a:r>
          </a:p>
        </p:txBody>
      </p:sp>
      <p:sp>
        <p:nvSpPr>
          <p:cNvPr id="6" name="WordArt 4"/>
          <p:cNvSpPr>
            <a:spLocks noGrp="1" noChangeArrowheads="1" noChangeShapeType="1" noTextEdit="1"/>
          </p:cNvSpPr>
          <p:nvPr>
            <p:ph type="ctrTitle"/>
          </p:nvPr>
        </p:nvSpPr>
        <p:spPr bwMode="auto">
          <a:xfrm>
            <a:off x="1775592" y="1570702"/>
            <a:ext cx="9256201" cy="297180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6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omic Sans MS" panose="030F0702030302020204" pitchFamily="66" charset="0"/>
              </a:rPr>
              <a:t>ENERGY</a:t>
            </a:r>
          </a:p>
        </p:txBody>
      </p:sp>
    </p:spTree>
    <p:extLst>
      <p:ext uri="{BB962C8B-B14F-4D97-AF65-F5344CB8AC3E}">
        <p14:creationId xmlns:p14="http://schemas.microsoft.com/office/powerpoint/2010/main" val="215427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8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3" presetClass="emph" presetSubtype="0" fill="remove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062155"/>
            <a:ext cx="8534400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760" y="15727"/>
            <a:ext cx="8534400" cy="3615267"/>
          </a:xfrm>
        </p:spPr>
        <p:txBody>
          <a:bodyPr>
            <a:normAutofit/>
          </a:bodyPr>
          <a:lstStyle/>
          <a:p>
            <a:r>
              <a:rPr lang="en-US" altLang="en-US" sz="2800" b="1" dirty="0">
                <a:solidFill>
                  <a:schemeClr val="bg1"/>
                </a:solidFill>
              </a:rPr>
              <a:t>ENERGY</a:t>
            </a:r>
            <a:r>
              <a:rPr lang="en-US" altLang="en-US" sz="2800" dirty="0">
                <a:solidFill>
                  <a:schemeClr val="bg1"/>
                </a:solidFill>
              </a:rPr>
              <a:t> is the </a:t>
            </a:r>
            <a:r>
              <a:rPr lang="en-US" altLang="en-US" sz="2800" b="1" dirty="0">
                <a:solidFill>
                  <a:srgbClr val="FF0000"/>
                </a:solidFill>
              </a:rPr>
              <a:t>ability</a:t>
            </a:r>
            <a:r>
              <a:rPr lang="en-US" altLang="en-US" sz="2800" b="1" dirty="0">
                <a:solidFill>
                  <a:schemeClr val="bg1"/>
                </a:solidFill>
              </a:rPr>
              <a:t> </a:t>
            </a:r>
            <a:r>
              <a:rPr lang="en-US" altLang="en-US" sz="2800" dirty="0">
                <a:solidFill>
                  <a:schemeClr val="bg1"/>
                </a:solidFill>
              </a:rPr>
              <a:t>to cause </a:t>
            </a:r>
            <a:r>
              <a:rPr lang="en-US" altLang="en-US" sz="2800" b="1" dirty="0">
                <a:solidFill>
                  <a:srgbClr val="FF0000"/>
                </a:solidFill>
              </a:rPr>
              <a:t>change</a:t>
            </a:r>
            <a:r>
              <a:rPr lang="en-US" altLang="en-US" sz="2800" b="1" dirty="0">
                <a:solidFill>
                  <a:schemeClr val="bg1"/>
                </a:solidFill>
              </a:rPr>
              <a:t>. </a:t>
            </a:r>
          </a:p>
          <a:p>
            <a:r>
              <a:rPr lang="en-US" altLang="en-US" sz="2800" dirty="0">
                <a:solidFill>
                  <a:schemeClr val="bg1"/>
                </a:solidFill>
              </a:rPr>
              <a:t>Energy is divided into two classes: </a:t>
            </a:r>
          </a:p>
          <a:p>
            <a:pPr lvl="1"/>
            <a:r>
              <a:rPr lang="en-US" altLang="en-US" sz="2800" b="1" dirty="0">
                <a:solidFill>
                  <a:schemeClr val="bg1"/>
                </a:solidFill>
              </a:rPr>
              <a:t>Kinetic Energy, KE</a:t>
            </a:r>
          </a:p>
          <a:p>
            <a:pPr lvl="1"/>
            <a:r>
              <a:rPr lang="en-US" sz="2800" b="1" dirty="0">
                <a:solidFill>
                  <a:schemeClr val="bg1"/>
                </a:solidFill>
              </a:rPr>
              <a:t>Potential Energy, PE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574B425-6D97-4728-A7D7-BAE4EB2F7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609" y="2872409"/>
            <a:ext cx="6275684" cy="37700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C0ADE6B-70BE-48B9-8B28-F78BD74BAD7E}"/>
              </a:ext>
            </a:extLst>
          </p:cNvPr>
          <p:cNvSpPr txBox="1"/>
          <p:nvPr/>
        </p:nvSpPr>
        <p:spPr>
          <a:xfrm>
            <a:off x="811536" y="4108048"/>
            <a:ext cx="39230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hlinkClick r:id="rId3"/>
              </a:rPr>
              <a:t>Kinetic and Potential Energy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2484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062155"/>
            <a:ext cx="8534400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Kinetic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88778"/>
            <a:ext cx="8534400" cy="4773377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3300" b="1" u="sng" dirty="0">
                <a:solidFill>
                  <a:schemeClr val="bg1"/>
                </a:solidFill>
              </a:rPr>
              <a:t>Kinetic Energy, KE</a:t>
            </a:r>
            <a:r>
              <a:rPr lang="en-US" altLang="en-US" sz="3300" b="1" dirty="0">
                <a:solidFill>
                  <a:schemeClr val="bg1"/>
                </a:solidFill>
              </a:rPr>
              <a:t> </a:t>
            </a:r>
            <a:r>
              <a:rPr lang="en-US" sz="3300" dirty="0">
                <a:solidFill>
                  <a:schemeClr val="bg1"/>
                </a:solidFill>
              </a:rPr>
              <a:t>is </a:t>
            </a:r>
            <a:r>
              <a:rPr lang="en-US" sz="3300" b="1" dirty="0">
                <a:solidFill>
                  <a:srgbClr val="FF0000"/>
                </a:solidFill>
              </a:rPr>
              <a:t>energy</a:t>
            </a:r>
            <a:r>
              <a:rPr lang="en-US" sz="3300" dirty="0">
                <a:solidFill>
                  <a:schemeClr val="bg1"/>
                </a:solidFill>
              </a:rPr>
              <a:t> possessed by an object in </a:t>
            </a:r>
            <a:r>
              <a:rPr lang="en-US" sz="3300" b="1" dirty="0">
                <a:solidFill>
                  <a:srgbClr val="FF0000"/>
                </a:solidFill>
              </a:rPr>
              <a:t>motion</a:t>
            </a:r>
            <a:r>
              <a:rPr lang="en-US" sz="3300" dirty="0">
                <a:solidFill>
                  <a:schemeClr val="bg1"/>
                </a:solidFill>
              </a:rPr>
              <a:t>. </a:t>
            </a:r>
          </a:p>
          <a:p>
            <a:pPr lvl="1"/>
            <a:r>
              <a:rPr lang="en-US" sz="3300" dirty="0">
                <a:solidFill>
                  <a:schemeClr val="bg1"/>
                </a:solidFill>
              </a:rPr>
              <a:t>The earth </a:t>
            </a:r>
            <a:r>
              <a:rPr lang="en-US" sz="3300" b="1" dirty="0">
                <a:solidFill>
                  <a:srgbClr val="FF0000"/>
                </a:solidFill>
              </a:rPr>
              <a:t>revolving</a:t>
            </a:r>
            <a:r>
              <a:rPr lang="en-US" sz="3300" dirty="0">
                <a:solidFill>
                  <a:schemeClr val="bg1"/>
                </a:solidFill>
              </a:rPr>
              <a:t> around the sun, you </a:t>
            </a:r>
            <a:r>
              <a:rPr lang="en-US" sz="3300" b="1" dirty="0">
                <a:solidFill>
                  <a:srgbClr val="FF0000"/>
                </a:solidFill>
              </a:rPr>
              <a:t>walking</a:t>
            </a:r>
            <a:r>
              <a:rPr lang="en-US" sz="3300" dirty="0">
                <a:solidFill>
                  <a:schemeClr val="bg1"/>
                </a:solidFill>
              </a:rPr>
              <a:t> down the street, and molecules </a:t>
            </a:r>
            <a:r>
              <a:rPr lang="en-US" sz="3300" b="1" dirty="0">
                <a:solidFill>
                  <a:srgbClr val="FF0000"/>
                </a:solidFill>
              </a:rPr>
              <a:t>moving</a:t>
            </a:r>
            <a:r>
              <a:rPr lang="en-US" sz="3300" dirty="0">
                <a:solidFill>
                  <a:schemeClr val="bg1"/>
                </a:solidFill>
              </a:rPr>
              <a:t> in space all have kinetic energy. </a:t>
            </a:r>
          </a:p>
          <a:p>
            <a:pPr lvl="1"/>
            <a:r>
              <a:rPr lang="en-US" sz="3300" dirty="0">
                <a:solidFill>
                  <a:schemeClr val="bg1"/>
                </a:solidFill>
              </a:rPr>
              <a:t>Kinetic Energy of an object depends upon two variables: </a:t>
            </a:r>
          </a:p>
          <a:p>
            <a:pPr lvl="2"/>
            <a:r>
              <a:rPr lang="en-US" sz="3300" dirty="0">
                <a:solidFill>
                  <a:schemeClr val="bg1"/>
                </a:solidFill>
              </a:rPr>
              <a:t>the </a:t>
            </a:r>
            <a:r>
              <a:rPr lang="en-US" sz="3300" b="1" dirty="0">
                <a:solidFill>
                  <a:srgbClr val="FF0000"/>
                </a:solidFill>
              </a:rPr>
              <a:t>mass, m</a:t>
            </a:r>
            <a:r>
              <a:rPr lang="en-US" sz="3300" dirty="0">
                <a:solidFill>
                  <a:schemeClr val="bg1"/>
                </a:solidFill>
              </a:rPr>
              <a:t> of the object</a:t>
            </a:r>
          </a:p>
          <a:p>
            <a:pPr lvl="2"/>
            <a:r>
              <a:rPr lang="en-US" sz="3300" dirty="0">
                <a:solidFill>
                  <a:schemeClr val="bg1"/>
                </a:solidFill>
              </a:rPr>
              <a:t>the </a:t>
            </a:r>
            <a:r>
              <a:rPr lang="en-US" sz="3300" b="1" dirty="0">
                <a:solidFill>
                  <a:srgbClr val="FF0000"/>
                </a:solidFill>
              </a:rPr>
              <a:t>speed, v</a:t>
            </a:r>
            <a:r>
              <a:rPr lang="en-US" sz="3300" dirty="0">
                <a:solidFill>
                  <a:schemeClr val="bg1"/>
                </a:solidFill>
              </a:rPr>
              <a:t> of the object.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69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350933"/>
            <a:ext cx="8534400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KINETIC ENERGY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24697" y="522515"/>
            <a:ext cx="8534400" cy="4972594"/>
          </a:xfrm>
        </p:spPr>
        <p:txBody>
          <a:bodyPr/>
          <a:lstStyle/>
          <a:p>
            <a:pPr lvl="1"/>
            <a:r>
              <a:rPr lang="en-US" sz="2800" dirty="0"/>
              <a:t>To calculate Kinetic Energy, use the formula: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Kinetic energy is usually measured in units of </a:t>
            </a:r>
            <a:r>
              <a:rPr lang="en-US" sz="2800" b="1" dirty="0">
                <a:solidFill>
                  <a:srgbClr val="FF0000"/>
                </a:solidFill>
              </a:rPr>
              <a:t>Joules (J)</a:t>
            </a:r>
            <a:r>
              <a:rPr lang="en-US" sz="2800" dirty="0">
                <a:solidFill>
                  <a:schemeClr val="bg1"/>
                </a:solidFill>
              </a:rPr>
              <a:t>; one Joule is equal to </a:t>
            </a:r>
            <a:r>
              <a:rPr lang="en-US" sz="2800" b="1" dirty="0">
                <a:solidFill>
                  <a:srgbClr val="FF0000"/>
                </a:solidFill>
              </a:rPr>
              <a:t>1 kg m</a:t>
            </a:r>
            <a:r>
              <a:rPr lang="en-US" sz="2800" b="1" baseline="30000" dirty="0">
                <a:solidFill>
                  <a:srgbClr val="FF0000"/>
                </a:solidFill>
              </a:rPr>
              <a:t>2</a:t>
            </a:r>
            <a:r>
              <a:rPr lang="en-US" sz="2800" b="1" dirty="0">
                <a:solidFill>
                  <a:srgbClr val="FF0000"/>
                </a:solidFill>
              </a:rPr>
              <a:t> / s</a:t>
            </a:r>
            <a:r>
              <a:rPr lang="en-US" sz="2800" b="1" baseline="30000" dirty="0">
                <a:solidFill>
                  <a:srgbClr val="FF0000"/>
                </a:solidFill>
              </a:rPr>
              <a:t>2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pPr lvl="1"/>
            <a:endParaRPr lang="en-US" sz="2800" dirty="0"/>
          </a:p>
          <a:p>
            <a:endParaRPr lang="en-US" dirty="0"/>
          </a:p>
        </p:txBody>
      </p:sp>
      <p:pic>
        <p:nvPicPr>
          <p:cNvPr id="5" name="Picture 4" descr="equ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052" y="1507793"/>
            <a:ext cx="67056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6A57447-9422-41DA-86E3-6D0F2B40E047}"/>
              </a:ext>
            </a:extLst>
          </p:cNvPr>
          <p:cNvSpPr/>
          <p:nvPr/>
        </p:nvSpPr>
        <p:spPr>
          <a:xfrm>
            <a:off x="1891052" y="1507793"/>
            <a:ext cx="6705600" cy="1790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0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350933"/>
            <a:ext cx="8534400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POTENTIAL ENERGY, 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928" y="289436"/>
            <a:ext cx="10593388" cy="1644445"/>
          </a:xfrm>
        </p:spPr>
        <p:txBody>
          <a:bodyPr/>
          <a:lstStyle/>
          <a:p>
            <a:r>
              <a:rPr lang="en-US" altLang="en-US" sz="3200" b="1" dirty="0">
                <a:solidFill>
                  <a:srgbClr val="FF0000"/>
                </a:solidFill>
                <a:latin typeface="Verdana" panose="020B0604030504040204" pitchFamily="34" charset="0"/>
              </a:rPr>
              <a:t>Energy</a:t>
            </a:r>
            <a:r>
              <a:rPr lang="en-US" altLang="en-US" sz="3200" b="1" dirty="0">
                <a:solidFill>
                  <a:schemeClr val="bg1"/>
                </a:solidFill>
                <a:latin typeface="Verdana" panose="020B0604030504040204" pitchFamily="34" charset="0"/>
              </a:rPr>
              <a:t> an object has because of its </a:t>
            </a:r>
            <a:r>
              <a:rPr lang="en-US" altLang="en-US" sz="3200" b="1" dirty="0">
                <a:solidFill>
                  <a:srgbClr val="FF0000"/>
                </a:solidFill>
                <a:latin typeface="Verdana" panose="020B0604030504040204" pitchFamily="34" charset="0"/>
              </a:rPr>
              <a:t>position</a:t>
            </a:r>
            <a:r>
              <a:rPr lang="en-US" altLang="en-US" sz="3200" b="1" dirty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Verdana" panose="020B0604030504040204" pitchFamily="34" charset="0"/>
              </a:rPr>
              <a:t>relative</a:t>
            </a:r>
            <a:r>
              <a:rPr lang="en-US" altLang="en-US" sz="3200" b="1" dirty="0">
                <a:solidFill>
                  <a:schemeClr val="bg1"/>
                </a:solidFill>
                <a:latin typeface="Verdana" panose="020B0604030504040204" pitchFamily="34" charset="0"/>
              </a:rPr>
              <a:t> to some other </a:t>
            </a:r>
            <a:r>
              <a:rPr lang="en-US" altLang="en-US" sz="3200" b="1" dirty="0">
                <a:solidFill>
                  <a:srgbClr val="FF0000"/>
                </a:solidFill>
                <a:latin typeface="Verdana" panose="020B0604030504040204" pitchFamily="34" charset="0"/>
              </a:rPr>
              <a:t>object</a:t>
            </a:r>
            <a:r>
              <a:rPr lang="en-US" altLang="en-US" sz="3200" b="1" dirty="0">
                <a:solidFill>
                  <a:schemeClr val="bg1"/>
                </a:solidFill>
                <a:latin typeface="Verdana" panose="020B0604030504040204" pitchFamily="34" charset="0"/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576" y="1695155"/>
            <a:ext cx="5910049" cy="378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02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350933"/>
            <a:ext cx="8534400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POTENTIAL ENERGY, 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306" y="620355"/>
            <a:ext cx="10593388" cy="4513620"/>
          </a:xfrm>
        </p:spPr>
        <p:txBody>
          <a:bodyPr>
            <a:normAutofit/>
          </a:bodyPr>
          <a:lstStyle/>
          <a:p>
            <a:pPr lvl="0"/>
            <a:r>
              <a:rPr lang="en-US" sz="2800" dirty="0">
                <a:solidFill>
                  <a:schemeClr val="bg1"/>
                </a:solidFill>
              </a:rPr>
              <a:t>Example:  When you stand at the </a:t>
            </a:r>
            <a:r>
              <a:rPr lang="en-US" sz="2800" b="1" dirty="0">
                <a:solidFill>
                  <a:srgbClr val="FF0000"/>
                </a:solidFill>
              </a:rPr>
              <a:t>top</a:t>
            </a:r>
            <a:r>
              <a:rPr lang="en-US" sz="2800" dirty="0">
                <a:solidFill>
                  <a:schemeClr val="bg1"/>
                </a:solidFill>
              </a:rPr>
              <a:t> of a stairwell you have </a:t>
            </a:r>
            <a:r>
              <a:rPr lang="en-US" sz="2800" b="1" dirty="0">
                <a:solidFill>
                  <a:srgbClr val="FF0000"/>
                </a:solidFill>
              </a:rPr>
              <a:t>more</a:t>
            </a:r>
            <a:r>
              <a:rPr lang="en-US" sz="2800" dirty="0">
                <a:solidFill>
                  <a:schemeClr val="bg1"/>
                </a:solidFill>
              </a:rPr>
              <a:t> potential energy than when you are at the </a:t>
            </a:r>
            <a:r>
              <a:rPr lang="en-US" sz="2800" b="1" dirty="0">
                <a:solidFill>
                  <a:srgbClr val="FF0000"/>
                </a:solidFill>
              </a:rPr>
              <a:t>bottom</a:t>
            </a:r>
            <a:r>
              <a:rPr lang="en-US" sz="2800" dirty="0">
                <a:solidFill>
                  <a:schemeClr val="bg1"/>
                </a:solidFill>
              </a:rPr>
              <a:t>, because the earth can pull you down through the force of </a:t>
            </a:r>
            <a:r>
              <a:rPr lang="en-US" sz="2800" b="1" dirty="0">
                <a:solidFill>
                  <a:srgbClr val="FF0000"/>
                </a:solidFill>
              </a:rPr>
              <a:t>gravity</a:t>
            </a:r>
            <a:r>
              <a:rPr lang="en-US" sz="2800" dirty="0">
                <a:solidFill>
                  <a:schemeClr val="bg1"/>
                </a:solidFill>
              </a:rPr>
              <a:t>, doing </a:t>
            </a:r>
            <a:r>
              <a:rPr lang="en-US" sz="2800" b="1" dirty="0">
                <a:solidFill>
                  <a:srgbClr val="FF0000"/>
                </a:solidFill>
              </a:rPr>
              <a:t>work</a:t>
            </a:r>
            <a:r>
              <a:rPr lang="en-US" sz="2800" dirty="0">
                <a:solidFill>
                  <a:schemeClr val="bg1"/>
                </a:solidFill>
              </a:rPr>
              <a:t> in the process. </a:t>
            </a:r>
          </a:p>
          <a:p>
            <a:pPr lvl="0"/>
            <a:r>
              <a:rPr lang="en-US" sz="2800" dirty="0">
                <a:solidFill>
                  <a:schemeClr val="bg1"/>
                </a:solidFill>
              </a:rPr>
              <a:t>Kinetic energy is usually measured in units of </a:t>
            </a:r>
            <a:r>
              <a:rPr lang="en-US" sz="2800" b="1" dirty="0">
                <a:solidFill>
                  <a:srgbClr val="FF0000"/>
                </a:solidFill>
              </a:rPr>
              <a:t>Joules (J)</a:t>
            </a:r>
            <a:r>
              <a:rPr lang="en-US" sz="2800" dirty="0">
                <a:solidFill>
                  <a:schemeClr val="bg1"/>
                </a:solidFill>
              </a:rPr>
              <a:t>; one Joule is equal to </a:t>
            </a:r>
            <a:r>
              <a:rPr lang="en-US" sz="2800" b="1" dirty="0">
                <a:solidFill>
                  <a:srgbClr val="FF0000"/>
                </a:solidFill>
              </a:rPr>
              <a:t>1 kg m</a:t>
            </a:r>
            <a:r>
              <a:rPr lang="en-US" sz="2800" b="1" baseline="30000" dirty="0">
                <a:solidFill>
                  <a:srgbClr val="FF0000"/>
                </a:solidFill>
              </a:rPr>
              <a:t>2</a:t>
            </a:r>
            <a:r>
              <a:rPr lang="en-US" sz="2800" b="1" dirty="0">
                <a:solidFill>
                  <a:srgbClr val="FF0000"/>
                </a:solidFill>
              </a:rPr>
              <a:t> / s</a:t>
            </a:r>
            <a:r>
              <a:rPr lang="en-US" sz="2800" b="1" baseline="30000" dirty="0">
                <a:solidFill>
                  <a:srgbClr val="FF0000"/>
                </a:solidFill>
              </a:rPr>
              <a:t>2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850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350933"/>
            <a:ext cx="8534400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TYPES OF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342900"/>
            <a:ext cx="10967014" cy="5008033"/>
          </a:xfrm>
        </p:spPr>
        <p:txBody>
          <a:bodyPr>
            <a:normAutofit/>
          </a:bodyPr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Thermal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(Heat) </a:t>
            </a:r>
            <a:r>
              <a:rPr lang="en-US" sz="2800" b="1" dirty="0">
                <a:solidFill>
                  <a:schemeClr val="bg1"/>
                </a:solidFill>
              </a:rPr>
              <a:t>energy</a:t>
            </a:r>
            <a:r>
              <a:rPr lang="en-US" sz="2800" dirty="0">
                <a:solidFill>
                  <a:schemeClr val="bg1"/>
                </a:solidFill>
              </a:rPr>
              <a:t> - energy involved in temperature changes or heat transfers.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</a:rPr>
              <a:t>Chemical Potential </a:t>
            </a:r>
            <a:r>
              <a:rPr lang="en-US" sz="2800" b="1" dirty="0">
                <a:solidFill>
                  <a:schemeClr val="bg1"/>
                </a:solidFill>
              </a:rPr>
              <a:t>Energy</a:t>
            </a:r>
            <a:r>
              <a:rPr lang="en-US" sz="2800" dirty="0">
                <a:solidFill>
                  <a:schemeClr val="bg1"/>
                </a:solidFill>
              </a:rPr>
              <a:t> - stored in chemical reactions and the energy involved in chemical reactions.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</a:rPr>
              <a:t>Nuclear</a:t>
            </a:r>
            <a:r>
              <a:rPr lang="en-US" sz="2800" b="1" dirty="0">
                <a:solidFill>
                  <a:schemeClr val="bg1"/>
                </a:solidFill>
              </a:rPr>
              <a:t> energy</a:t>
            </a:r>
            <a:r>
              <a:rPr lang="en-US" sz="2800" dirty="0">
                <a:solidFill>
                  <a:schemeClr val="bg1"/>
                </a:solidFill>
              </a:rPr>
              <a:t> - stored in the nucleus of the atom, energy released from nuclear reactions by converting mass to energy.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</a:rPr>
              <a:t>Electric</a:t>
            </a:r>
            <a:r>
              <a:rPr lang="en-US" sz="2800" b="1" dirty="0">
                <a:solidFill>
                  <a:schemeClr val="bg1"/>
                </a:solidFill>
              </a:rPr>
              <a:t> energy</a:t>
            </a:r>
            <a:r>
              <a:rPr lang="en-US" sz="2800" dirty="0">
                <a:solidFill>
                  <a:schemeClr val="bg1"/>
                </a:solidFill>
              </a:rPr>
              <a:t> – energy involved in electron movement.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</a:rPr>
              <a:t>Light</a:t>
            </a:r>
            <a:r>
              <a:rPr lang="en-US" sz="2800" b="1" dirty="0">
                <a:solidFill>
                  <a:schemeClr val="bg1"/>
                </a:solidFill>
              </a:rPr>
              <a:t> energy </a:t>
            </a:r>
            <a:r>
              <a:rPr lang="en-US" sz="2800" dirty="0">
                <a:solidFill>
                  <a:schemeClr val="bg1"/>
                </a:solidFill>
              </a:rPr>
              <a:t>– electromagnetic radiation in the forms of visible and invisible light.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43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350933"/>
            <a:ext cx="8534400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TYPES OF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10967014" cy="4665133"/>
          </a:xfrm>
        </p:spPr>
        <p:txBody>
          <a:bodyPr>
            <a:normAutofit/>
          </a:bodyPr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Sound</a:t>
            </a:r>
            <a:r>
              <a:rPr lang="en-US" sz="2800" b="1" dirty="0">
                <a:solidFill>
                  <a:schemeClr val="bg1"/>
                </a:solidFill>
              </a:rPr>
              <a:t> energy </a:t>
            </a:r>
            <a:r>
              <a:rPr lang="en-US" sz="2800" dirty="0">
                <a:solidFill>
                  <a:schemeClr val="bg1"/>
                </a:solidFill>
              </a:rPr>
              <a:t>- energy associated with the vibration of matter.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</a:rPr>
              <a:t>Mechanical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energy-</a:t>
            </a:r>
            <a:r>
              <a:rPr lang="en-US" sz="2800" dirty="0">
                <a:solidFill>
                  <a:schemeClr val="bg1"/>
                </a:solidFill>
              </a:rPr>
              <a:t> The motion of some objects contains a </a:t>
            </a:r>
            <a:r>
              <a:rPr lang="en-US" sz="2800" b="1" dirty="0">
                <a:solidFill>
                  <a:srgbClr val="FF0000"/>
                </a:solidFill>
              </a:rPr>
              <a:t>combination</a:t>
            </a:r>
            <a:r>
              <a:rPr lang="en-US" sz="2800" dirty="0">
                <a:solidFill>
                  <a:schemeClr val="bg1"/>
                </a:solidFill>
              </a:rPr>
              <a:t> of kinetic and potential energies.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Mechanical energy is the </a:t>
            </a:r>
            <a:r>
              <a:rPr lang="en-US" sz="2600" b="1" dirty="0">
                <a:solidFill>
                  <a:srgbClr val="FF0000"/>
                </a:solidFill>
              </a:rPr>
              <a:t>sum</a:t>
            </a:r>
            <a:r>
              <a:rPr lang="en-US" sz="2600" dirty="0">
                <a:solidFill>
                  <a:schemeClr val="bg1"/>
                </a:solidFill>
              </a:rPr>
              <a:t> of the </a:t>
            </a:r>
            <a:r>
              <a:rPr lang="en-US" sz="2600" b="1" dirty="0">
                <a:solidFill>
                  <a:srgbClr val="FF0000"/>
                </a:solidFill>
              </a:rPr>
              <a:t>kinetic</a:t>
            </a:r>
            <a:r>
              <a:rPr lang="en-US" sz="2600" dirty="0">
                <a:solidFill>
                  <a:schemeClr val="bg1"/>
                </a:solidFill>
              </a:rPr>
              <a:t> energies and the forms of </a:t>
            </a:r>
            <a:r>
              <a:rPr lang="en-US" sz="2600" b="1" dirty="0">
                <a:solidFill>
                  <a:srgbClr val="FF0000"/>
                </a:solidFill>
              </a:rPr>
              <a:t>potential</a:t>
            </a:r>
            <a:r>
              <a:rPr lang="en-US" sz="2600" dirty="0">
                <a:solidFill>
                  <a:schemeClr val="bg1"/>
                </a:solidFill>
              </a:rPr>
              <a:t> energies associated with a system.  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Therefore, Mechanical Energy </a:t>
            </a:r>
            <a:r>
              <a:rPr lang="en-US" sz="2600" b="1" dirty="0">
                <a:solidFill>
                  <a:srgbClr val="FF0000"/>
                </a:solidFill>
              </a:rPr>
              <a:t>equals</a:t>
            </a:r>
            <a:r>
              <a:rPr lang="en-US" sz="2600" dirty="0">
                <a:solidFill>
                  <a:schemeClr val="bg1"/>
                </a:solidFill>
              </a:rPr>
              <a:t> Kinetic Energy </a:t>
            </a:r>
            <a:r>
              <a:rPr lang="en-US" sz="2600" b="1" dirty="0">
                <a:solidFill>
                  <a:srgbClr val="FF0000"/>
                </a:solidFill>
              </a:rPr>
              <a:t>plus</a:t>
            </a:r>
            <a:r>
              <a:rPr lang="en-US" sz="2600" dirty="0">
                <a:solidFill>
                  <a:schemeClr val="bg1"/>
                </a:solidFill>
              </a:rPr>
              <a:t> Potential Energy.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31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807" y="5212489"/>
            <a:ext cx="10510368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MORE ON potential energy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43434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An object can </a:t>
            </a:r>
            <a:r>
              <a:rPr lang="en-US" sz="2800" b="1" dirty="0">
                <a:solidFill>
                  <a:srgbClr val="FF0000"/>
                </a:solidFill>
              </a:rPr>
              <a:t>store energy </a:t>
            </a:r>
            <a:r>
              <a:rPr lang="en-US" sz="2800" dirty="0">
                <a:solidFill>
                  <a:schemeClr val="bg1"/>
                </a:solidFill>
              </a:rPr>
              <a:t>because of its </a:t>
            </a:r>
            <a:r>
              <a:rPr lang="en-US" sz="2800" b="1" dirty="0">
                <a:solidFill>
                  <a:srgbClr val="FF0000"/>
                </a:solidFill>
              </a:rPr>
              <a:t>position</a:t>
            </a:r>
            <a:r>
              <a:rPr lang="en-US" sz="2800" dirty="0">
                <a:solidFill>
                  <a:schemeClr val="bg1"/>
                </a:solidFill>
              </a:rPr>
              <a:t>.  These are all forms of potential energy.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Gravitational Potential Energy 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Elastic Potential Energy 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Chemical Potential Energy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5589" y="0"/>
            <a:ext cx="2781300" cy="3419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402" y="3639461"/>
            <a:ext cx="1394791" cy="200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0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461" y="4963582"/>
            <a:ext cx="11547733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GRAVITATIONAL POTENTIAL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11261983" cy="4076700"/>
          </a:xfrm>
        </p:spPr>
        <p:txBody>
          <a:bodyPr>
            <a:normAutofit/>
          </a:bodyPr>
          <a:lstStyle/>
          <a:p>
            <a:pPr marL="533400" indent="-533400"/>
            <a:r>
              <a:rPr lang="en-US" altLang="en-US" sz="3000" b="1" dirty="0">
                <a:solidFill>
                  <a:schemeClr val="bg1"/>
                </a:solidFill>
              </a:rPr>
              <a:t>Gravitational Potential Energy, GPE </a:t>
            </a:r>
            <a:r>
              <a:rPr lang="en-US" altLang="en-US" sz="3000" dirty="0">
                <a:solidFill>
                  <a:schemeClr val="bg1"/>
                </a:solidFill>
              </a:rPr>
              <a:t>- </a:t>
            </a:r>
            <a:r>
              <a:rPr lang="en-US" altLang="en-US" sz="3000" b="1" dirty="0">
                <a:solidFill>
                  <a:srgbClr val="FF0000"/>
                </a:solidFill>
              </a:rPr>
              <a:t>energy stored </a:t>
            </a:r>
            <a:r>
              <a:rPr lang="en-US" altLang="en-US" sz="3000" dirty="0">
                <a:solidFill>
                  <a:schemeClr val="bg1"/>
                </a:solidFill>
              </a:rPr>
              <a:t>in an object as the result of its </a:t>
            </a:r>
            <a:r>
              <a:rPr lang="en-US" altLang="en-US" sz="3000" b="1" dirty="0">
                <a:solidFill>
                  <a:srgbClr val="FF0000"/>
                </a:solidFill>
              </a:rPr>
              <a:t>position</a:t>
            </a:r>
            <a:r>
              <a:rPr lang="en-US" altLang="en-US" sz="3000" dirty="0">
                <a:solidFill>
                  <a:schemeClr val="bg1"/>
                </a:solidFill>
              </a:rPr>
              <a:t> </a:t>
            </a:r>
            <a:r>
              <a:rPr lang="en-US" altLang="en-US" sz="3000" b="1" dirty="0">
                <a:solidFill>
                  <a:srgbClr val="FF0000"/>
                </a:solidFill>
              </a:rPr>
              <a:t>above Earth </a:t>
            </a:r>
            <a:r>
              <a:rPr lang="en-US" altLang="en-US" sz="3000" dirty="0">
                <a:solidFill>
                  <a:schemeClr val="bg1"/>
                </a:solidFill>
              </a:rPr>
              <a:t>(i.e., height). </a:t>
            </a:r>
          </a:p>
          <a:p>
            <a:pPr marL="514350" lvl="0" indent="-514350"/>
            <a:r>
              <a:rPr lang="en-US" sz="3000" dirty="0">
                <a:solidFill>
                  <a:schemeClr val="bg1"/>
                </a:solidFill>
              </a:rPr>
              <a:t>GPE is the </a:t>
            </a:r>
            <a:r>
              <a:rPr lang="en-US" sz="3000" b="1" dirty="0">
                <a:solidFill>
                  <a:srgbClr val="FF0000"/>
                </a:solidFill>
              </a:rPr>
              <a:t>energy</a:t>
            </a:r>
            <a:r>
              <a:rPr lang="en-US" sz="3000" dirty="0">
                <a:solidFill>
                  <a:schemeClr val="bg1"/>
                </a:solidFill>
              </a:rPr>
              <a:t> </a:t>
            </a:r>
            <a:r>
              <a:rPr lang="en-US" sz="3000" b="1" dirty="0">
                <a:solidFill>
                  <a:srgbClr val="FF0000"/>
                </a:solidFill>
              </a:rPr>
              <a:t>stored</a:t>
            </a:r>
            <a:r>
              <a:rPr lang="en-US" sz="3000" dirty="0">
                <a:solidFill>
                  <a:schemeClr val="bg1"/>
                </a:solidFill>
              </a:rPr>
              <a:t> in an object as the result of its </a:t>
            </a:r>
            <a:r>
              <a:rPr lang="en-US" sz="3000" b="1" dirty="0">
                <a:solidFill>
                  <a:srgbClr val="FF0000"/>
                </a:solidFill>
              </a:rPr>
              <a:t>vertical position.</a:t>
            </a:r>
          </a:p>
          <a:p>
            <a:pPr marL="514350" lvl="0" indent="-514350"/>
            <a:r>
              <a:rPr lang="en-US" sz="3000" dirty="0">
                <a:solidFill>
                  <a:schemeClr val="bg1"/>
                </a:solidFill>
              </a:rPr>
              <a:t>Amount of GPE is dependent on </a:t>
            </a:r>
            <a:r>
              <a:rPr lang="en-US" sz="3000" b="1" dirty="0">
                <a:solidFill>
                  <a:srgbClr val="FF0000"/>
                </a:solidFill>
              </a:rPr>
              <a:t>two</a:t>
            </a:r>
            <a:r>
              <a:rPr lang="en-US" sz="3000" dirty="0">
                <a:solidFill>
                  <a:schemeClr val="bg1"/>
                </a:solidFill>
              </a:rPr>
              <a:t> variables:</a:t>
            </a:r>
          </a:p>
          <a:p>
            <a:pPr lvl="2"/>
            <a:r>
              <a:rPr lang="en-US" sz="3000" b="1" dirty="0">
                <a:solidFill>
                  <a:srgbClr val="FF0000"/>
                </a:solidFill>
              </a:rPr>
              <a:t>mass</a:t>
            </a:r>
          </a:p>
          <a:p>
            <a:pPr lvl="2"/>
            <a:r>
              <a:rPr lang="en-US" sz="3000" b="1" dirty="0">
                <a:solidFill>
                  <a:srgbClr val="FF0000"/>
                </a:solidFill>
              </a:rPr>
              <a:t>height</a:t>
            </a:r>
            <a:r>
              <a:rPr lang="en-US" sz="3000" dirty="0">
                <a:solidFill>
                  <a:schemeClr val="bg1"/>
                </a:solidFill>
              </a:rPr>
              <a:t> above the ground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5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1" y="5125507"/>
            <a:ext cx="11585833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GRAVITATIONAL POTENTIAL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795483"/>
            <a:ext cx="8440739" cy="4624242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3000" b="1" dirty="0">
                <a:solidFill>
                  <a:schemeClr val="bg1"/>
                </a:solidFill>
              </a:rPr>
              <a:t>GPE Formula:  </a:t>
            </a:r>
          </a:p>
          <a:p>
            <a:pPr marL="1371600" indent="0">
              <a:buNone/>
            </a:pPr>
            <a:r>
              <a:rPr lang="en-US" sz="3000" dirty="0">
                <a:solidFill>
                  <a:schemeClr val="bg1"/>
                </a:solidFill>
              </a:rPr>
              <a:t>=</a:t>
            </a:r>
            <a:r>
              <a:rPr lang="en-US" sz="3000" b="1" dirty="0">
                <a:solidFill>
                  <a:srgbClr val="FF0000"/>
                </a:solidFill>
              </a:rPr>
              <a:t> mass</a:t>
            </a:r>
            <a:r>
              <a:rPr lang="en-US" sz="3000" dirty="0">
                <a:solidFill>
                  <a:schemeClr val="bg1"/>
                </a:solidFill>
              </a:rPr>
              <a:t> ● </a:t>
            </a:r>
            <a:r>
              <a:rPr lang="en-US" sz="3000" b="1" dirty="0">
                <a:solidFill>
                  <a:srgbClr val="FF0000"/>
                </a:solidFill>
              </a:rPr>
              <a:t>gravity</a:t>
            </a:r>
            <a:r>
              <a:rPr lang="en-US" sz="3000" dirty="0">
                <a:solidFill>
                  <a:schemeClr val="bg1"/>
                </a:solidFill>
              </a:rPr>
              <a:t> ● </a:t>
            </a:r>
            <a:r>
              <a:rPr lang="en-US" sz="3000" b="1" dirty="0">
                <a:solidFill>
                  <a:srgbClr val="FF0000"/>
                </a:solidFill>
              </a:rPr>
              <a:t>height</a:t>
            </a:r>
            <a:r>
              <a:rPr lang="en-US" sz="3000" dirty="0">
                <a:solidFill>
                  <a:schemeClr val="bg1"/>
                </a:solidFill>
              </a:rPr>
              <a:t> </a:t>
            </a:r>
          </a:p>
          <a:p>
            <a:pPr marL="1371600" indent="0">
              <a:buNone/>
            </a:pPr>
            <a:r>
              <a:rPr lang="en-US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altLang="en-US" sz="3000" b="1" dirty="0" err="1">
                <a:solidFill>
                  <a:srgbClr val="FF0000"/>
                </a:solidFill>
              </a:rPr>
              <a:t>mgh</a:t>
            </a:r>
            <a:endParaRPr lang="en-US" altLang="en-US" sz="3000" b="1" dirty="0">
              <a:solidFill>
                <a:srgbClr val="FF0000"/>
              </a:solidFill>
            </a:endParaRPr>
          </a:p>
          <a:p>
            <a:pPr marL="0" lvl="0" indent="0" algn="ctr">
              <a:buNone/>
            </a:pPr>
            <a:endParaRPr lang="en-US" sz="3000" dirty="0">
              <a:solidFill>
                <a:schemeClr val="bg1"/>
              </a:solidFill>
            </a:endParaRPr>
          </a:p>
          <a:p>
            <a:r>
              <a:rPr lang="en-US" altLang="en-US" sz="3000" dirty="0">
                <a:solidFill>
                  <a:schemeClr val="bg1"/>
                </a:solidFill>
              </a:rPr>
              <a:t>m = mass in kg</a:t>
            </a:r>
          </a:p>
          <a:p>
            <a:pPr lvl="0"/>
            <a:r>
              <a:rPr lang="en-US" sz="3000" dirty="0">
                <a:solidFill>
                  <a:schemeClr val="bg1"/>
                </a:solidFill>
              </a:rPr>
              <a:t>g = acceleration due to gravity which is </a:t>
            </a:r>
            <a:r>
              <a:rPr lang="en-US" sz="3000" b="1" dirty="0">
                <a:solidFill>
                  <a:srgbClr val="FF0000"/>
                </a:solidFill>
              </a:rPr>
              <a:t>9.8 m/s</a:t>
            </a:r>
            <a:r>
              <a:rPr lang="en-US" sz="3000" b="1" baseline="30000" dirty="0">
                <a:solidFill>
                  <a:srgbClr val="FF0000"/>
                </a:solidFill>
              </a:rPr>
              <a:t>2.</a:t>
            </a:r>
          </a:p>
          <a:p>
            <a:r>
              <a:rPr lang="en-US" altLang="en-US" sz="3000" dirty="0">
                <a:solidFill>
                  <a:schemeClr val="bg1"/>
                </a:solidFill>
              </a:rPr>
              <a:t>h = height above ground in meters</a:t>
            </a:r>
          </a:p>
          <a:p>
            <a:pPr lvl="0"/>
            <a:endParaRPr lang="en-US" sz="30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0A8F1AC-9212-4280-B869-53D70B410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6039" y="1845350"/>
            <a:ext cx="27813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227484"/>
            <a:ext cx="10819530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ELASTIC POTENTIAL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337" y="123449"/>
            <a:ext cx="10819530" cy="3615267"/>
          </a:xfrm>
        </p:spPr>
        <p:txBody>
          <a:bodyPr/>
          <a:lstStyle/>
          <a:p>
            <a:r>
              <a:rPr lang="en-US" altLang="en-US" sz="3200" b="1" dirty="0">
                <a:solidFill>
                  <a:schemeClr val="bg1"/>
                </a:solidFill>
              </a:rPr>
              <a:t>Elastic Potential Energy </a:t>
            </a:r>
            <a:r>
              <a:rPr lang="en-US" altLang="en-US" sz="3200" dirty="0">
                <a:solidFill>
                  <a:schemeClr val="bg1"/>
                </a:solidFill>
              </a:rPr>
              <a:t>- energy </a:t>
            </a:r>
            <a:r>
              <a:rPr lang="en-US" altLang="en-US" sz="3200" b="1" dirty="0">
                <a:solidFill>
                  <a:srgbClr val="FF0000"/>
                </a:solidFill>
              </a:rPr>
              <a:t>stored</a:t>
            </a:r>
            <a:r>
              <a:rPr lang="en-US" altLang="en-US" sz="3200" dirty="0">
                <a:solidFill>
                  <a:schemeClr val="bg1"/>
                </a:solidFill>
              </a:rPr>
              <a:t> in something </a:t>
            </a:r>
            <a:r>
              <a:rPr lang="en-US" altLang="en-US" sz="3200" b="1" dirty="0">
                <a:solidFill>
                  <a:srgbClr val="FF0000"/>
                </a:solidFill>
              </a:rPr>
              <a:t>stretchy</a:t>
            </a:r>
            <a:r>
              <a:rPr lang="en-US" altLang="en-US" sz="3200" dirty="0">
                <a:solidFill>
                  <a:schemeClr val="bg1"/>
                </a:solidFill>
              </a:rPr>
              <a:t>.</a:t>
            </a:r>
          </a:p>
          <a:p>
            <a:r>
              <a:rPr lang="en-US" altLang="en-US" sz="3200" dirty="0">
                <a:solidFill>
                  <a:schemeClr val="bg1"/>
                </a:solidFill>
              </a:rPr>
              <a:t>It is the energy stored in </a:t>
            </a:r>
            <a:r>
              <a:rPr lang="en-US" altLang="en-US" sz="3200" b="1" dirty="0">
                <a:solidFill>
                  <a:srgbClr val="FF0000"/>
                </a:solidFill>
              </a:rPr>
              <a:t>elastic</a:t>
            </a:r>
            <a:r>
              <a:rPr lang="en-US" altLang="en-US" sz="3200" dirty="0">
                <a:solidFill>
                  <a:schemeClr val="bg1"/>
                </a:solidFill>
              </a:rPr>
              <a:t> materials as the result of their </a:t>
            </a:r>
            <a:r>
              <a:rPr lang="en-US" altLang="en-US" sz="3200" b="1" dirty="0">
                <a:solidFill>
                  <a:srgbClr val="FF0000"/>
                </a:solidFill>
              </a:rPr>
              <a:t>stretching </a:t>
            </a:r>
            <a:r>
              <a:rPr lang="en-US" altLang="en-US" sz="3200" dirty="0">
                <a:solidFill>
                  <a:schemeClr val="bg1"/>
                </a:solidFill>
              </a:rPr>
              <a:t>or</a:t>
            </a:r>
            <a:r>
              <a:rPr lang="en-US" altLang="en-US" sz="3200" b="1" dirty="0">
                <a:solidFill>
                  <a:srgbClr val="FF0000"/>
                </a:solidFill>
              </a:rPr>
              <a:t> compressing</a:t>
            </a:r>
            <a:r>
              <a:rPr lang="en-US" altLang="en-US" sz="3200" dirty="0">
                <a:solidFill>
                  <a:schemeClr val="bg1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2" descr="dart g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050" y="3081978"/>
            <a:ext cx="505618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4656AA2-2B80-45BC-9F94-98A9C64D1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076" y="3222472"/>
            <a:ext cx="1394791" cy="200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3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5711682"/>
            <a:ext cx="10111607" cy="1146318"/>
          </a:xfrm>
        </p:spPr>
        <p:txBody>
          <a:bodyPr>
            <a:normAutofit/>
          </a:bodyPr>
          <a:lstStyle/>
          <a:p>
            <a:r>
              <a:rPr lang="en-US" sz="5400" b="1" dirty="0"/>
              <a:t>Chemical potential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0"/>
            <a:ext cx="10642549" cy="302775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Chemical Potential Energy </a:t>
            </a:r>
            <a:r>
              <a:rPr lang="en-US" sz="2800" dirty="0">
                <a:solidFill>
                  <a:schemeClr val="bg1"/>
                </a:solidFill>
              </a:rPr>
              <a:t>– energy that is </a:t>
            </a:r>
            <a:r>
              <a:rPr lang="en-US" sz="2800" b="1" dirty="0">
                <a:solidFill>
                  <a:srgbClr val="FF0000"/>
                </a:solidFill>
              </a:rPr>
              <a:t>stored</a:t>
            </a:r>
            <a:r>
              <a:rPr lang="en-US" sz="2800" dirty="0">
                <a:solidFill>
                  <a:schemeClr val="bg1"/>
                </a:solidFill>
              </a:rPr>
              <a:t> in the </a:t>
            </a:r>
            <a:r>
              <a:rPr lang="en-US" sz="2800" b="1" dirty="0">
                <a:solidFill>
                  <a:srgbClr val="FF0000"/>
                </a:solidFill>
              </a:rPr>
              <a:t>bonds</a:t>
            </a:r>
            <a:r>
              <a:rPr lang="en-US" sz="2800" dirty="0">
                <a:solidFill>
                  <a:schemeClr val="bg1"/>
                </a:solidFill>
              </a:rPr>
              <a:t> of an atom or molecule.</a:t>
            </a:r>
          </a:p>
          <a:p>
            <a:r>
              <a:rPr lang="en-US" sz="2800" dirty="0">
                <a:solidFill>
                  <a:schemeClr val="bg1"/>
                </a:solidFill>
              </a:rPr>
              <a:t>It is a form of potential energy that can be </a:t>
            </a:r>
            <a:r>
              <a:rPr lang="en-US" sz="2800" b="1" dirty="0">
                <a:solidFill>
                  <a:srgbClr val="FF0000"/>
                </a:solidFill>
              </a:rPr>
              <a:t>absorbed</a:t>
            </a:r>
            <a:r>
              <a:rPr lang="en-US" sz="2800" dirty="0">
                <a:solidFill>
                  <a:schemeClr val="bg1"/>
                </a:solidFill>
              </a:rPr>
              <a:t> or </a:t>
            </a:r>
            <a:r>
              <a:rPr lang="en-US" sz="2800" b="1" dirty="0">
                <a:solidFill>
                  <a:srgbClr val="FF0000"/>
                </a:solidFill>
              </a:rPr>
              <a:t>released</a:t>
            </a:r>
            <a:r>
              <a:rPr lang="en-US" sz="2800" dirty="0">
                <a:solidFill>
                  <a:schemeClr val="bg1"/>
                </a:solidFill>
              </a:rPr>
              <a:t> during a </a:t>
            </a:r>
            <a:r>
              <a:rPr lang="en-US" sz="2800" b="1" dirty="0">
                <a:solidFill>
                  <a:srgbClr val="FF0000"/>
                </a:solidFill>
              </a:rPr>
              <a:t>chemical reaction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</a:p>
          <a:p>
            <a:r>
              <a:rPr lang="en-US" sz="2800" dirty="0">
                <a:solidFill>
                  <a:schemeClr val="bg1"/>
                </a:solidFill>
              </a:rPr>
              <a:t>It may also change during a </a:t>
            </a:r>
            <a:r>
              <a:rPr lang="en-US" sz="2800" b="1" dirty="0">
                <a:solidFill>
                  <a:srgbClr val="FF0000"/>
                </a:solidFill>
              </a:rPr>
              <a:t>phase change </a:t>
            </a:r>
            <a:r>
              <a:rPr lang="en-US" sz="2800" dirty="0">
                <a:solidFill>
                  <a:schemeClr val="bg1"/>
                </a:solidFill>
              </a:rPr>
              <a:t>like melting.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810" y="2936880"/>
            <a:ext cx="6624130" cy="286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60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9850438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CONSERVATION OF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10288588" cy="3615267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reativeBlock BB" pitchFamily="34" charset="0"/>
                <a:cs typeface="Times New Roman" panose="02020603050405020304" pitchFamily="18" charset="0"/>
              </a:rPr>
              <a:t>Energy</a:t>
            </a:r>
            <a:r>
              <a:rPr lang="en-US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reativeBlock BB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reativeBlock BB" pitchFamily="34" charset="0"/>
                <a:cs typeface="Times New Roman" panose="02020603050405020304" pitchFamily="18" charset="0"/>
              </a:rPr>
              <a:t>cannot be created or destroyed</a:t>
            </a:r>
            <a:r>
              <a:rPr lang="en-US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reativeBlock BB" pitchFamily="34" charset="0"/>
                <a:cs typeface="Times New Roman" panose="02020603050405020304" pitchFamily="18" charset="0"/>
              </a:rPr>
              <a:t>…only changed from one form to another.</a:t>
            </a:r>
          </a:p>
          <a:p>
            <a:pPr algn="ctr">
              <a:buFontTx/>
              <a:buNone/>
            </a:pPr>
            <a:endParaRPr lang="en-US" altLang="en-US" sz="105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reativeBlock BB" pitchFamily="34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en-US" sz="3200" dirty="0">
                <a:solidFill>
                  <a:schemeClr val="bg1"/>
                </a:solidFill>
                <a:latin typeface="CreativeBlock BB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b="1" dirty="0">
                <a:solidFill>
                  <a:srgbClr val="FF0000"/>
                </a:solidFill>
                <a:latin typeface="CreativeBlock BB" pitchFamily="34" charset="0"/>
                <a:cs typeface="Times New Roman" panose="02020603050405020304" pitchFamily="18" charset="0"/>
              </a:rPr>
              <a:t>total energy </a:t>
            </a:r>
            <a:r>
              <a:rPr lang="en-US" altLang="en-US" sz="3200" dirty="0">
                <a:solidFill>
                  <a:schemeClr val="bg1"/>
                </a:solidFill>
                <a:latin typeface="CreativeBlock BB" pitchFamily="34" charset="0"/>
                <a:cs typeface="Times New Roman" panose="02020603050405020304" pitchFamily="18" charset="0"/>
              </a:rPr>
              <a:t>of an isolated system </a:t>
            </a:r>
            <a:r>
              <a:rPr lang="en-US" altLang="en-US" sz="3200" b="1" dirty="0">
                <a:solidFill>
                  <a:srgbClr val="FF0000"/>
                </a:solidFill>
                <a:latin typeface="CreativeBlock BB" pitchFamily="34" charset="0"/>
                <a:cs typeface="Times New Roman" panose="02020603050405020304" pitchFamily="18" charset="0"/>
              </a:rPr>
              <a:t>remains constant </a:t>
            </a:r>
            <a:r>
              <a:rPr lang="en-US" altLang="en-US" sz="3200" dirty="0">
                <a:solidFill>
                  <a:schemeClr val="bg1"/>
                </a:solidFill>
                <a:latin typeface="CreativeBlock BB" pitchFamily="34" charset="0"/>
                <a:cs typeface="Times New Roman" panose="02020603050405020304" pitchFamily="18" charset="0"/>
              </a:rPr>
              <a:t>(isolated systems have no external forces and no mass changes).</a:t>
            </a:r>
            <a:endParaRPr lang="en-US" altLang="en-US" sz="3200" dirty="0">
              <a:solidFill>
                <a:schemeClr val="bg1"/>
              </a:solidFill>
              <a:latin typeface="CreativeBlock BB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55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4487332"/>
            <a:ext cx="9460937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CONSERVATION OF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10937517" cy="36152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4800" b="1" u="sng" dirty="0">
                <a:solidFill>
                  <a:schemeClr val="bg1"/>
                </a:solidFill>
                <a:latin typeface="Hand Me Down O (BRK)" pitchFamily="2" charset="0"/>
              </a:rPr>
              <a:t>ENERGY </a:t>
            </a:r>
            <a:r>
              <a:rPr lang="en-US" altLang="en-US" sz="4800" b="1" u="sng" dirty="0">
                <a:solidFill>
                  <a:srgbClr val="FF0000"/>
                </a:solidFill>
                <a:latin typeface="Hand Me Down O (BRK)" pitchFamily="2" charset="0"/>
              </a:rPr>
              <a:t>before</a:t>
            </a:r>
            <a:r>
              <a:rPr lang="en-US" altLang="en-US" sz="4800" b="1" u="sng" dirty="0">
                <a:solidFill>
                  <a:schemeClr val="bg1"/>
                </a:solidFill>
                <a:latin typeface="Hand Me Down O (BRK)" pitchFamily="2" charset="0"/>
              </a:rPr>
              <a:t> = ENERGY </a:t>
            </a:r>
            <a:r>
              <a:rPr lang="en-US" altLang="en-US" sz="4800" b="1" u="sng" dirty="0">
                <a:solidFill>
                  <a:srgbClr val="FF0000"/>
                </a:solidFill>
                <a:latin typeface="Hand Me Down O (BRK)" pitchFamily="2" charset="0"/>
              </a:rPr>
              <a:t>after</a:t>
            </a:r>
          </a:p>
          <a:p>
            <a:pPr algn="ctr"/>
            <a:endParaRPr lang="en-US" altLang="en-US" sz="4800" b="1" dirty="0">
              <a:solidFill>
                <a:schemeClr val="bg1"/>
              </a:solidFill>
              <a:latin typeface="Hand Me Down O (BRK)" pitchFamily="2" charset="0"/>
            </a:endParaRPr>
          </a:p>
          <a:p>
            <a:pPr marL="0" indent="0" algn="ctr"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Hand Me Down S (BRK)" pitchFamily="2" charset="0"/>
              </a:rPr>
              <a:t>Energy can be </a:t>
            </a:r>
            <a:r>
              <a:rPr lang="en-US" altLang="en-US" sz="3600" b="1" dirty="0">
                <a:solidFill>
                  <a:srgbClr val="FF0000"/>
                </a:solidFill>
                <a:latin typeface="Hand Me Down S (BRK)" pitchFamily="2" charset="0"/>
              </a:rPr>
              <a:t>changed</a:t>
            </a:r>
            <a:r>
              <a:rPr lang="en-US" altLang="en-US" sz="3600" b="1" dirty="0">
                <a:solidFill>
                  <a:schemeClr val="bg1"/>
                </a:solidFill>
                <a:latin typeface="Hand Me Down S (BRK)" pitchFamily="2" charset="0"/>
              </a:rPr>
              <a:t> from one form to another, but it </a:t>
            </a:r>
            <a:r>
              <a:rPr lang="en-US" altLang="en-US" sz="3600" b="1" u="sng" dirty="0">
                <a:solidFill>
                  <a:srgbClr val="FF0000"/>
                </a:solidFill>
                <a:latin typeface="Hand Me Down S (BRK)" pitchFamily="2" charset="0"/>
              </a:rPr>
              <a:t>does not</a:t>
            </a:r>
            <a:r>
              <a:rPr lang="en-US" altLang="en-US" sz="3600" b="1" dirty="0">
                <a:solidFill>
                  <a:srgbClr val="FF0000"/>
                </a:solidFill>
                <a:latin typeface="Hand Me Down S (BRK)" pitchFamily="2" charset="0"/>
              </a:rPr>
              <a:t> disappear</a:t>
            </a:r>
            <a:r>
              <a:rPr lang="en-US" altLang="en-US" sz="3600" b="1" dirty="0">
                <a:solidFill>
                  <a:schemeClr val="bg1"/>
                </a:solidFill>
                <a:latin typeface="Hand Me Down S (BRK)" pitchFamily="2" charset="0"/>
              </a:rPr>
              <a:t>.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6" descr="j034315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45149" y="4487331"/>
            <a:ext cx="1801045" cy="18064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453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pendulum"/>
          <p:cNvSpPr>
            <a:spLocks noChangeAspect="1" noChangeArrowheads="1"/>
          </p:cNvSpPr>
          <p:nvPr/>
        </p:nvSpPr>
        <p:spPr bwMode="auto">
          <a:xfrm>
            <a:off x="3276600" y="1905001"/>
            <a:ext cx="5600700" cy="243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6387" name="Picture 3" descr="pendulum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1"/>
            <a:ext cx="9144000" cy="380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790700" y="4246298"/>
            <a:ext cx="8610600" cy="13112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>
                <a:solidFill>
                  <a:schemeClr val="bg1"/>
                </a:solidFill>
                <a:latin typeface="Akbar" pitchFamily="2" charset="0"/>
              </a:rPr>
              <a:t>TOTAL ENERGY OF THE SYSTEM REMAINS THE SAME.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B760517E-97A6-4EC6-BABA-B4E13BCDC7BA}"/>
              </a:ext>
            </a:extLst>
          </p:cNvPr>
          <p:cNvSpPr txBox="1">
            <a:spLocks/>
          </p:cNvSpPr>
          <p:nvPr/>
        </p:nvSpPr>
        <p:spPr>
          <a:xfrm>
            <a:off x="512762" y="5849407"/>
            <a:ext cx="9850438" cy="15070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b="1" dirty="0"/>
              <a:t>CONSERVATION OF ENERGY</a:t>
            </a:r>
          </a:p>
        </p:txBody>
      </p:sp>
    </p:spTree>
    <p:extLst>
      <p:ext uri="{BB962C8B-B14F-4D97-AF65-F5344CB8AC3E}">
        <p14:creationId xmlns:p14="http://schemas.microsoft.com/office/powerpoint/2010/main" val="369571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5" descr="coaste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137" y="76201"/>
            <a:ext cx="8975725" cy="406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608137" y="4144964"/>
            <a:ext cx="8975725" cy="13112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>
                <a:solidFill>
                  <a:schemeClr val="bg1"/>
                </a:solidFill>
                <a:latin typeface="Akbar" pitchFamily="2" charset="0"/>
              </a:rPr>
              <a:t>TOTAL ENERGY OF THE SYSTEM REMAINS THE SAME.</a:t>
            </a: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D94773D1-8DF6-41D0-B548-090ACE7A7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437" y="5350933"/>
            <a:ext cx="9850438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CONSERVATION OF ENERGY</a:t>
            </a:r>
          </a:p>
        </p:txBody>
      </p:sp>
    </p:spTree>
    <p:extLst>
      <p:ext uri="{BB962C8B-B14F-4D97-AF65-F5344CB8AC3E}">
        <p14:creationId xmlns:p14="http://schemas.microsoft.com/office/powerpoint/2010/main" val="377831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5095568"/>
            <a:ext cx="11506200" cy="1143000"/>
          </a:xfrm>
        </p:spPr>
        <p:txBody>
          <a:bodyPr>
            <a:noAutofit/>
          </a:bodyPr>
          <a:lstStyle/>
          <a:p>
            <a:r>
              <a:rPr lang="en-US" altLang="en-US" sz="5400" b="1" dirty="0">
                <a:latin typeface="+mn-lt"/>
                <a:cs typeface="Times New Roman" panose="02020603050405020304" pitchFamily="18" charset="0"/>
              </a:rPr>
              <a:t>Conservation of MECANICAL Energy</a:t>
            </a:r>
            <a:endParaRPr lang="en-US" altLang="en-US" sz="4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923" y="619432"/>
            <a:ext cx="10736825" cy="4181168"/>
          </a:xfrm>
        </p:spPr>
        <p:txBody>
          <a:bodyPr>
            <a:normAutofit/>
          </a:bodyPr>
          <a:lstStyle/>
          <a:p>
            <a:r>
              <a:rPr lang="en-US" altLang="en-US" sz="3200" dirty="0">
                <a:solidFill>
                  <a:schemeClr val="bg1"/>
                </a:solidFill>
              </a:rPr>
              <a:t>Conservation of </a:t>
            </a:r>
            <a:r>
              <a:rPr lang="en-US" altLang="en-US" sz="3200" b="1" dirty="0">
                <a:solidFill>
                  <a:srgbClr val="FF0000"/>
                </a:solidFill>
              </a:rPr>
              <a:t>Mechanical</a:t>
            </a:r>
            <a:r>
              <a:rPr lang="en-US" altLang="en-US" sz="3200" dirty="0">
                <a:solidFill>
                  <a:schemeClr val="bg1"/>
                </a:solidFill>
              </a:rPr>
              <a:t> Energy only holds true when the </a:t>
            </a:r>
            <a:r>
              <a:rPr lang="en-US" altLang="en-US" sz="3200" b="1" dirty="0">
                <a:solidFill>
                  <a:srgbClr val="FF0000"/>
                </a:solidFill>
              </a:rPr>
              <a:t>only</a:t>
            </a:r>
            <a:r>
              <a:rPr lang="en-US" altLang="en-US" sz="3200" dirty="0">
                <a:solidFill>
                  <a:schemeClr val="bg1"/>
                </a:solidFill>
              </a:rPr>
              <a:t> energies of the system are </a:t>
            </a:r>
            <a:r>
              <a:rPr lang="en-US" altLang="en-US" sz="3200" b="1" dirty="0">
                <a:solidFill>
                  <a:srgbClr val="FF0000"/>
                </a:solidFill>
              </a:rPr>
              <a:t>Kinetic</a:t>
            </a:r>
            <a:r>
              <a:rPr lang="en-US" altLang="en-US" sz="3200" dirty="0">
                <a:solidFill>
                  <a:schemeClr val="bg1"/>
                </a:solidFill>
              </a:rPr>
              <a:t> Energy and </a:t>
            </a:r>
            <a:r>
              <a:rPr lang="en-US" altLang="en-US" sz="3200" b="1" dirty="0">
                <a:solidFill>
                  <a:srgbClr val="FF0000"/>
                </a:solidFill>
              </a:rPr>
              <a:t>Potential</a:t>
            </a:r>
            <a:r>
              <a:rPr lang="en-US" altLang="en-US" sz="3200" dirty="0">
                <a:solidFill>
                  <a:schemeClr val="bg1"/>
                </a:solidFill>
              </a:rPr>
              <a:t> Energy.</a:t>
            </a:r>
          </a:p>
          <a:p>
            <a:r>
              <a:rPr lang="en-US" altLang="en-US" sz="3200" dirty="0">
                <a:solidFill>
                  <a:schemeClr val="bg1"/>
                </a:solidFill>
              </a:rPr>
              <a:t>Therefore, in the presence of </a:t>
            </a:r>
            <a:r>
              <a:rPr lang="en-US" altLang="en-US" sz="3200" b="1" dirty="0">
                <a:solidFill>
                  <a:srgbClr val="FF0000"/>
                </a:solidFill>
              </a:rPr>
              <a:t>friction</a:t>
            </a:r>
            <a:r>
              <a:rPr lang="en-US" altLang="en-US" sz="3200" dirty="0">
                <a:solidFill>
                  <a:srgbClr val="FF0000"/>
                </a:solidFill>
              </a:rPr>
              <a:t>,</a:t>
            </a:r>
            <a:r>
              <a:rPr lang="en-US" altLang="en-US" sz="3200" dirty="0">
                <a:solidFill>
                  <a:srgbClr val="FFFF00"/>
                </a:solidFill>
              </a:rPr>
              <a:t> </a:t>
            </a:r>
            <a:r>
              <a:rPr lang="en-US" altLang="en-US" sz="3200" dirty="0">
                <a:solidFill>
                  <a:schemeClr val="bg1"/>
                </a:solidFill>
              </a:rPr>
              <a:t>energy is </a:t>
            </a:r>
            <a:r>
              <a:rPr lang="en-US" altLang="en-US" sz="3200" b="1" dirty="0">
                <a:solidFill>
                  <a:srgbClr val="FF0000"/>
                </a:solidFill>
              </a:rPr>
              <a:t>transformed</a:t>
            </a:r>
            <a:r>
              <a:rPr lang="en-US" altLang="en-US" sz="3200" dirty="0">
                <a:solidFill>
                  <a:srgbClr val="FFFF00"/>
                </a:solidFill>
              </a:rPr>
              <a:t> </a:t>
            </a:r>
            <a:r>
              <a:rPr lang="en-US" altLang="en-US" sz="3200" dirty="0">
                <a:solidFill>
                  <a:schemeClr val="bg1"/>
                </a:solidFill>
              </a:rPr>
              <a:t>to other types of energies.</a:t>
            </a:r>
            <a:r>
              <a:rPr lang="en-US" altLang="en-US" sz="3200" dirty="0"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951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862</TotalTime>
  <Words>615</Words>
  <Application>Microsoft Office PowerPoint</Application>
  <PresentationFormat>Custom</PresentationFormat>
  <Paragraphs>78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Slice</vt:lpstr>
      <vt:lpstr>ENERGY</vt:lpstr>
      <vt:lpstr>ENERGY</vt:lpstr>
      <vt:lpstr>Kinetic ENERGY</vt:lpstr>
      <vt:lpstr>KINETIC ENERGY</vt:lpstr>
      <vt:lpstr>POTENTIAL ENERGY, PE</vt:lpstr>
      <vt:lpstr>POTENTIAL ENERGY, PE</vt:lpstr>
      <vt:lpstr>TYPES OF ENERGY</vt:lpstr>
      <vt:lpstr>TYPES OF ENERGY</vt:lpstr>
      <vt:lpstr>MORE ON potential energy</vt:lpstr>
      <vt:lpstr>GRAVITATIONAL POTENTIAL ENERGY</vt:lpstr>
      <vt:lpstr>GRAVITATIONAL POTENTIAL ENERGY</vt:lpstr>
      <vt:lpstr>ELASTIC POTENTIAL ENERGY</vt:lpstr>
      <vt:lpstr>Chemical potential energy</vt:lpstr>
      <vt:lpstr>CONSERVATION OF ENERGY</vt:lpstr>
      <vt:lpstr>CONSERVATION OF ENERGY</vt:lpstr>
      <vt:lpstr>PowerPoint Presentation</vt:lpstr>
      <vt:lpstr>CONSERVATION OF ENERGY</vt:lpstr>
      <vt:lpstr>Conservation of MECANICAL Energy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</dc:title>
  <dc:creator>Nancy Brim</dc:creator>
  <cp:lastModifiedBy>nbrim</cp:lastModifiedBy>
  <cp:revision>54</cp:revision>
  <dcterms:created xsi:type="dcterms:W3CDTF">2015-09-16T23:54:00Z</dcterms:created>
  <dcterms:modified xsi:type="dcterms:W3CDTF">2018-01-22T13:10:35Z</dcterms:modified>
</cp:coreProperties>
</file>