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384" r:id="rId2"/>
    <p:sldId id="266" r:id="rId3"/>
    <p:sldId id="267" r:id="rId4"/>
    <p:sldId id="272" r:id="rId5"/>
    <p:sldId id="268" r:id="rId6"/>
    <p:sldId id="258" r:id="rId7"/>
    <p:sldId id="269" r:id="rId8"/>
    <p:sldId id="270" r:id="rId9"/>
    <p:sldId id="271" r:id="rId10"/>
    <p:sldId id="385" r:id="rId11"/>
    <p:sldId id="386" r:id="rId12"/>
    <p:sldId id="387" r:id="rId13"/>
    <p:sldId id="259" r:id="rId14"/>
    <p:sldId id="274" r:id="rId15"/>
    <p:sldId id="273" r:id="rId16"/>
    <p:sldId id="275" r:id="rId17"/>
    <p:sldId id="276"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981" autoAdjust="0"/>
    <p:restoredTop sz="94660"/>
  </p:normalViewPr>
  <p:slideViewPr>
    <p:cSldViewPr snapToGrid="0">
      <p:cViewPr>
        <p:scale>
          <a:sx n="50" d="100"/>
          <a:sy n="50" d="100"/>
        </p:scale>
        <p:origin x="48" y="-798"/>
      </p:cViewPr>
      <p:guideLst>
        <p:guide orient="horz" pos="2160"/>
        <p:guide pos="3840"/>
      </p:guideLst>
    </p:cSldViewPr>
  </p:slideViewPr>
  <p:notesTextViewPr>
    <p:cViewPr>
      <p:scale>
        <a:sx n="1" d="1"/>
        <a:sy n="1" d="1"/>
      </p:scale>
      <p:origin x="0" y="0"/>
    </p:cViewPr>
  </p:notesTextViewPr>
  <p:sorterViewPr>
    <p:cViewPr varScale="1">
      <p:scale>
        <a:sx n="1" d="1"/>
        <a:sy n="1" d="1"/>
      </p:scale>
      <p:origin x="0" y="-80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D7BBB31-126C-4728-84D7-9ABC2000777A}" type="datetimeFigureOut">
              <a:rPr lang="en-US" smtClean="0"/>
              <a:t>1/3/2018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91FA114-0011-472D-8B89-816C79B09048}" type="slidenum">
              <a:rPr lang="en-US" smtClean="0"/>
              <a:t>‹#›</a:t>
            </a:fld>
            <a:endParaRPr lang="en-US"/>
          </a:p>
        </p:txBody>
      </p:sp>
    </p:spTree>
    <p:extLst>
      <p:ext uri="{BB962C8B-B14F-4D97-AF65-F5344CB8AC3E}">
        <p14:creationId xmlns:p14="http://schemas.microsoft.com/office/powerpoint/2010/main" val="406704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9FCFED4-2F09-4070-82E0-3F005F639F6F}" type="datetimeFigureOut">
              <a:rPr lang="en-US" smtClean="0"/>
              <a:t>1/3/2018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58B7B1-1414-4D0A-9C20-51D1C0EACE8D}" type="slidenum">
              <a:rPr lang="en-US" smtClean="0"/>
              <a:t>‹#›</a:t>
            </a:fld>
            <a:endParaRPr lang="en-US"/>
          </a:p>
        </p:txBody>
      </p:sp>
    </p:spTree>
    <p:extLst>
      <p:ext uri="{BB962C8B-B14F-4D97-AF65-F5344CB8AC3E}">
        <p14:creationId xmlns:p14="http://schemas.microsoft.com/office/powerpoint/2010/main" val="939618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778508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2065069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406756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80D188-6409-46DC-8A31-3D2021ED028D}"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1615665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80D188-6409-46DC-8A31-3D2021ED028D}" type="datetimeFigureOut">
              <a:rPr lang="en-US" smtClean="0"/>
              <a:t>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1966746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80D188-6409-46DC-8A31-3D2021ED028D}" type="datetimeFigureOut">
              <a:rPr lang="en-US" smtClean="0"/>
              <a:t>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1048219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80D188-6409-46DC-8A31-3D2021ED028D}" type="datetimeFigureOut">
              <a:rPr lang="en-US" smtClean="0"/>
              <a:t>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3470651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80D188-6409-46DC-8A31-3D2021ED028D}"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88916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80D188-6409-46DC-8A31-3D2021ED028D}"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894025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80D188-6409-46DC-8A31-3D2021ED028D}"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716951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3103552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2454740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1449386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663846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787409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3728153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80D188-6409-46DC-8A31-3D2021ED028D}"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0A9248-9435-453F-85FA-E214F01F88A8}" type="slidenum">
              <a:rPr lang="en-US" smtClean="0"/>
              <a:t>‹#›</a:t>
            </a:fld>
            <a:endParaRPr lang="en-US"/>
          </a:p>
        </p:txBody>
      </p:sp>
    </p:spTree>
    <p:extLst>
      <p:ext uri="{BB962C8B-B14F-4D97-AF65-F5344CB8AC3E}">
        <p14:creationId xmlns:p14="http://schemas.microsoft.com/office/powerpoint/2010/main" val="37128785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6197600" y="1981200"/>
            <a:ext cx="508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8D78490-91DE-44B9-9FD8-6F1627F69733}" type="slidenum">
              <a:rPr lang="en-US" altLang="en-US"/>
              <a:pPr/>
              <a:t>‹#›</a:t>
            </a:fld>
            <a:endParaRPr lang="en-US" altLang="en-US"/>
          </a:p>
        </p:txBody>
      </p:sp>
    </p:spTree>
    <p:extLst>
      <p:ext uri="{BB962C8B-B14F-4D97-AF65-F5344CB8AC3E}">
        <p14:creationId xmlns:p14="http://schemas.microsoft.com/office/powerpoint/2010/main" val="26192038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43B646B-9F91-443B-BF50-1EA735D2CF50}" type="slidenum">
              <a:rPr lang="en-US" altLang="en-US"/>
              <a:pPr/>
              <a:t>‹#›</a:t>
            </a:fld>
            <a:endParaRPr lang="en-US" altLang="en-US"/>
          </a:p>
        </p:txBody>
      </p:sp>
    </p:spTree>
    <p:extLst>
      <p:ext uri="{BB962C8B-B14F-4D97-AF65-F5344CB8AC3E}">
        <p14:creationId xmlns:p14="http://schemas.microsoft.com/office/powerpoint/2010/main" val="4116759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380D188-6409-46DC-8A31-3D2021ED028D}" type="datetimeFigureOut">
              <a:rPr lang="en-US" smtClean="0"/>
              <a:t>1/3/2018</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C0A9248-9435-453F-85FA-E214F01F88A8}" type="slidenum">
              <a:rPr lang="en-US" smtClean="0"/>
              <a:t>‹#›</a:t>
            </a:fld>
            <a:endParaRPr lang="en-US"/>
          </a:p>
        </p:txBody>
      </p:sp>
    </p:spTree>
    <p:extLst>
      <p:ext uri="{BB962C8B-B14F-4D97-AF65-F5344CB8AC3E}">
        <p14:creationId xmlns:p14="http://schemas.microsoft.com/office/powerpoint/2010/main" val="2629111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teachertube.com/video/forceman-540" TargetMode="Externa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8.xml"/><Relationship Id="rId1" Type="http://schemas.openxmlformats.org/officeDocument/2006/relationships/tags" Target="../tags/tag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zephyrus.co.uk/moments.html" TargetMode="Externa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9.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hyperlink" Target="http://science360.gov/obj/video/70fadaa8-c3d4-4132-ba1f-c98be5caeb14/science-nfl-football-newtons-first-law-mo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2528" y="339811"/>
            <a:ext cx="10018713" cy="1130643"/>
          </a:xfrm>
        </p:spPr>
        <p:txBody>
          <a:bodyPr>
            <a:normAutofit/>
          </a:bodyPr>
          <a:lstStyle/>
          <a:p>
            <a:r>
              <a:rPr lang="en-US" sz="6600" b="1" dirty="0">
                <a:solidFill>
                  <a:srgbClr val="0070C0"/>
                </a:solidFill>
              </a:rPr>
              <a:t>CALENDAR</a:t>
            </a:r>
          </a:p>
        </p:txBody>
      </p:sp>
      <p:sp>
        <p:nvSpPr>
          <p:cNvPr id="3" name="Content Placeholder 2"/>
          <p:cNvSpPr>
            <a:spLocks noGrp="1"/>
          </p:cNvSpPr>
          <p:nvPr>
            <p:ph idx="1"/>
          </p:nvPr>
        </p:nvSpPr>
        <p:spPr>
          <a:xfrm>
            <a:off x="1484310" y="1890585"/>
            <a:ext cx="10018713" cy="3900616"/>
          </a:xfrm>
        </p:spPr>
        <p:txBody>
          <a:bodyPr numCol="2">
            <a:normAutofit/>
          </a:bodyPr>
          <a:lstStyle/>
          <a:p>
            <a:pPr marL="0" indent="0">
              <a:buNone/>
            </a:pPr>
            <a:r>
              <a:rPr lang="en-US" sz="3200" b="1" dirty="0"/>
              <a:t>This Semester:</a:t>
            </a:r>
          </a:p>
          <a:p>
            <a:r>
              <a:rPr lang="en-US" sz="3200" dirty="0"/>
              <a:t>Forces</a:t>
            </a:r>
          </a:p>
          <a:p>
            <a:r>
              <a:rPr lang="en-US" sz="3200" dirty="0"/>
              <a:t>Energy, Work, and Power</a:t>
            </a:r>
          </a:p>
          <a:p>
            <a:r>
              <a:rPr lang="en-US" sz="3200" dirty="0"/>
              <a:t>Machines</a:t>
            </a:r>
          </a:p>
          <a:p>
            <a:r>
              <a:rPr lang="en-US" sz="3200" dirty="0"/>
              <a:t>Heat</a:t>
            </a:r>
          </a:p>
          <a:p>
            <a:r>
              <a:rPr lang="en-US" sz="3200" dirty="0"/>
              <a:t>Waves</a:t>
            </a:r>
          </a:p>
          <a:p>
            <a:r>
              <a:rPr lang="en-US" sz="3200" dirty="0"/>
              <a:t>Sound and Light</a:t>
            </a:r>
          </a:p>
          <a:p>
            <a:r>
              <a:rPr lang="en-US" sz="3200" dirty="0"/>
              <a:t>Electricity and magnetism</a:t>
            </a:r>
          </a:p>
          <a:p>
            <a:r>
              <a:rPr lang="en-US" sz="3200" dirty="0"/>
              <a:t>EOC Review</a:t>
            </a:r>
          </a:p>
          <a:p>
            <a:r>
              <a:rPr lang="en-US" sz="3200" dirty="0"/>
              <a:t>EOC – Friday, May 11</a:t>
            </a:r>
          </a:p>
        </p:txBody>
      </p:sp>
    </p:spTree>
    <p:extLst>
      <p:ext uri="{BB962C8B-B14F-4D97-AF65-F5344CB8AC3E}">
        <p14:creationId xmlns:p14="http://schemas.microsoft.com/office/powerpoint/2010/main" val="1136463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a:xfrm>
            <a:off x="1585784" y="259492"/>
            <a:ext cx="8915400" cy="2667000"/>
          </a:xfrm>
        </p:spPr>
        <p:txBody>
          <a:bodyPr/>
          <a:lstStyle/>
          <a:p>
            <a:pPr algn="ctr" eaLnBrk="1" hangingPunct="1">
              <a:buFontTx/>
              <a:buNone/>
              <a:defRPr/>
            </a:pPr>
            <a:r>
              <a:rPr lang="en-US" sz="16500" b="1" i="1" dirty="0">
                <a:solidFill>
                  <a:srgbClr val="C80425"/>
                </a:solidFill>
                <a:effectLst>
                  <a:outerShdw blurRad="38100" dist="38100" dir="2700000" algn="tl">
                    <a:srgbClr val="FFFFFF"/>
                  </a:outerShdw>
                </a:effectLst>
                <a:latin typeface="Kristen ITC" pitchFamily="66" charset="0"/>
              </a:rPr>
              <a:t>Forces</a:t>
            </a:r>
            <a:endParaRPr lang="en-US" sz="8000" b="1" dirty="0">
              <a:latin typeface="Courier" pitchFamily="49" charset="0"/>
            </a:endParaRPr>
          </a:p>
        </p:txBody>
      </p:sp>
      <p:sp>
        <p:nvSpPr>
          <p:cNvPr id="2052" name="Text Box 4"/>
          <p:cNvSpPr txBox="1">
            <a:spLocks noChangeArrowheads="1"/>
          </p:cNvSpPr>
          <p:nvPr/>
        </p:nvSpPr>
        <p:spPr bwMode="auto">
          <a:xfrm>
            <a:off x="1149179" y="2936596"/>
            <a:ext cx="10046044" cy="3785652"/>
          </a:xfrm>
          <a:prstGeom prst="rect">
            <a:avLst/>
          </a:prstGeom>
          <a:noFill/>
          <a:ln>
            <a:noFill/>
          </a:ln>
          <a:effectLst/>
          <a:extLst/>
        </p:spPr>
        <p:txBody>
          <a:bodyPr wrap="square">
            <a:spAutoFit/>
          </a:bodyPr>
          <a:lstStyle/>
          <a:p>
            <a:pPr algn="ctr">
              <a:spcBef>
                <a:spcPct val="50000"/>
              </a:spcBef>
              <a:defRPr/>
            </a:pPr>
            <a:r>
              <a:rPr lang="en-US" sz="4800" b="1" dirty="0">
                <a:effectLst>
                  <a:outerShdw blurRad="38100" dist="38100" dir="2700000" algn="tl">
                    <a:srgbClr val="FFFFFF"/>
                  </a:outerShdw>
                </a:effectLst>
                <a:latin typeface="Porky's" pitchFamily="2" charset="0"/>
              </a:rPr>
              <a:t>Remember Dynamics?</a:t>
            </a:r>
          </a:p>
          <a:p>
            <a:pPr algn="ctr">
              <a:spcBef>
                <a:spcPct val="50000"/>
              </a:spcBef>
              <a:defRPr/>
            </a:pPr>
            <a:r>
              <a:rPr lang="en-US" altLang="en-US" sz="4800" b="1" dirty="0">
                <a:solidFill>
                  <a:srgbClr val="0070C0"/>
                </a:solidFill>
                <a:latin typeface="fat marker" pitchFamily="2" charset="0"/>
              </a:rPr>
              <a:t>Dynamics</a:t>
            </a:r>
            <a:r>
              <a:rPr lang="en-US" altLang="en-US" sz="4800" dirty="0">
                <a:solidFill>
                  <a:srgbClr val="0070C0"/>
                </a:solidFill>
                <a:latin typeface="fat marker" pitchFamily="2" charset="0"/>
              </a:rPr>
              <a:t> </a:t>
            </a:r>
            <a:r>
              <a:rPr lang="en-US" altLang="en-US" sz="4800" dirty="0">
                <a:latin typeface="fat marker" pitchFamily="2" charset="0"/>
              </a:rPr>
              <a:t>is concerned with the forces that affect motion.</a:t>
            </a:r>
          </a:p>
          <a:p>
            <a:pPr algn="ctr">
              <a:spcBef>
                <a:spcPct val="50000"/>
              </a:spcBef>
              <a:defRPr/>
            </a:pPr>
            <a:endParaRPr lang="en-US" sz="4800" b="1" dirty="0">
              <a:effectLst>
                <a:outerShdw blurRad="38100" dist="38100" dir="2700000" algn="tl">
                  <a:srgbClr val="FFFFFF"/>
                </a:outerShdw>
              </a:effectLst>
              <a:latin typeface="Porky's" pitchFamily="2" charset="0"/>
            </a:endParaRPr>
          </a:p>
        </p:txBody>
      </p:sp>
      <p:sp>
        <p:nvSpPr>
          <p:cNvPr id="2053" name="Text Box 5"/>
          <p:cNvSpPr txBox="1">
            <a:spLocks noChangeArrowheads="1"/>
          </p:cNvSpPr>
          <p:nvPr/>
        </p:nvSpPr>
        <p:spPr bwMode="auto">
          <a:xfrm>
            <a:off x="5019934" y="5803557"/>
            <a:ext cx="2057400"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Shruti" panose="020B0502040204020203" pitchFamily="34" charset="0"/>
              </a:defRPr>
            </a:lvl1pPr>
            <a:lvl2pPr marL="742950" indent="-28575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algn="ctr" eaLnBrk="1" hangingPunct="1">
              <a:spcBef>
                <a:spcPct val="50000"/>
              </a:spcBef>
            </a:pPr>
            <a:r>
              <a:rPr lang="en-US" altLang="en-US" dirty="0">
                <a:latin typeface="Times New Roman" panose="02020603050405020304" pitchFamily="18" charset="0"/>
                <a:hlinkClick r:id="rId3"/>
              </a:rPr>
              <a:t>FORCEMAN</a:t>
            </a:r>
            <a:endParaRPr lang="en-US" altLang="en-US" dirty="0">
              <a:latin typeface="Times New Roman" panose="02020603050405020304" pitchFamily="18" charset="0"/>
            </a:endParaRPr>
          </a:p>
        </p:txBody>
      </p:sp>
    </p:spTree>
    <p:custDataLst>
      <p:tags r:id="rId1"/>
    </p:custDataLst>
    <p:extLst>
      <p:ext uri="{BB962C8B-B14F-4D97-AF65-F5344CB8AC3E}">
        <p14:creationId xmlns:p14="http://schemas.microsoft.com/office/powerpoint/2010/main" val="302907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133475" y="561975"/>
            <a:ext cx="11058525" cy="1143000"/>
          </a:xfrm>
        </p:spPr>
        <p:txBody>
          <a:bodyPr>
            <a:noAutofit/>
          </a:bodyPr>
          <a:lstStyle/>
          <a:p>
            <a:r>
              <a:rPr lang="en-US" altLang="en-US" sz="3600" b="1" dirty="0">
                <a:solidFill>
                  <a:srgbClr val="0070C0"/>
                </a:solidFill>
              </a:rPr>
              <a:t>WHAT CAUSES OBJECTS TO MOVE?</a:t>
            </a:r>
            <a:br>
              <a:rPr lang="en-US" altLang="en-US" sz="3600" b="1" dirty="0">
                <a:solidFill>
                  <a:srgbClr val="0070C0"/>
                </a:solidFill>
              </a:rPr>
            </a:br>
            <a:r>
              <a:rPr lang="en-US" altLang="en-US" sz="3600" b="1" dirty="0">
                <a:solidFill>
                  <a:srgbClr val="FF0000"/>
                </a:solidFill>
              </a:rPr>
              <a:t>FORCES!</a:t>
            </a:r>
            <a:br>
              <a:rPr lang="en-US" altLang="en-US" sz="3600" b="1" dirty="0">
                <a:solidFill>
                  <a:srgbClr val="FF0000"/>
                </a:solidFill>
                <a:latin typeface="Comic Sans MS" panose="030F0702030302020204" pitchFamily="66" charset="0"/>
              </a:rPr>
            </a:br>
            <a:endParaRPr lang="en-US" altLang="en-US" sz="3600" b="1" dirty="0">
              <a:solidFill>
                <a:srgbClr val="0070C0"/>
              </a:solidFill>
              <a:latin typeface="Comic Sans MS" panose="030F0702030302020204" pitchFamily="66" charset="0"/>
            </a:endParaRPr>
          </a:p>
        </p:txBody>
      </p:sp>
      <p:sp>
        <p:nvSpPr>
          <p:cNvPr id="3075" name="Rectangle 3"/>
          <p:cNvSpPr>
            <a:spLocks noGrp="1" noChangeArrowheads="1"/>
          </p:cNvSpPr>
          <p:nvPr>
            <p:ph type="body" sz="half" idx="1"/>
          </p:nvPr>
        </p:nvSpPr>
        <p:spPr>
          <a:xfrm>
            <a:off x="1524000" y="1504950"/>
            <a:ext cx="5257800" cy="4591050"/>
          </a:xfrm>
        </p:spPr>
        <p:txBody>
          <a:bodyPr/>
          <a:lstStyle/>
          <a:p>
            <a:pPr marL="0" indent="0" eaLnBrk="1" hangingPunct="1">
              <a:lnSpc>
                <a:spcPct val="90000"/>
              </a:lnSpc>
              <a:buNone/>
            </a:pPr>
            <a:r>
              <a:rPr lang="en-US" altLang="en-US" sz="4000" b="1" u="sng" dirty="0">
                <a:solidFill>
                  <a:srgbClr val="0070C0"/>
                </a:solidFill>
              </a:rPr>
              <a:t>What is a force?</a:t>
            </a:r>
          </a:p>
          <a:p>
            <a:pPr lvl="1" eaLnBrk="1" hangingPunct="1">
              <a:lnSpc>
                <a:spcPct val="90000"/>
              </a:lnSpc>
            </a:pPr>
            <a:r>
              <a:rPr lang="en-US" altLang="en-US" sz="3600" dirty="0"/>
              <a:t>A</a:t>
            </a:r>
            <a:r>
              <a:rPr lang="en-US" altLang="en-US" sz="3600" b="1" dirty="0"/>
              <a:t> </a:t>
            </a:r>
            <a:r>
              <a:rPr lang="en-US" altLang="en-US" sz="3600" b="1" dirty="0">
                <a:solidFill>
                  <a:srgbClr val="FF0000"/>
                </a:solidFill>
              </a:rPr>
              <a:t>push</a:t>
            </a:r>
            <a:r>
              <a:rPr lang="en-US" altLang="en-US" sz="3600" b="1" dirty="0"/>
              <a:t> </a:t>
            </a:r>
            <a:r>
              <a:rPr lang="en-US" altLang="en-US" sz="3600" dirty="0"/>
              <a:t>or a</a:t>
            </a:r>
            <a:r>
              <a:rPr lang="en-US" altLang="en-US" sz="3600" b="1" dirty="0"/>
              <a:t> </a:t>
            </a:r>
            <a:r>
              <a:rPr lang="en-US" altLang="en-US" sz="3600" b="1" dirty="0">
                <a:solidFill>
                  <a:srgbClr val="FF0000"/>
                </a:solidFill>
              </a:rPr>
              <a:t>pull</a:t>
            </a:r>
            <a:r>
              <a:rPr lang="en-US" altLang="en-US" sz="3600" b="1" dirty="0"/>
              <a:t> </a:t>
            </a:r>
            <a:r>
              <a:rPr lang="en-US" altLang="en-US" sz="3600" dirty="0"/>
              <a:t>that one body exerts on another.</a:t>
            </a:r>
          </a:p>
          <a:p>
            <a:pPr lvl="1">
              <a:lnSpc>
                <a:spcPct val="90000"/>
              </a:lnSpc>
            </a:pPr>
            <a:r>
              <a:rPr lang="en-US" sz="3600" dirty="0"/>
              <a:t>Often the effect is a change in velocity called </a:t>
            </a:r>
            <a:r>
              <a:rPr lang="en-US" sz="3600" b="1" dirty="0">
                <a:solidFill>
                  <a:srgbClr val="FF0000"/>
                </a:solidFill>
              </a:rPr>
              <a:t>acceleration</a:t>
            </a:r>
            <a:r>
              <a:rPr lang="en-US" sz="3600" dirty="0"/>
              <a:t>.</a:t>
            </a:r>
            <a:endParaRPr lang="en-US" altLang="en-US" sz="3600" b="1" dirty="0"/>
          </a:p>
        </p:txBody>
      </p:sp>
      <p:pic>
        <p:nvPicPr>
          <p:cNvPr id="3" name="Picture 2"/>
          <p:cNvPicPr>
            <a:picLocks noChangeAspect="1"/>
          </p:cNvPicPr>
          <p:nvPr/>
        </p:nvPicPr>
        <p:blipFill>
          <a:blip r:embed="rId3"/>
          <a:stretch>
            <a:fillRect/>
          </a:stretch>
        </p:blipFill>
        <p:spPr>
          <a:xfrm>
            <a:off x="6781800" y="2110921"/>
            <a:ext cx="5233988" cy="3613603"/>
          </a:xfrm>
          <a:prstGeom prst="rect">
            <a:avLst/>
          </a:prstGeom>
        </p:spPr>
      </p:pic>
    </p:spTree>
    <p:custDataLst>
      <p:tags r:id="rId1"/>
    </p:custDataLst>
    <p:extLst>
      <p:ext uri="{BB962C8B-B14F-4D97-AF65-F5344CB8AC3E}">
        <p14:creationId xmlns:p14="http://schemas.microsoft.com/office/powerpoint/2010/main" val="25955923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0-#ppt_w/2"/>
                                          </p:val>
                                        </p:tav>
                                        <p:tav tm="100000">
                                          <p:val>
                                            <p:strVal val="#ppt_x"/>
                                          </p:val>
                                        </p:tav>
                                      </p:tavLst>
                                    </p:anim>
                                    <p:anim calcmode="lin" valueType="num">
                                      <p:cBhvr additive="base">
                                        <p:cTn id="8"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5">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66800" y="290513"/>
            <a:ext cx="11058525" cy="1143000"/>
          </a:xfrm>
        </p:spPr>
        <p:txBody>
          <a:bodyPr>
            <a:noAutofit/>
          </a:bodyPr>
          <a:lstStyle/>
          <a:p>
            <a:pPr eaLnBrk="1" hangingPunct="1"/>
            <a:r>
              <a:rPr lang="en-US" altLang="en-US" sz="4800" b="1" dirty="0">
                <a:solidFill>
                  <a:srgbClr val="0070C0"/>
                </a:solidFill>
              </a:rPr>
              <a:t>WHAT IS A FORCE?</a:t>
            </a:r>
          </a:p>
        </p:txBody>
      </p:sp>
      <p:sp>
        <p:nvSpPr>
          <p:cNvPr id="3075" name="Rectangle 3"/>
          <p:cNvSpPr>
            <a:spLocks noGrp="1" noChangeArrowheads="1"/>
          </p:cNvSpPr>
          <p:nvPr>
            <p:ph type="body" sz="half" idx="1"/>
          </p:nvPr>
        </p:nvSpPr>
        <p:spPr>
          <a:xfrm>
            <a:off x="2195512" y="1990725"/>
            <a:ext cx="6853238" cy="4114800"/>
          </a:xfrm>
        </p:spPr>
        <p:txBody>
          <a:bodyPr/>
          <a:lstStyle/>
          <a:p>
            <a:pPr marL="0" indent="0" eaLnBrk="1" hangingPunct="1">
              <a:lnSpc>
                <a:spcPct val="90000"/>
              </a:lnSpc>
              <a:buNone/>
            </a:pPr>
            <a:r>
              <a:rPr lang="en-US" altLang="en-US" sz="4000" dirty="0"/>
              <a:t>It gives </a:t>
            </a:r>
            <a:r>
              <a:rPr lang="en-US" altLang="en-US" sz="4000" b="1" dirty="0">
                <a:solidFill>
                  <a:srgbClr val="FF0000"/>
                </a:solidFill>
              </a:rPr>
              <a:t>energy</a:t>
            </a:r>
            <a:r>
              <a:rPr lang="en-US" altLang="en-US" sz="4000" dirty="0"/>
              <a:t> to an object and causes it to: </a:t>
            </a:r>
          </a:p>
          <a:p>
            <a:pPr marL="914400" indent="-457200" eaLnBrk="1" hangingPunct="1">
              <a:lnSpc>
                <a:spcPct val="90000"/>
              </a:lnSpc>
              <a:buFontTx/>
              <a:buChar char="-"/>
            </a:pPr>
            <a:r>
              <a:rPr lang="en-US" altLang="en-US" sz="4000" b="1" dirty="0">
                <a:solidFill>
                  <a:srgbClr val="FF0000"/>
                </a:solidFill>
              </a:rPr>
              <a:t>start</a:t>
            </a:r>
            <a:r>
              <a:rPr lang="en-US" altLang="en-US" sz="4000" dirty="0"/>
              <a:t> moving</a:t>
            </a:r>
          </a:p>
          <a:p>
            <a:pPr marL="914400" indent="-457200" eaLnBrk="1" hangingPunct="1">
              <a:lnSpc>
                <a:spcPct val="90000"/>
              </a:lnSpc>
              <a:buFontTx/>
              <a:buChar char="-"/>
            </a:pPr>
            <a:r>
              <a:rPr lang="en-US" altLang="en-US" sz="4000" b="1" dirty="0">
                <a:solidFill>
                  <a:srgbClr val="FF0000"/>
                </a:solidFill>
              </a:rPr>
              <a:t>stop</a:t>
            </a:r>
            <a:r>
              <a:rPr lang="en-US" altLang="en-US" sz="4000" dirty="0"/>
              <a:t> moving </a:t>
            </a:r>
          </a:p>
          <a:p>
            <a:pPr marL="914400" indent="-457200" eaLnBrk="1" hangingPunct="1">
              <a:lnSpc>
                <a:spcPct val="90000"/>
              </a:lnSpc>
              <a:buFontTx/>
              <a:buChar char="-"/>
            </a:pPr>
            <a:r>
              <a:rPr lang="en-US" altLang="en-US" sz="4000" b="1" dirty="0">
                <a:solidFill>
                  <a:srgbClr val="FF0000"/>
                </a:solidFill>
              </a:rPr>
              <a:t>change</a:t>
            </a:r>
            <a:r>
              <a:rPr lang="en-US" altLang="en-US" sz="4000" dirty="0">
                <a:solidFill>
                  <a:srgbClr val="FF0000"/>
                </a:solidFill>
              </a:rPr>
              <a:t> </a:t>
            </a:r>
            <a:r>
              <a:rPr lang="en-US" altLang="en-US" sz="4000" dirty="0"/>
              <a:t>its motion.</a:t>
            </a:r>
            <a:endParaRPr lang="en-US" altLang="en-US" sz="3600" dirty="0"/>
          </a:p>
        </p:txBody>
      </p:sp>
      <p:pic>
        <p:nvPicPr>
          <p:cNvPr id="2" name="Picture 1"/>
          <p:cNvPicPr>
            <a:picLocks noChangeAspect="1"/>
          </p:cNvPicPr>
          <p:nvPr/>
        </p:nvPicPr>
        <p:blipFill>
          <a:blip r:embed="rId3"/>
          <a:stretch>
            <a:fillRect/>
          </a:stretch>
        </p:blipFill>
        <p:spPr>
          <a:xfrm>
            <a:off x="9048750" y="1404938"/>
            <a:ext cx="2990850" cy="2867025"/>
          </a:xfrm>
          <a:prstGeom prst="rect">
            <a:avLst/>
          </a:prstGeom>
        </p:spPr>
      </p:pic>
      <p:pic>
        <p:nvPicPr>
          <p:cNvPr id="4" name="Picture 3"/>
          <p:cNvPicPr>
            <a:picLocks noChangeAspect="1"/>
          </p:cNvPicPr>
          <p:nvPr/>
        </p:nvPicPr>
        <p:blipFill>
          <a:blip r:embed="rId4"/>
          <a:stretch>
            <a:fillRect/>
          </a:stretch>
        </p:blipFill>
        <p:spPr>
          <a:xfrm>
            <a:off x="8582025" y="4248150"/>
            <a:ext cx="3609975" cy="2609850"/>
          </a:xfrm>
          <a:prstGeom prst="rect">
            <a:avLst/>
          </a:prstGeom>
        </p:spPr>
      </p:pic>
    </p:spTree>
    <p:custDataLst>
      <p:tags r:id="rId1"/>
    </p:custDataLst>
    <p:extLst>
      <p:ext uri="{BB962C8B-B14F-4D97-AF65-F5344CB8AC3E}">
        <p14:creationId xmlns:p14="http://schemas.microsoft.com/office/powerpoint/2010/main" val="226207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3075">
                                            <p:txEl>
                                              <p:pRg st="3" end="3"/>
                                            </p:txEl>
                                          </p:spTgt>
                                        </p:tgtEl>
                                        <p:attrNameLst>
                                          <p:attrName>style.visibility</p:attrName>
                                        </p:attrNameLst>
                                      </p:cBhvr>
                                      <p:to>
                                        <p:strVal val="visible"/>
                                      </p:to>
                                    </p:set>
                                    <p:anim calcmode="lin" valueType="num">
                                      <p:cBhvr additive="base">
                                        <p:cTn id="15" dur="500" fill="hold"/>
                                        <p:tgtEl>
                                          <p:spTgt spid="3075">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0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1685924" y="9525"/>
            <a:ext cx="9915526" cy="914400"/>
          </a:xfrm>
        </p:spPr>
        <p:txBody>
          <a:bodyPr>
            <a:normAutofit/>
          </a:bodyPr>
          <a:lstStyle/>
          <a:p>
            <a:pPr marL="0" indent="0" algn="ctr" eaLnBrk="1" hangingPunct="1">
              <a:lnSpc>
                <a:spcPct val="90000"/>
              </a:lnSpc>
              <a:buNone/>
            </a:pPr>
            <a:r>
              <a:rPr lang="en-US" altLang="en-US" sz="5400" b="1" dirty="0">
                <a:solidFill>
                  <a:srgbClr val="0070C0"/>
                </a:solidFill>
                <a:latin typeface="+mj-lt"/>
              </a:rPr>
              <a:t>BALANCED FORCE</a:t>
            </a:r>
          </a:p>
        </p:txBody>
      </p:sp>
      <p:pic>
        <p:nvPicPr>
          <p:cNvPr id="32774" name="Picture 6" descr="u2l1d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7350" y="1114425"/>
            <a:ext cx="26860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8" name="Picture 10" descr="animated example"/>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776412" y="4884737"/>
            <a:ext cx="693420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Text Box 12"/>
          <p:cNvSpPr txBox="1">
            <a:spLocks noChangeArrowheads="1"/>
          </p:cNvSpPr>
          <p:nvPr/>
        </p:nvSpPr>
        <p:spPr bwMode="auto">
          <a:xfrm>
            <a:off x="2767012" y="1558676"/>
            <a:ext cx="4838700" cy="646331"/>
          </a:xfrm>
          <a:prstGeom prst="rect">
            <a:avLst/>
          </a:prstGeom>
          <a:solidFill>
            <a:schemeClr val="accent1"/>
          </a:solidFill>
          <a:ln>
            <a:noFill/>
          </a:ln>
          <a:effectLst/>
          <a:extLst/>
        </p:spPr>
        <p:txBody>
          <a:bodyPr wrap="square">
            <a:spAutoFit/>
          </a:bodyPr>
          <a:lstStyle>
            <a:lvl1pPr eaLnBrk="0" hangingPunct="0">
              <a:defRPr sz="2400">
                <a:solidFill>
                  <a:schemeClr val="tx1"/>
                </a:solidFill>
                <a:latin typeface="Shruti" panose="020B0502040204020203" pitchFamily="34" charset="0"/>
              </a:defRPr>
            </a:lvl1pPr>
            <a:lvl2pPr marL="742950" indent="-28575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algn="ctr" eaLnBrk="1" hangingPunct="1">
              <a:spcBef>
                <a:spcPct val="50000"/>
              </a:spcBef>
            </a:pPr>
            <a:r>
              <a:rPr lang="en-US" altLang="en-US" sz="3600" b="1" dirty="0">
                <a:latin typeface="+mn-lt"/>
              </a:rPr>
              <a:t>No </a:t>
            </a:r>
            <a:r>
              <a:rPr lang="en-US" altLang="en-US" sz="3600" b="1" dirty="0">
                <a:solidFill>
                  <a:srgbClr val="FF0000"/>
                </a:solidFill>
                <a:latin typeface="+mn-lt"/>
              </a:rPr>
              <a:t>change</a:t>
            </a:r>
            <a:r>
              <a:rPr lang="en-US" altLang="en-US" sz="3600" b="1" dirty="0">
                <a:latin typeface="+mn-lt"/>
              </a:rPr>
              <a:t> in motion</a:t>
            </a: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5225" y="2338388"/>
            <a:ext cx="2962275"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 Box 12"/>
          <p:cNvSpPr txBox="1">
            <a:spLocks noChangeArrowheads="1"/>
          </p:cNvSpPr>
          <p:nvPr/>
        </p:nvSpPr>
        <p:spPr bwMode="auto">
          <a:xfrm>
            <a:off x="2767012" y="3939926"/>
            <a:ext cx="4838700" cy="646331"/>
          </a:xfrm>
          <a:prstGeom prst="rect">
            <a:avLst/>
          </a:prstGeom>
          <a:solidFill>
            <a:schemeClr val="accent1"/>
          </a:solidFill>
          <a:ln>
            <a:noFill/>
          </a:ln>
          <a:effectLst/>
          <a:extLst/>
        </p:spPr>
        <p:txBody>
          <a:bodyPr wrap="square">
            <a:spAutoFit/>
          </a:bodyPr>
          <a:lstStyle>
            <a:lvl1pPr eaLnBrk="0" hangingPunct="0">
              <a:defRPr sz="2400">
                <a:solidFill>
                  <a:schemeClr val="tx1"/>
                </a:solidFill>
                <a:latin typeface="Shruti" panose="020B0502040204020203" pitchFamily="34" charset="0"/>
              </a:defRPr>
            </a:lvl1pPr>
            <a:lvl2pPr marL="742950" indent="-28575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algn="ctr" eaLnBrk="1" hangingPunct="1">
              <a:spcBef>
                <a:spcPct val="50000"/>
              </a:spcBef>
            </a:pPr>
            <a:r>
              <a:rPr lang="en-US" altLang="en-US" sz="3600" b="1" dirty="0">
                <a:latin typeface="+mn-lt"/>
              </a:rPr>
              <a:t>Has </a:t>
            </a:r>
            <a:r>
              <a:rPr lang="en-US" altLang="en-US" sz="3600" b="1" dirty="0">
                <a:solidFill>
                  <a:srgbClr val="FF0000"/>
                </a:solidFill>
                <a:latin typeface="+mn-lt"/>
              </a:rPr>
              <a:t>no</a:t>
            </a:r>
            <a:r>
              <a:rPr lang="en-US" altLang="en-US" sz="3600" b="1" dirty="0">
                <a:latin typeface="+mn-lt"/>
              </a:rPr>
              <a:t> acceleration</a:t>
            </a:r>
          </a:p>
        </p:txBody>
      </p:sp>
    </p:spTree>
    <p:custDataLst>
      <p:tags r:id="rId1"/>
    </p:custDataLst>
    <p:extLst>
      <p:ext uri="{BB962C8B-B14F-4D97-AF65-F5344CB8AC3E}">
        <p14:creationId xmlns:p14="http://schemas.microsoft.com/office/powerpoint/2010/main" val="1391565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additive="base">
                                        <p:cTn id="7"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03"/>
                                        </p:tgtEl>
                                        <p:attrNameLst>
                                          <p:attrName>style.visibility</p:attrName>
                                        </p:attrNameLst>
                                      </p:cBhvr>
                                      <p:to>
                                        <p:strVal val="visible"/>
                                      </p:to>
                                    </p:set>
                                    <p:anim calcmode="lin" valueType="num">
                                      <p:cBhvr additive="base">
                                        <p:cTn id="13" dur="500" fill="hold"/>
                                        <p:tgtEl>
                                          <p:spTgt spid="4103"/>
                                        </p:tgtEl>
                                        <p:attrNameLst>
                                          <p:attrName>ppt_x</p:attrName>
                                        </p:attrNameLst>
                                      </p:cBhvr>
                                      <p:tavLst>
                                        <p:tav tm="0">
                                          <p:val>
                                            <p:strVal val="#ppt_x"/>
                                          </p:val>
                                        </p:tav>
                                        <p:tav tm="100000">
                                          <p:val>
                                            <p:strVal val="#ppt_x"/>
                                          </p:val>
                                        </p:tav>
                                      </p:tavLst>
                                    </p:anim>
                                    <p:anim calcmode="lin" valueType="num">
                                      <p:cBhvr additive="base">
                                        <p:cTn id="14" dur="500" fill="hold"/>
                                        <p:tgtEl>
                                          <p:spTgt spid="410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32778"/>
                                        </p:tgtEl>
                                        <p:attrNameLst>
                                          <p:attrName>style.visibility</p:attrName>
                                        </p:attrNameLst>
                                      </p:cBhvr>
                                      <p:to>
                                        <p:strVal val="visible"/>
                                      </p:to>
                                    </p:set>
                                    <p:anim calcmode="lin" valueType="num">
                                      <p:cBhvr additive="base">
                                        <p:cTn id="19" dur="500" fill="hold"/>
                                        <p:tgtEl>
                                          <p:spTgt spid="32778"/>
                                        </p:tgtEl>
                                        <p:attrNameLst>
                                          <p:attrName>ppt_x</p:attrName>
                                        </p:attrNameLst>
                                      </p:cBhvr>
                                      <p:tavLst>
                                        <p:tav tm="0">
                                          <p:val>
                                            <p:strVal val="1+#ppt_w/2"/>
                                          </p:val>
                                        </p:tav>
                                        <p:tav tm="100000">
                                          <p:val>
                                            <p:strVal val="#ppt_x"/>
                                          </p:val>
                                        </p:tav>
                                      </p:tavLst>
                                    </p:anim>
                                    <p:anim calcmode="lin" valueType="num">
                                      <p:cBhvr additive="base">
                                        <p:cTn id="20" dur="500" fill="hold"/>
                                        <p:tgtEl>
                                          <p:spTgt spid="3277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32774"/>
                                        </p:tgtEl>
                                        <p:attrNameLst>
                                          <p:attrName>style.visibility</p:attrName>
                                        </p:attrNameLst>
                                      </p:cBhvr>
                                      <p:to>
                                        <p:strVal val="visible"/>
                                      </p:to>
                                    </p:set>
                                    <p:anim calcmode="lin" valueType="num">
                                      <p:cBhvr additive="base">
                                        <p:cTn id="25" dur="500" fill="hold"/>
                                        <p:tgtEl>
                                          <p:spTgt spid="32774"/>
                                        </p:tgtEl>
                                        <p:attrNameLst>
                                          <p:attrName>ppt_x</p:attrName>
                                        </p:attrNameLst>
                                      </p:cBhvr>
                                      <p:tavLst>
                                        <p:tav tm="0">
                                          <p:val>
                                            <p:strVal val="1+#ppt_w/2"/>
                                          </p:val>
                                        </p:tav>
                                        <p:tav tm="100000">
                                          <p:val>
                                            <p:strVal val="#ppt_x"/>
                                          </p:val>
                                        </p:tav>
                                      </p:tavLst>
                                    </p:anim>
                                    <p:anim calcmode="lin" valueType="num">
                                      <p:cBhvr additive="base">
                                        <p:cTn id="26" dur="500" fill="hold"/>
                                        <p:tgtEl>
                                          <p:spTgt spid="3277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P spid="4103"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7999" y="180975"/>
            <a:ext cx="10018713" cy="1304925"/>
          </a:xfrm>
        </p:spPr>
        <p:txBody>
          <a:bodyPr>
            <a:normAutofit/>
          </a:bodyPr>
          <a:lstStyle/>
          <a:p>
            <a:r>
              <a:rPr lang="en-US" sz="6000" b="1" dirty="0">
                <a:solidFill>
                  <a:srgbClr val="0070C0"/>
                </a:solidFill>
              </a:rPr>
              <a:t>BALANCED FORCES</a:t>
            </a:r>
          </a:p>
        </p:txBody>
      </p:sp>
      <p:sp>
        <p:nvSpPr>
          <p:cNvPr id="3" name="Content Placeholder 2"/>
          <p:cNvSpPr>
            <a:spLocks noGrp="1"/>
          </p:cNvSpPr>
          <p:nvPr>
            <p:ph idx="1"/>
          </p:nvPr>
        </p:nvSpPr>
        <p:spPr>
          <a:xfrm>
            <a:off x="1522410" y="1714499"/>
            <a:ext cx="4440239" cy="4362451"/>
          </a:xfrm>
        </p:spPr>
        <p:txBody>
          <a:bodyPr>
            <a:normAutofit/>
          </a:bodyPr>
          <a:lstStyle/>
          <a:p>
            <a:pPr>
              <a:buFontTx/>
              <a:buChar char="-"/>
            </a:pPr>
            <a:r>
              <a:rPr lang="en-US" sz="2800" b="1" dirty="0"/>
              <a:t>Are </a:t>
            </a:r>
            <a:r>
              <a:rPr lang="en-US" sz="2800" b="1" dirty="0">
                <a:solidFill>
                  <a:srgbClr val="FF0000"/>
                </a:solidFill>
              </a:rPr>
              <a:t>opposite</a:t>
            </a:r>
            <a:r>
              <a:rPr lang="en-US" sz="2800" b="1" dirty="0"/>
              <a:t> and </a:t>
            </a:r>
            <a:r>
              <a:rPr lang="en-US" sz="2800" b="1" dirty="0">
                <a:solidFill>
                  <a:srgbClr val="FF0000"/>
                </a:solidFill>
              </a:rPr>
              <a:t>equal</a:t>
            </a:r>
          </a:p>
          <a:p>
            <a:pPr>
              <a:buFontTx/>
              <a:buChar char="-"/>
            </a:pPr>
            <a:r>
              <a:rPr lang="en-US" sz="2800" b="1" dirty="0"/>
              <a:t>act in opposite </a:t>
            </a:r>
            <a:r>
              <a:rPr lang="en-US" sz="2800" b="1" dirty="0">
                <a:solidFill>
                  <a:srgbClr val="FF0000"/>
                </a:solidFill>
              </a:rPr>
              <a:t>directions</a:t>
            </a:r>
            <a:r>
              <a:rPr lang="en-US" sz="2800" b="1" dirty="0"/>
              <a:t>  and </a:t>
            </a:r>
            <a:r>
              <a:rPr lang="en-US" sz="2800" b="1" dirty="0">
                <a:solidFill>
                  <a:srgbClr val="FF0000"/>
                </a:solidFill>
              </a:rPr>
              <a:t>cancel</a:t>
            </a:r>
            <a:r>
              <a:rPr lang="en-US" sz="2800" b="1" dirty="0"/>
              <a:t> each other out</a:t>
            </a:r>
          </a:p>
          <a:p>
            <a:pPr>
              <a:buFontTx/>
              <a:buChar char="-"/>
            </a:pPr>
            <a:r>
              <a:rPr lang="en-US" sz="2800" b="1" dirty="0"/>
              <a:t>no motion occurs for the cart.</a:t>
            </a:r>
          </a:p>
        </p:txBody>
      </p:sp>
      <p:pic>
        <p:nvPicPr>
          <p:cNvPr id="4" name="Picture 3"/>
          <p:cNvPicPr>
            <a:picLocks noChangeAspect="1"/>
          </p:cNvPicPr>
          <p:nvPr/>
        </p:nvPicPr>
        <p:blipFill>
          <a:blip r:embed="rId2"/>
          <a:stretch>
            <a:fillRect/>
          </a:stretch>
        </p:blipFill>
        <p:spPr>
          <a:xfrm>
            <a:off x="6210300" y="1714499"/>
            <a:ext cx="5795962" cy="3531778"/>
          </a:xfrm>
          <a:prstGeom prst="rect">
            <a:avLst/>
          </a:prstGeom>
        </p:spPr>
      </p:pic>
      <p:sp>
        <p:nvSpPr>
          <p:cNvPr id="5" name="TextBox 4"/>
          <p:cNvSpPr txBox="1"/>
          <p:nvPr/>
        </p:nvSpPr>
        <p:spPr>
          <a:xfrm>
            <a:off x="2876550" y="5589177"/>
            <a:ext cx="8191500" cy="954107"/>
          </a:xfrm>
          <a:prstGeom prst="rect">
            <a:avLst/>
          </a:prstGeom>
          <a:noFill/>
        </p:spPr>
        <p:txBody>
          <a:bodyPr wrap="square" rtlCol="0">
            <a:spAutoFit/>
          </a:bodyPr>
          <a:lstStyle/>
          <a:p>
            <a:pPr algn="ctr"/>
            <a:r>
              <a:rPr lang="en-US" sz="2800" b="1" dirty="0"/>
              <a:t>Example:  Pushing against a wall, two persons pushing against the cart above</a:t>
            </a:r>
            <a:r>
              <a:rPr lang="en-US" dirty="0"/>
              <a:t>.</a:t>
            </a:r>
          </a:p>
        </p:txBody>
      </p:sp>
    </p:spTree>
    <p:extLst>
      <p:ext uri="{BB962C8B-B14F-4D97-AF65-F5344CB8AC3E}">
        <p14:creationId xmlns:p14="http://schemas.microsoft.com/office/powerpoint/2010/main" val="270712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543050" y="1428751"/>
            <a:ext cx="8763000"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sz="2400">
                <a:solidFill>
                  <a:schemeClr val="tx1"/>
                </a:solidFill>
                <a:latin typeface="Shruti" panose="020B0502040204020203" pitchFamily="34" charset="0"/>
              </a:defRPr>
            </a:lvl1pPr>
            <a:lvl2pPr marL="914400" indent="-45720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eaLnBrk="1" hangingPunct="1">
              <a:spcBef>
                <a:spcPct val="50000"/>
              </a:spcBef>
              <a:buFontTx/>
              <a:buChar char="•"/>
            </a:pPr>
            <a:r>
              <a:rPr lang="en-US" altLang="en-US" sz="2800" b="1" dirty="0">
                <a:latin typeface="Comic Sans MS" panose="030F0702030302020204" pitchFamily="66" charset="0"/>
              </a:rPr>
              <a:t>There is a </a:t>
            </a:r>
            <a:r>
              <a:rPr lang="en-US" altLang="en-US" sz="2800" b="1" dirty="0">
                <a:solidFill>
                  <a:srgbClr val="FF0000"/>
                </a:solidFill>
                <a:latin typeface="Comic Sans MS" panose="030F0702030302020204" pitchFamily="66" charset="0"/>
              </a:rPr>
              <a:t>net</a:t>
            </a:r>
            <a:r>
              <a:rPr lang="en-US" altLang="en-US" sz="2800" b="1" dirty="0">
                <a:latin typeface="Comic Sans MS" panose="030F0702030302020204" pitchFamily="66" charset="0"/>
              </a:rPr>
              <a:t> or </a:t>
            </a:r>
            <a:r>
              <a:rPr lang="en-US" altLang="en-US" sz="2800" b="1" dirty="0">
                <a:solidFill>
                  <a:srgbClr val="FF0000"/>
                </a:solidFill>
                <a:latin typeface="Comic Sans MS" panose="030F0702030302020204" pitchFamily="66" charset="0"/>
              </a:rPr>
              <a:t>resultant</a:t>
            </a:r>
            <a:r>
              <a:rPr lang="en-US" altLang="en-US" sz="2800" b="1" dirty="0">
                <a:latin typeface="Comic Sans MS" panose="030F0702030302020204" pitchFamily="66" charset="0"/>
              </a:rPr>
              <a:t> force.</a:t>
            </a:r>
          </a:p>
          <a:p>
            <a:pPr eaLnBrk="1" hangingPunct="1">
              <a:spcBef>
                <a:spcPct val="50000"/>
              </a:spcBef>
              <a:buFontTx/>
              <a:buChar char="•"/>
            </a:pPr>
            <a:r>
              <a:rPr lang="en-US" altLang="en-US" sz="2800" b="1" dirty="0">
                <a:latin typeface="Comic Sans MS" panose="030F0702030302020204" pitchFamily="66" charset="0"/>
              </a:rPr>
              <a:t>The body will do one of the following:</a:t>
            </a:r>
          </a:p>
          <a:p>
            <a:pPr lvl="2" eaLnBrk="1" hangingPunct="1">
              <a:spcBef>
                <a:spcPct val="50000"/>
              </a:spcBef>
              <a:buFontTx/>
              <a:buAutoNum type="arabicPeriod"/>
            </a:pPr>
            <a:r>
              <a:rPr lang="en-US" altLang="en-US" sz="2800" b="1" dirty="0">
                <a:solidFill>
                  <a:srgbClr val="FF0000"/>
                </a:solidFill>
                <a:latin typeface="Comic Sans MS" panose="030F0702030302020204" pitchFamily="66" charset="0"/>
              </a:rPr>
              <a:t>Speed</a:t>
            </a:r>
            <a:r>
              <a:rPr lang="en-US" altLang="en-US" sz="2800" b="1" dirty="0">
                <a:latin typeface="Comic Sans MS" panose="030F0702030302020204" pitchFamily="66" charset="0"/>
              </a:rPr>
              <a:t> Up</a:t>
            </a:r>
          </a:p>
          <a:p>
            <a:pPr lvl="2" eaLnBrk="1" hangingPunct="1">
              <a:spcBef>
                <a:spcPct val="50000"/>
              </a:spcBef>
              <a:buFontTx/>
              <a:buAutoNum type="arabicPeriod"/>
            </a:pPr>
            <a:r>
              <a:rPr lang="en-US" altLang="en-US" sz="2800" b="1" dirty="0">
                <a:solidFill>
                  <a:srgbClr val="FF0000"/>
                </a:solidFill>
                <a:latin typeface="Comic Sans MS" panose="030F0702030302020204" pitchFamily="66" charset="0"/>
              </a:rPr>
              <a:t>Slow</a:t>
            </a:r>
            <a:r>
              <a:rPr lang="en-US" altLang="en-US" sz="2800" b="1" dirty="0">
                <a:latin typeface="Comic Sans MS" panose="030F0702030302020204" pitchFamily="66" charset="0"/>
              </a:rPr>
              <a:t> Down</a:t>
            </a:r>
          </a:p>
          <a:p>
            <a:pPr lvl="2" eaLnBrk="1" hangingPunct="1">
              <a:spcBef>
                <a:spcPct val="50000"/>
              </a:spcBef>
              <a:buFontTx/>
              <a:buAutoNum type="arabicPeriod"/>
            </a:pPr>
            <a:r>
              <a:rPr lang="en-US" altLang="en-US" sz="2800" b="1" dirty="0">
                <a:solidFill>
                  <a:srgbClr val="FF0000"/>
                </a:solidFill>
                <a:latin typeface="Comic Sans MS" panose="030F0702030302020204" pitchFamily="66" charset="0"/>
              </a:rPr>
              <a:t>Change</a:t>
            </a:r>
            <a:r>
              <a:rPr lang="en-US" altLang="en-US" sz="2800" b="1" dirty="0">
                <a:latin typeface="Comic Sans MS" panose="030F0702030302020204" pitchFamily="66" charset="0"/>
              </a:rPr>
              <a:t> the Direction of its Motion</a:t>
            </a:r>
          </a:p>
          <a:p>
            <a:pPr eaLnBrk="1" hangingPunct="1">
              <a:spcBef>
                <a:spcPct val="50000"/>
              </a:spcBef>
              <a:buFontTx/>
              <a:buChar char="•"/>
            </a:pPr>
            <a:r>
              <a:rPr lang="en-US" altLang="en-US" sz="2800" b="1" dirty="0">
                <a:latin typeface="Comic Sans MS" panose="030F0702030302020204" pitchFamily="66" charset="0"/>
              </a:rPr>
              <a:t>In other words</a:t>
            </a:r>
          </a:p>
          <a:p>
            <a:pPr marL="0" indent="0" algn="ctr" eaLnBrk="1" hangingPunct="1">
              <a:spcBef>
                <a:spcPct val="50000"/>
              </a:spcBef>
            </a:pPr>
            <a:r>
              <a:rPr lang="en-US" altLang="en-US" sz="2800" b="1" dirty="0">
                <a:latin typeface="Comic Sans MS" panose="030F0702030302020204" pitchFamily="66" charset="0"/>
              </a:rPr>
              <a:t>- There is </a:t>
            </a:r>
            <a:r>
              <a:rPr lang="en-US" altLang="en-US" sz="2800" b="1" dirty="0">
                <a:solidFill>
                  <a:srgbClr val="FF0000"/>
                </a:solidFill>
                <a:latin typeface="Comic Sans MS" panose="030F0702030302020204" pitchFamily="66" charset="0"/>
              </a:rPr>
              <a:t>ALWAYS</a:t>
            </a:r>
            <a:r>
              <a:rPr lang="en-US" altLang="en-US" sz="2800" b="1" dirty="0">
                <a:latin typeface="Comic Sans MS" panose="030F0702030302020204" pitchFamily="66" charset="0"/>
              </a:rPr>
              <a:t> a change in motion!</a:t>
            </a:r>
          </a:p>
          <a:p>
            <a:pPr eaLnBrk="1" hangingPunct="1">
              <a:spcBef>
                <a:spcPct val="50000"/>
              </a:spcBef>
              <a:buFontTx/>
              <a:buChar char="•"/>
            </a:pPr>
            <a:endParaRPr lang="en-US" altLang="en-US" sz="3200" b="1" dirty="0">
              <a:latin typeface="Comic Sans MS" panose="030F0702030302020204" pitchFamily="66" charset="0"/>
            </a:endParaRPr>
          </a:p>
        </p:txBody>
      </p:sp>
      <p:pic>
        <p:nvPicPr>
          <p:cNvPr id="6147" name="Picture 4" descr="Pivo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1588" y="1676401"/>
            <a:ext cx="2968923" cy="2000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066925" y="228600"/>
            <a:ext cx="9705975" cy="1015663"/>
          </a:xfrm>
          <a:prstGeom prst="rect">
            <a:avLst/>
          </a:prstGeom>
          <a:noFill/>
        </p:spPr>
        <p:txBody>
          <a:bodyPr wrap="square" rtlCol="0">
            <a:spAutoFit/>
          </a:bodyPr>
          <a:lstStyle/>
          <a:p>
            <a:pPr algn="ctr"/>
            <a:r>
              <a:rPr lang="en-US" sz="6000" b="1" dirty="0">
                <a:solidFill>
                  <a:srgbClr val="0070C0"/>
                </a:solidFill>
                <a:latin typeface="+mj-lt"/>
              </a:rPr>
              <a:t>UNBALANCED FORCES</a:t>
            </a:r>
          </a:p>
        </p:txBody>
      </p:sp>
    </p:spTree>
    <p:custDataLst>
      <p:tags r:id="rId1"/>
    </p:custDataLst>
    <p:extLst>
      <p:ext uri="{BB962C8B-B14F-4D97-AF65-F5344CB8AC3E}">
        <p14:creationId xmlns:p14="http://schemas.microsoft.com/office/powerpoint/2010/main" val="12153503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 calcmode="lin" valueType="num">
                                      <p:cBhvr additive="base">
                                        <p:cTn id="7" dur="500" fill="hold"/>
                                        <p:tgtEl>
                                          <p:spTgt spid="3379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379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794">
                                            <p:txEl>
                                              <p:pRg st="1" end="1"/>
                                            </p:txEl>
                                          </p:spTgt>
                                        </p:tgtEl>
                                        <p:attrNameLst>
                                          <p:attrName>style.visibility</p:attrName>
                                        </p:attrNameLst>
                                      </p:cBhvr>
                                      <p:to>
                                        <p:strVal val="visible"/>
                                      </p:to>
                                    </p:set>
                                    <p:anim calcmode="lin" valueType="num">
                                      <p:cBhvr additive="base">
                                        <p:cTn id="13" dur="500" fill="hold"/>
                                        <p:tgtEl>
                                          <p:spTgt spid="3379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3794">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3794">
                                            <p:txEl>
                                              <p:pRg st="2" end="2"/>
                                            </p:txEl>
                                          </p:spTgt>
                                        </p:tgtEl>
                                        <p:attrNameLst>
                                          <p:attrName>style.visibility</p:attrName>
                                        </p:attrNameLst>
                                      </p:cBhvr>
                                      <p:to>
                                        <p:strVal val="visible"/>
                                      </p:to>
                                    </p:set>
                                    <p:anim calcmode="lin" valueType="num">
                                      <p:cBhvr additive="base">
                                        <p:cTn id="17" dur="500" fill="hold"/>
                                        <p:tgtEl>
                                          <p:spTgt spid="33794">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3794">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3794">
                                            <p:txEl>
                                              <p:pRg st="3" end="3"/>
                                            </p:txEl>
                                          </p:spTgt>
                                        </p:tgtEl>
                                        <p:attrNameLst>
                                          <p:attrName>style.visibility</p:attrName>
                                        </p:attrNameLst>
                                      </p:cBhvr>
                                      <p:to>
                                        <p:strVal val="visible"/>
                                      </p:to>
                                    </p:set>
                                    <p:anim calcmode="lin" valueType="num">
                                      <p:cBhvr additive="base">
                                        <p:cTn id="21" dur="500" fill="hold"/>
                                        <p:tgtEl>
                                          <p:spTgt spid="33794">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3794">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3794">
                                            <p:txEl>
                                              <p:pRg st="4" end="4"/>
                                            </p:txEl>
                                          </p:spTgt>
                                        </p:tgtEl>
                                        <p:attrNameLst>
                                          <p:attrName>style.visibility</p:attrName>
                                        </p:attrNameLst>
                                      </p:cBhvr>
                                      <p:to>
                                        <p:strVal val="visible"/>
                                      </p:to>
                                    </p:set>
                                    <p:anim calcmode="lin" valueType="num">
                                      <p:cBhvr additive="base">
                                        <p:cTn id="25" dur="500" fill="hold"/>
                                        <p:tgtEl>
                                          <p:spTgt spid="3379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379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794">
                                            <p:txEl>
                                              <p:pRg st="5" end="5"/>
                                            </p:txEl>
                                          </p:spTgt>
                                        </p:tgtEl>
                                        <p:attrNameLst>
                                          <p:attrName>style.visibility</p:attrName>
                                        </p:attrNameLst>
                                      </p:cBhvr>
                                      <p:to>
                                        <p:strVal val="visible"/>
                                      </p:to>
                                    </p:set>
                                    <p:anim calcmode="lin" valueType="num">
                                      <p:cBhvr additive="base">
                                        <p:cTn id="31" dur="500" fill="hold"/>
                                        <p:tgtEl>
                                          <p:spTgt spid="3379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379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794">
                                            <p:txEl>
                                              <p:pRg st="6" end="6"/>
                                            </p:txEl>
                                          </p:spTgt>
                                        </p:tgtEl>
                                        <p:attrNameLst>
                                          <p:attrName>style.visibility</p:attrName>
                                        </p:attrNameLst>
                                      </p:cBhvr>
                                      <p:to>
                                        <p:strVal val="visible"/>
                                      </p:to>
                                    </p:set>
                                    <p:anim calcmode="lin" valueType="num">
                                      <p:cBhvr additive="base">
                                        <p:cTn id="37" dur="500" fill="hold"/>
                                        <p:tgtEl>
                                          <p:spTgt spid="33794">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379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524000" y="5365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Shruti" panose="020B0502040204020203" pitchFamily="34" charset="0"/>
              </a:defRPr>
            </a:lvl1pPr>
            <a:lvl2pPr marL="742950" indent="-28575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eaLnBrk="1" hangingPunct="1"/>
            <a:endParaRPr lang="en-US" altLang="en-US"/>
          </a:p>
        </p:txBody>
      </p:sp>
      <p:sp>
        <p:nvSpPr>
          <p:cNvPr id="7171" name="Rectangle 25"/>
          <p:cNvSpPr>
            <a:spLocks noChangeArrowheads="1"/>
          </p:cNvSpPr>
          <p:nvPr/>
        </p:nvSpPr>
        <p:spPr bwMode="auto">
          <a:xfrm>
            <a:off x="1714500" y="2239964"/>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Shruti" panose="020B0502040204020203" pitchFamily="34" charset="0"/>
              </a:defRPr>
            </a:lvl1pPr>
            <a:lvl2pPr marL="742950" indent="-28575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eaLnBrk="1" hangingPunct="1"/>
            <a:endParaRPr lang="en-US" altLang="en-US"/>
          </a:p>
        </p:txBody>
      </p:sp>
      <p:pic>
        <p:nvPicPr>
          <p:cNvPr id="37915" name="Picture 27" descr="Two Unbalanced For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04800"/>
            <a:ext cx="74295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2524124" y="3508376"/>
            <a:ext cx="7384725" cy="3019723"/>
          </a:xfrm>
          <a:prstGeom prst="rect">
            <a:avLst/>
          </a:prstGeom>
        </p:spPr>
      </p:pic>
    </p:spTree>
    <p:custDataLst>
      <p:tags r:id="rId1"/>
    </p:custDataLst>
    <p:extLst>
      <p:ext uri="{BB962C8B-B14F-4D97-AF65-F5344CB8AC3E}">
        <p14:creationId xmlns:p14="http://schemas.microsoft.com/office/powerpoint/2010/main" val="1137918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915"/>
                                        </p:tgtEl>
                                        <p:attrNameLst>
                                          <p:attrName>style.visibility</p:attrName>
                                        </p:attrNameLst>
                                      </p:cBhvr>
                                      <p:to>
                                        <p:strVal val="visible"/>
                                      </p:to>
                                    </p:set>
                                    <p:anim calcmode="lin" valueType="num">
                                      <p:cBhvr additive="base">
                                        <p:cTn id="7" dur="500" fill="hold"/>
                                        <p:tgtEl>
                                          <p:spTgt spid="37915"/>
                                        </p:tgtEl>
                                        <p:attrNameLst>
                                          <p:attrName>ppt_x</p:attrName>
                                        </p:attrNameLst>
                                      </p:cBhvr>
                                      <p:tavLst>
                                        <p:tav tm="0">
                                          <p:val>
                                            <p:strVal val="#ppt_x"/>
                                          </p:val>
                                        </p:tav>
                                        <p:tav tm="100000">
                                          <p:val>
                                            <p:strVal val="#ppt_x"/>
                                          </p:val>
                                        </p:tav>
                                      </p:tavLst>
                                    </p:anim>
                                    <p:anim calcmode="lin" valueType="num">
                                      <p:cBhvr additive="base">
                                        <p:cTn id="8" dur="500" fill="hold"/>
                                        <p:tgtEl>
                                          <p:spTgt spid="379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33450" y="285750"/>
            <a:ext cx="10363200" cy="1143000"/>
          </a:xfrm>
        </p:spPr>
        <p:txBody>
          <a:bodyPr>
            <a:normAutofit fontScale="90000"/>
          </a:bodyPr>
          <a:lstStyle/>
          <a:p>
            <a:pPr eaLnBrk="1" hangingPunct="1">
              <a:defRPr/>
            </a:pPr>
            <a:r>
              <a:rPr lang="en-US" sz="8000" b="1" dirty="0">
                <a:solidFill>
                  <a:srgbClr val="A50021"/>
                </a:solidFill>
                <a:effectLst>
                  <a:outerShdw blurRad="38100" dist="38100" dir="2700000" algn="tl">
                    <a:srgbClr val="C0C0C0"/>
                  </a:outerShdw>
                </a:effectLst>
              </a:rPr>
              <a:t>FORCE UNITS</a:t>
            </a:r>
          </a:p>
        </p:txBody>
      </p:sp>
      <p:sp>
        <p:nvSpPr>
          <p:cNvPr id="4099" name="Rectangle 3"/>
          <p:cNvSpPr>
            <a:spLocks noGrp="1" noChangeArrowheads="1"/>
          </p:cNvSpPr>
          <p:nvPr>
            <p:ph type="body" sz="half" idx="1"/>
          </p:nvPr>
        </p:nvSpPr>
        <p:spPr>
          <a:xfrm>
            <a:off x="1581150" y="1676400"/>
            <a:ext cx="9086850" cy="4343400"/>
          </a:xfrm>
        </p:spPr>
        <p:txBody>
          <a:bodyPr>
            <a:normAutofit/>
          </a:bodyPr>
          <a:lstStyle/>
          <a:p>
            <a:pPr eaLnBrk="1" hangingPunct="1">
              <a:lnSpc>
                <a:spcPct val="90000"/>
              </a:lnSpc>
            </a:pPr>
            <a:r>
              <a:rPr lang="en-US" altLang="en-US" sz="3600" b="1" dirty="0"/>
              <a:t>SI unit of force is the </a:t>
            </a:r>
            <a:r>
              <a:rPr lang="en-US" altLang="en-US" sz="3600" b="1" dirty="0">
                <a:solidFill>
                  <a:srgbClr val="FF0000"/>
                </a:solidFill>
              </a:rPr>
              <a:t>Newton, N</a:t>
            </a:r>
            <a:r>
              <a:rPr lang="en-US" altLang="en-US" sz="3600" b="1" dirty="0"/>
              <a:t>.</a:t>
            </a:r>
          </a:p>
          <a:p>
            <a:pPr eaLnBrk="1" hangingPunct="1">
              <a:lnSpc>
                <a:spcPct val="90000"/>
              </a:lnSpc>
            </a:pPr>
            <a:r>
              <a:rPr lang="en-US" altLang="en-US" sz="3600" b="1" dirty="0"/>
              <a:t>Defined as the amount of </a:t>
            </a:r>
            <a:r>
              <a:rPr lang="en-US" altLang="en-US" sz="3600" b="1" dirty="0">
                <a:solidFill>
                  <a:srgbClr val="FF0000"/>
                </a:solidFill>
              </a:rPr>
              <a:t>force</a:t>
            </a:r>
            <a:r>
              <a:rPr lang="en-US" altLang="en-US" sz="3600" b="1" dirty="0"/>
              <a:t> that when acting on a </a:t>
            </a:r>
            <a:r>
              <a:rPr lang="en-US" altLang="en-US" sz="3600" b="1" dirty="0">
                <a:solidFill>
                  <a:srgbClr val="FF0000"/>
                </a:solidFill>
              </a:rPr>
              <a:t>1 kg </a:t>
            </a:r>
            <a:r>
              <a:rPr lang="en-US" altLang="en-US" sz="3600" b="1" dirty="0"/>
              <a:t>object produces an acceleration of </a:t>
            </a:r>
            <a:r>
              <a:rPr lang="en-US" altLang="en-US" sz="3600" b="1" dirty="0">
                <a:solidFill>
                  <a:srgbClr val="FF0000"/>
                </a:solidFill>
              </a:rPr>
              <a:t>1m/s</a:t>
            </a:r>
            <a:r>
              <a:rPr lang="en-US" altLang="en-US" sz="3600" b="1" baseline="30000" dirty="0">
                <a:solidFill>
                  <a:srgbClr val="FF0000"/>
                </a:solidFill>
              </a:rPr>
              <a:t>2</a:t>
            </a:r>
            <a:r>
              <a:rPr lang="en-US" altLang="en-US" sz="3600" b="1" dirty="0"/>
              <a:t>. </a:t>
            </a:r>
          </a:p>
          <a:p>
            <a:pPr eaLnBrk="1" hangingPunct="1">
              <a:lnSpc>
                <a:spcPct val="90000"/>
              </a:lnSpc>
            </a:pPr>
            <a:r>
              <a:rPr lang="en-US" altLang="en-US" sz="3600" b="1" dirty="0"/>
              <a:t>Therefore, 1N = </a:t>
            </a:r>
            <a:r>
              <a:rPr lang="en-US" altLang="en-US" sz="3600" b="1" dirty="0">
                <a:solidFill>
                  <a:srgbClr val="FF0000"/>
                </a:solidFill>
              </a:rPr>
              <a:t>1 </a:t>
            </a:r>
            <a:r>
              <a:rPr lang="en-US" altLang="en-US" sz="3600" b="1" dirty="0" err="1">
                <a:solidFill>
                  <a:srgbClr val="FF0000"/>
                </a:solidFill>
              </a:rPr>
              <a:t>kg</a:t>
            </a:r>
            <a:r>
              <a:rPr lang="en-US" altLang="en-US" sz="3600" b="1" dirty="0" err="1">
                <a:solidFill>
                  <a:srgbClr val="FF0000"/>
                </a:solidFill>
                <a:cs typeface="Times New Roman" panose="02020603050405020304" pitchFamily="18" charset="0"/>
              </a:rPr>
              <a:t>•</a:t>
            </a:r>
            <a:r>
              <a:rPr lang="en-US" altLang="en-US" sz="3600" b="1" dirty="0" err="1">
                <a:solidFill>
                  <a:srgbClr val="FF0000"/>
                </a:solidFill>
              </a:rPr>
              <a:t>m</a:t>
            </a:r>
            <a:r>
              <a:rPr lang="en-US" altLang="en-US" sz="3600" b="1" dirty="0">
                <a:solidFill>
                  <a:srgbClr val="FF0000"/>
                </a:solidFill>
              </a:rPr>
              <a:t>/s</a:t>
            </a:r>
            <a:r>
              <a:rPr lang="en-US" altLang="en-US" sz="3600" b="1" baseline="30000" dirty="0">
                <a:solidFill>
                  <a:srgbClr val="FF0000"/>
                </a:solidFill>
              </a:rPr>
              <a:t>2</a:t>
            </a:r>
          </a:p>
        </p:txBody>
      </p:sp>
      <p:pic>
        <p:nvPicPr>
          <p:cNvPr id="8197" name="Picture 6" descr="Isaac Newto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0483850" y="266700"/>
            <a:ext cx="1365250" cy="1828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4231456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0-#ppt_w/2"/>
                                          </p:val>
                                        </p:tav>
                                        <p:tav tm="100000">
                                          <p:val>
                                            <p:strVal val="#ppt_x"/>
                                          </p:val>
                                        </p:tav>
                                      </p:tavLst>
                                    </p:anim>
                                    <p:anim calcmode="lin" valueType="num">
                                      <p:cBhvr additive="base">
                                        <p:cTn id="8" dur="500" fill="hold"/>
                                        <p:tgtEl>
                                          <p:spTgt spid="40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additive="base">
                                        <p:cTn id="13" dur="500" fill="hold"/>
                                        <p:tgtEl>
                                          <p:spTgt spid="409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099">
                                            <p:txEl>
                                              <p:pRg st="1" end="1"/>
                                            </p:txEl>
                                          </p:spTgt>
                                        </p:tgtEl>
                                        <p:attrNameLst>
                                          <p:attrName>style.visibility</p:attrName>
                                        </p:attrNameLst>
                                      </p:cBhvr>
                                      <p:to>
                                        <p:strVal val="visible"/>
                                      </p:to>
                                    </p:set>
                                    <p:anim calcmode="lin" valueType="num">
                                      <p:cBhvr additive="base">
                                        <p:cTn id="19" dur="500" fill="hold"/>
                                        <p:tgtEl>
                                          <p:spTgt spid="409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0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099">
                                            <p:txEl>
                                              <p:pRg st="2" end="2"/>
                                            </p:txEl>
                                          </p:spTgt>
                                        </p:tgtEl>
                                        <p:attrNameLst>
                                          <p:attrName>style.visibility</p:attrName>
                                        </p:attrNameLst>
                                      </p:cBhvr>
                                      <p:to>
                                        <p:strVal val="visible"/>
                                      </p:to>
                                    </p:set>
                                    <p:anim calcmode="lin" valueType="num">
                                      <p:cBhvr additive="base">
                                        <p:cTn id="25" dur="500" fill="hold"/>
                                        <p:tgtEl>
                                          <p:spTgt spid="409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0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47650"/>
            <a:ext cx="10018713" cy="1752599"/>
          </a:xfrm>
        </p:spPr>
        <p:txBody>
          <a:bodyPr>
            <a:noAutofit/>
          </a:bodyPr>
          <a:lstStyle/>
          <a:p>
            <a:r>
              <a:rPr lang="en-US" sz="6000" b="1" dirty="0">
                <a:solidFill>
                  <a:srgbClr val="0070C0"/>
                </a:solidFill>
              </a:rPr>
              <a:t>NEWTON’S FIRST LAW OF MOTION</a:t>
            </a:r>
          </a:p>
        </p:txBody>
      </p:sp>
      <p:sp>
        <p:nvSpPr>
          <p:cNvPr id="3" name="Content Placeholder 2"/>
          <p:cNvSpPr>
            <a:spLocks noGrp="1"/>
          </p:cNvSpPr>
          <p:nvPr>
            <p:ph idx="1"/>
          </p:nvPr>
        </p:nvSpPr>
        <p:spPr>
          <a:xfrm>
            <a:off x="1484310" y="2362201"/>
            <a:ext cx="10018713" cy="4362450"/>
          </a:xfrm>
        </p:spPr>
        <p:txBody>
          <a:bodyPr>
            <a:normAutofit/>
          </a:bodyPr>
          <a:lstStyle/>
          <a:p>
            <a:r>
              <a:rPr lang="en-US" sz="3600" dirty="0"/>
              <a:t>Newton’s First Law of Motion states that </a:t>
            </a:r>
            <a:r>
              <a:rPr lang="en-US" sz="3600" u="sng" dirty="0"/>
              <a:t>an object in motion will continue to move at a constant speed in a straight line</a:t>
            </a:r>
            <a:r>
              <a:rPr lang="en-US" sz="3600" dirty="0"/>
              <a:t>.  Only an outside force can change the speed or direction.  If the object is at rest, it will remain at rest until an outside force is exerted on it.</a:t>
            </a:r>
          </a:p>
        </p:txBody>
      </p:sp>
    </p:spTree>
    <p:extLst>
      <p:ext uri="{BB962C8B-B14F-4D97-AF65-F5344CB8AC3E}">
        <p14:creationId xmlns:p14="http://schemas.microsoft.com/office/powerpoint/2010/main" val="395356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47650"/>
            <a:ext cx="10018713" cy="1752599"/>
          </a:xfrm>
        </p:spPr>
        <p:txBody>
          <a:bodyPr>
            <a:noAutofit/>
          </a:bodyPr>
          <a:lstStyle/>
          <a:p>
            <a:r>
              <a:rPr lang="en-US" sz="6000" b="1" dirty="0">
                <a:solidFill>
                  <a:srgbClr val="0070C0"/>
                </a:solidFill>
              </a:rPr>
              <a:t>NEWTON’S FIRST LAW OF MOTION</a:t>
            </a:r>
          </a:p>
        </p:txBody>
      </p:sp>
      <p:sp>
        <p:nvSpPr>
          <p:cNvPr id="3" name="Content Placeholder 2"/>
          <p:cNvSpPr>
            <a:spLocks noGrp="1"/>
          </p:cNvSpPr>
          <p:nvPr>
            <p:ph idx="1"/>
          </p:nvPr>
        </p:nvSpPr>
        <p:spPr>
          <a:xfrm>
            <a:off x="1484310" y="2286001"/>
            <a:ext cx="10018713" cy="4114800"/>
          </a:xfrm>
        </p:spPr>
        <p:txBody>
          <a:bodyPr>
            <a:normAutofit/>
          </a:bodyPr>
          <a:lstStyle/>
          <a:p>
            <a:r>
              <a:rPr lang="en-US" sz="3200" dirty="0"/>
              <a:t>Suppose you are standing in the aisle of a large airplane parked at the airport terminal.  You jump straight up.  Where will you land?  That is an easy question to answer.  You will land in the same place from which you jumped.  Now suppose the airplane is moving at a speed of 600km/hr.  You jump straight up again.  Where will you land?  Do the following and see if you can answer the question correctly.</a:t>
            </a:r>
          </a:p>
        </p:txBody>
      </p:sp>
    </p:spTree>
    <p:extLst>
      <p:ext uri="{BB962C8B-B14F-4D97-AF65-F5344CB8AC3E}">
        <p14:creationId xmlns:p14="http://schemas.microsoft.com/office/powerpoint/2010/main" val="792640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47650"/>
            <a:ext cx="10018713" cy="1752599"/>
          </a:xfrm>
        </p:spPr>
        <p:txBody>
          <a:bodyPr>
            <a:noAutofit/>
          </a:bodyPr>
          <a:lstStyle/>
          <a:p>
            <a:r>
              <a:rPr lang="en-US" sz="6000" b="1" dirty="0">
                <a:solidFill>
                  <a:srgbClr val="0070C0"/>
                </a:solidFill>
              </a:rPr>
              <a:t>NEWTON’S FIRST LAW OF MOTION</a:t>
            </a:r>
          </a:p>
        </p:txBody>
      </p:sp>
      <p:sp>
        <p:nvSpPr>
          <p:cNvPr id="3" name="Content Placeholder 2"/>
          <p:cNvSpPr>
            <a:spLocks noGrp="1"/>
          </p:cNvSpPr>
          <p:nvPr>
            <p:ph idx="1"/>
          </p:nvPr>
        </p:nvSpPr>
        <p:spPr/>
        <p:txBody>
          <a:bodyPr>
            <a:normAutofit/>
          </a:bodyPr>
          <a:lstStyle/>
          <a:p>
            <a:r>
              <a:rPr lang="en-US" sz="3200" b="1" dirty="0"/>
              <a:t>Procedure</a:t>
            </a:r>
            <a:r>
              <a:rPr lang="en-US" sz="3200" dirty="0"/>
              <a:t>: Get a ball from your teacher.  You and your lab partner(s) need to walk outside the classroom where you can walk in a straight line and throw the ball up without hitting anything.</a:t>
            </a:r>
          </a:p>
          <a:p>
            <a:r>
              <a:rPr lang="en-US" sz="3200" dirty="0"/>
              <a:t>You have ten minutes.</a:t>
            </a:r>
          </a:p>
        </p:txBody>
      </p:sp>
    </p:spTree>
    <p:extLst>
      <p:ext uri="{BB962C8B-B14F-4D97-AF65-F5344CB8AC3E}">
        <p14:creationId xmlns:p14="http://schemas.microsoft.com/office/powerpoint/2010/main" val="1324378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normAutofit/>
          </a:bodyPr>
          <a:lstStyle/>
          <a:p>
            <a:r>
              <a:rPr lang="en-US" sz="6000" b="1" dirty="0">
                <a:solidFill>
                  <a:srgbClr val="0070C0"/>
                </a:solidFill>
              </a:rPr>
              <a:t>NEWTON’S FIRST LAW</a:t>
            </a:r>
          </a:p>
        </p:txBody>
      </p:sp>
      <p:sp>
        <p:nvSpPr>
          <p:cNvPr id="3" name="Content Placeholder 2"/>
          <p:cNvSpPr>
            <a:spLocks noGrp="1"/>
          </p:cNvSpPr>
          <p:nvPr>
            <p:ph idx="1"/>
          </p:nvPr>
        </p:nvSpPr>
        <p:spPr>
          <a:xfrm>
            <a:off x="1484310" y="1590675"/>
            <a:ext cx="10018713" cy="4810125"/>
          </a:xfrm>
        </p:spPr>
        <p:txBody>
          <a:bodyPr>
            <a:normAutofit/>
          </a:bodyPr>
          <a:lstStyle/>
          <a:p>
            <a:pPr marL="0" indent="0">
              <a:buNone/>
            </a:pPr>
            <a:r>
              <a:rPr lang="en-US" sz="3200" b="1" dirty="0">
                <a:solidFill>
                  <a:srgbClr val="0070C0"/>
                </a:solidFill>
              </a:rPr>
              <a:t>Also known as the LAW OF INERTIA</a:t>
            </a:r>
          </a:p>
          <a:p>
            <a:r>
              <a:rPr lang="en-US" sz="3200" dirty="0"/>
              <a:t>An object at rest </a:t>
            </a:r>
            <a:r>
              <a:rPr lang="en-US" sz="3200" b="1" dirty="0">
                <a:solidFill>
                  <a:srgbClr val="FF0000"/>
                </a:solidFill>
              </a:rPr>
              <a:t>stays</a:t>
            </a:r>
            <a:r>
              <a:rPr lang="en-US" sz="3200" dirty="0">
                <a:solidFill>
                  <a:srgbClr val="FF0000"/>
                </a:solidFill>
              </a:rPr>
              <a:t> </a:t>
            </a:r>
            <a:r>
              <a:rPr lang="en-US" sz="3200" dirty="0"/>
              <a:t>at rest and an object in motion </a:t>
            </a:r>
            <a:r>
              <a:rPr lang="en-US" sz="3200" b="1" dirty="0">
                <a:solidFill>
                  <a:srgbClr val="FF0000"/>
                </a:solidFill>
              </a:rPr>
              <a:t>stays</a:t>
            </a:r>
            <a:r>
              <a:rPr lang="en-US" sz="3200" dirty="0">
                <a:solidFill>
                  <a:srgbClr val="FF0000"/>
                </a:solidFill>
              </a:rPr>
              <a:t> </a:t>
            </a:r>
            <a:r>
              <a:rPr lang="en-US" sz="3200" dirty="0"/>
              <a:t>in motion until acted on by a </a:t>
            </a:r>
            <a:r>
              <a:rPr lang="en-US" sz="3200" b="1" dirty="0">
                <a:solidFill>
                  <a:srgbClr val="FF0000"/>
                </a:solidFill>
              </a:rPr>
              <a:t>net external force.</a:t>
            </a:r>
          </a:p>
          <a:p>
            <a:r>
              <a:rPr lang="en-US" sz="3200" dirty="0"/>
              <a:t>In other words: Objects just keep </a:t>
            </a:r>
            <a:r>
              <a:rPr lang="en-US" sz="3200" b="1" dirty="0">
                <a:solidFill>
                  <a:srgbClr val="FF0000"/>
                </a:solidFill>
              </a:rPr>
              <a:t>doing what they are doing</a:t>
            </a:r>
            <a:r>
              <a:rPr lang="en-US" sz="3200" dirty="0"/>
              <a:t>.</a:t>
            </a:r>
          </a:p>
          <a:p>
            <a:r>
              <a:rPr lang="en-US" altLang="en-US" sz="3200" dirty="0">
                <a:latin typeface="Corbel" panose="020B0503020204020204" pitchFamily="34" charset="0"/>
              </a:rPr>
              <a:t>What do you mean by </a:t>
            </a:r>
            <a:r>
              <a:rPr lang="en-US" altLang="en-US" sz="3200" b="1" dirty="0">
                <a:latin typeface="Corbel" panose="020B0503020204020204" pitchFamily="34" charset="0"/>
              </a:rPr>
              <a:t>Net Force?</a:t>
            </a:r>
          </a:p>
          <a:p>
            <a:r>
              <a:rPr lang="en-US" altLang="en-US" sz="3200" dirty="0">
                <a:latin typeface="Corbel" panose="020B0503020204020204" pitchFamily="34" charset="0"/>
              </a:rPr>
              <a:t>Net means </a:t>
            </a:r>
            <a:r>
              <a:rPr lang="en-US" altLang="en-US" sz="3200" b="1" dirty="0">
                <a:solidFill>
                  <a:srgbClr val="FF0000"/>
                </a:solidFill>
                <a:latin typeface="Corbel" panose="020B0503020204020204" pitchFamily="34" charset="0"/>
              </a:rPr>
              <a:t>Final Sum</a:t>
            </a:r>
            <a:r>
              <a:rPr lang="en-US" altLang="en-US" sz="3200" dirty="0">
                <a:latin typeface="Corbel" panose="020B0503020204020204" pitchFamily="34" charset="0"/>
              </a:rPr>
              <a:t>, so net external force is the </a:t>
            </a:r>
            <a:r>
              <a:rPr lang="en-US" altLang="en-US" sz="3200" b="1" dirty="0">
                <a:solidFill>
                  <a:srgbClr val="FF0000"/>
                </a:solidFill>
                <a:latin typeface="Corbel" panose="020B0503020204020204" pitchFamily="34" charset="0"/>
              </a:rPr>
              <a:t>sum of all the forces</a:t>
            </a:r>
            <a:r>
              <a:rPr lang="en-US" altLang="en-US" sz="3200" dirty="0">
                <a:latin typeface="Corbel" panose="020B0503020204020204" pitchFamily="34" charset="0"/>
              </a:rPr>
              <a:t> acting on the object.</a:t>
            </a:r>
          </a:p>
          <a:p>
            <a:endParaRPr lang="en-US" sz="2800" dirty="0"/>
          </a:p>
        </p:txBody>
      </p:sp>
    </p:spTree>
    <p:extLst>
      <p:ext uri="{BB962C8B-B14F-4D97-AF65-F5344CB8AC3E}">
        <p14:creationId xmlns:p14="http://schemas.microsoft.com/office/powerpoint/2010/main" val="1421093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normAutofit/>
          </a:bodyPr>
          <a:lstStyle/>
          <a:p>
            <a:r>
              <a:rPr lang="en-US" sz="6000" b="1" dirty="0">
                <a:solidFill>
                  <a:srgbClr val="0070C0"/>
                </a:solidFill>
              </a:rPr>
              <a:t>NEWTON’S FIRST LAW</a:t>
            </a:r>
          </a:p>
        </p:txBody>
      </p:sp>
      <p:sp>
        <p:nvSpPr>
          <p:cNvPr id="3" name="Content Placeholder 2"/>
          <p:cNvSpPr>
            <a:spLocks noGrp="1"/>
          </p:cNvSpPr>
          <p:nvPr>
            <p:ph idx="1"/>
          </p:nvPr>
        </p:nvSpPr>
        <p:spPr>
          <a:xfrm>
            <a:off x="1484310" y="1466850"/>
            <a:ext cx="5475288" cy="3324225"/>
          </a:xfrm>
        </p:spPr>
        <p:txBody>
          <a:bodyPr>
            <a:normAutofit/>
          </a:bodyPr>
          <a:lstStyle/>
          <a:p>
            <a:r>
              <a:rPr lang="en-US" sz="3600" dirty="0"/>
              <a:t>Inertia - </a:t>
            </a:r>
            <a:r>
              <a:rPr lang="en-US" altLang="en-US" sz="3600" dirty="0">
                <a:solidFill>
                  <a:schemeClr val="tx2"/>
                </a:solidFill>
              </a:rPr>
              <a:t>is the tendency of an object to </a:t>
            </a:r>
            <a:r>
              <a:rPr lang="en-US" altLang="en-US" sz="3600" b="1" dirty="0">
                <a:solidFill>
                  <a:srgbClr val="FF0000"/>
                </a:solidFill>
              </a:rPr>
              <a:t>resist any change </a:t>
            </a:r>
            <a:r>
              <a:rPr lang="en-US" altLang="en-US" sz="3600" dirty="0">
                <a:solidFill>
                  <a:schemeClr val="tx2"/>
                </a:solidFill>
              </a:rPr>
              <a:t>in its motion.</a:t>
            </a:r>
            <a:endParaRPr lang="en-US" altLang="en-US" sz="3600" dirty="0"/>
          </a:p>
          <a:p>
            <a:endParaRPr lang="en-US" altLang="en-US" sz="2800" dirty="0">
              <a:latin typeface="Corbel" panose="020B0503020204020204" pitchFamily="34" charset="0"/>
            </a:endParaRPr>
          </a:p>
          <a:p>
            <a:endParaRPr lang="en-US" sz="2800" dirty="0"/>
          </a:p>
        </p:txBody>
      </p:sp>
      <p:pic>
        <p:nvPicPr>
          <p:cNvPr id="4" name="Picture 3"/>
          <p:cNvPicPr>
            <a:picLocks noChangeAspect="1"/>
          </p:cNvPicPr>
          <p:nvPr/>
        </p:nvPicPr>
        <p:blipFill>
          <a:blip r:embed="rId2"/>
          <a:stretch>
            <a:fillRect/>
          </a:stretch>
        </p:blipFill>
        <p:spPr>
          <a:xfrm>
            <a:off x="7281862" y="1752599"/>
            <a:ext cx="4543425" cy="4705350"/>
          </a:xfrm>
          <a:prstGeom prst="rect">
            <a:avLst/>
          </a:prstGeom>
        </p:spPr>
      </p:pic>
      <p:pic>
        <p:nvPicPr>
          <p:cNvPr id="5" name="Picture 4"/>
          <p:cNvPicPr>
            <a:picLocks noChangeAspect="1"/>
          </p:cNvPicPr>
          <p:nvPr/>
        </p:nvPicPr>
        <p:blipFill>
          <a:blip r:embed="rId3"/>
          <a:stretch>
            <a:fillRect/>
          </a:stretch>
        </p:blipFill>
        <p:spPr>
          <a:xfrm>
            <a:off x="3281362" y="3705225"/>
            <a:ext cx="3305175" cy="2990850"/>
          </a:xfrm>
          <a:prstGeom prst="rect">
            <a:avLst/>
          </a:prstGeom>
        </p:spPr>
      </p:pic>
    </p:spTree>
    <p:extLst>
      <p:ext uri="{BB962C8B-B14F-4D97-AF65-F5344CB8AC3E}">
        <p14:creationId xmlns:p14="http://schemas.microsoft.com/office/powerpoint/2010/main" val="1637233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8" name="Picture 6" descr="support"/>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096250" y="2804318"/>
            <a:ext cx="3810000" cy="296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9" descr="ca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5932" y="3461544"/>
            <a:ext cx="4306888" cy="164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10" descr="car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5931" y="5124451"/>
            <a:ext cx="4301331" cy="164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8" descr="car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1488" y="1803399"/>
            <a:ext cx="4295775"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3" name="Rectangle 11"/>
          <p:cNvSpPr>
            <a:spLocks noChangeArrowheads="1"/>
          </p:cNvSpPr>
          <p:nvPr/>
        </p:nvSpPr>
        <p:spPr bwMode="auto">
          <a:xfrm>
            <a:off x="1609725" y="405605"/>
            <a:ext cx="1045845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US" sz="6000" b="1" dirty="0">
                <a:solidFill>
                  <a:srgbClr val="0070C0"/>
                </a:solidFill>
                <a:effectLst>
                  <a:outerShdw blurRad="38100" dist="38100" dir="2700000" algn="tl">
                    <a:srgbClr val="C0C0C0"/>
                  </a:outerShdw>
                </a:effectLst>
                <a:latin typeface="+mj-lt"/>
              </a:rPr>
              <a:t>NEWTON’S FIRST LAW</a:t>
            </a:r>
          </a:p>
        </p:txBody>
      </p:sp>
    </p:spTree>
    <p:custDataLst>
      <p:tags r:id="rId1"/>
    </p:custDataLst>
    <p:extLst>
      <p:ext uri="{BB962C8B-B14F-4D97-AF65-F5344CB8AC3E}">
        <p14:creationId xmlns:p14="http://schemas.microsoft.com/office/powerpoint/2010/main" val="9783063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283"/>
                                        </p:tgtEl>
                                        <p:attrNameLst>
                                          <p:attrName>style.visibility</p:attrName>
                                        </p:attrNameLst>
                                      </p:cBhvr>
                                      <p:to>
                                        <p:strVal val="visible"/>
                                      </p:to>
                                    </p:set>
                                    <p:anim calcmode="lin" valueType="num">
                                      <p:cBhvr additive="base">
                                        <p:cTn id="7" dur="500" fill="hold"/>
                                        <p:tgtEl>
                                          <p:spTgt spid="54283"/>
                                        </p:tgtEl>
                                        <p:attrNameLst>
                                          <p:attrName>ppt_x</p:attrName>
                                        </p:attrNameLst>
                                      </p:cBhvr>
                                      <p:tavLst>
                                        <p:tav tm="0">
                                          <p:val>
                                            <p:strVal val="0-#ppt_w/2"/>
                                          </p:val>
                                        </p:tav>
                                        <p:tav tm="100000">
                                          <p:val>
                                            <p:strVal val="#ppt_x"/>
                                          </p:val>
                                        </p:tav>
                                      </p:tavLst>
                                    </p:anim>
                                    <p:anim calcmode="lin" valueType="num">
                                      <p:cBhvr additive="base">
                                        <p:cTn id="8" dur="500" fill="hold"/>
                                        <p:tgtEl>
                                          <p:spTgt spid="5428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5" presetClass="path" presetSubtype="0" accel="50000" decel="50000" fill="hold" nodeType="clickEffect">
                                  <p:stCondLst>
                                    <p:cond delay="0"/>
                                  </p:stCondLst>
                                  <p:childTnLst>
                                    <p:animMotion origin="layout" path="M -2.5E-6 1.48148E-6 L -0.25 1.48148E-6 " pathEditMode="relative" rAng="0" ptsTypes="AA">
                                      <p:cBhvr>
                                        <p:cTn id="12" dur="2000" fill="hold"/>
                                        <p:tgtEl>
                                          <p:spTgt spid="54278"/>
                                        </p:tgtEl>
                                        <p:attrNameLst>
                                          <p:attrName>ppt_x</p:attrName>
                                          <p:attrName>ppt_y</p:attrName>
                                        </p:attrNameLst>
                                      </p:cBhvr>
                                      <p:rCtr x="-12500" y="0"/>
                                    </p:animMotion>
                                  </p:childTnLst>
                                </p:cTn>
                              </p:par>
                            </p:childTnLst>
                          </p:cTn>
                        </p:par>
                      </p:childTnLst>
                    </p:cTn>
                  </p:par>
                  <p:par>
                    <p:cTn id="13" fill="hold" nodeType="clickPar">
                      <p:stCondLst>
                        <p:cond delay="indefinite"/>
                      </p:stCondLst>
                      <p:childTnLst>
                        <p:par>
                          <p:cTn id="14" fill="hold" nodeType="withGroup">
                            <p:stCondLst>
                              <p:cond delay="0"/>
                            </p:stCondLst>
                            <p:childTnLst>
                              <p:par>
                                <p:cTn id="15" presetID="63" presetClass="path" presetSubtype="0" accel="50000" decel="50000" fill="hold" nodeType="clickEffect">
                                  <p:stCondLst>
                                    <p:cond delay="0"/>
                                  </p:stCondLst>
                                  <p:childTnLst>
                                    <p:animMotion origin="layout" path="M -2.5E-6 1.48148E-6 L 0.075 0.00625 " pathEditMode="relative" rAng="0" ptsTypes="AA">
                                      <p:cBhvr>
                                        <p:cTn id="16" dur="2000" fill="hold"/>
                                        <p:tgtEl>
                                          <p:spTgt spid="54278"/>
                                        </p:tgtEl>
                                        <p:attrNameLst>
                                          <p:attrName>ppt_x</p:attrName>
                                          <p:attrName>ppt_y</p:attrName>
                                        </p:attrNameLst>
                                      </p:cBhvr>
                                      <p:rCtr x="3750"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l"/>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90600"/>
            <a:ext cx="8701088"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3"/>
          <p:cNvSpPr txBox="1">
            <a:spLocks noChangeArrowheads="1"/>
          </p:cNvSpPr>
          <p:nvPr/>
        </p:nvSpPr>
        <p:spPr bwMode="auto">
          <a:xfrm>
            <a:off x="1524000" y="3581400"/>
            <a:ext cx="891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Shruti" panose="020B0502040204020203" pitchFamily="34" charset="0"/>
              </a:defRPr>
            </a:lvl1pPr>
            <a:lvl2pPr marL="742950" indent="-28575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algn="ctr" eaLnBrk="1" hangingPunct="1">
              <a:spcBef>
                <a:spcPct val="50000"/>
              </a:spcBef>
            </a:pPr>
            <a:r>
              <a:rPr lang="en-US" altLang="en-US" sz="4800" b="1">
                <a:latin typeface="Comic Sans MS" panose="030F0702030302020204" pitchFamily="66" charset="0"/>
              </a:rPr>
              <a:t>Why does the ladder continue to move?</a:t>
            </a:r>
          </a:p>
        </p:txBody>
      </p:sp>
      <p:sp>
        <p:nvSpPr>
          <p:cNvPr id="8196" name="Text Box 4"/>
          <p:cNvSpPr txBox="1">
            <a:spLocks noChangeArrowheads="1"/>
          </p:cNvSpPr>
          <p:nvPr/>
        </p:nvSpPr>
        <p:spPr bwMode="auto">
          <a:xfrm>
            <a:off x="4572000" y="5257800"/>
            <a:ext cx="388620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Shruti" panose="020B0502040204020203" pitchFamily="34" charset="0"/>
              </a:defRPr>
            </a:lvl1pPr>
            <a:lvl2pPr marL="742950" indent="-28575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eaLnBrk="1" hangingPunct="1">
              <a:spcBef>
                <a:spcPct val="50000"/>
              </a:spcBef>
            </a:pPr>
            <a:r>
              <a:rPr lang="en-US" altLang="en-US" sz="6600" b="1" dirty="0">
                <a:latin typeface="Corbel" panose="020B0503020204020204" pitchFamily="34" charset="0"/>
              </a:rPr>
              <a:t>Inertia!</a:t>
            </a:r>
          </a:p>
        </p:txBody>
      </p:sp>
    </p:spTree>
    <p:custDataLst>
      <p:tags r:id="rId1"/>
    </p:custDataLst>
    <p:extLst>
      <p:ext uri="{BB962C8B-B14F-4D97-AF65-F5344CB8AC3E}">
        <p14:creationId xmlns:p14="http://schemas.microsoft.com/office/powerpoint/2010/main" val="11412280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0-#ppt_w/2"/>
                                          </p:val>
                                        </p:tav>
                                        <p:tav tm="100000">
                                          <p:val>
                                            <p:strVal val="#ppt_x"/>
                                          </p:val>
                                        </p:tav>
                                      </p:tavLst>
                                    </p:anim>
                                    <p:anim calcmode="lin" valueType="num">
                                      <p:cBhvr additive="base">
                                        <p:cTn id="8"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5"/>
                                        </p:tgtEl>
                                        <p:attrNameLst>
                                          <p:attrName>style.visibility</p:attrName>
                                        </p:attrNameLst>
                                      </p:cBhvr>
                                      <p:to>
                                        <p:strVal val="visible"/>
                                      </p:to>
                                    </p:set>
                                    <p:anim calcmode="lin" valueType="num">
                                      <p:cBhvr additive="base">
                                        <p:cTn id="13" dur="500" fill="hold"/>
                                        <p:tgtEl>
                                          <p:spTgt spid="8195"/>
                                        </p:tgtEl>
                                        <p:attrNameLst>
                                          <p:attrName>ppt_x</p:attrName>
                                        </p:attrNameLst>
                                      </p:cBhvr>
                                      <p:tavLst>
                                        <p:tav tm="0">
                                          <p:val>
                                            <p:strVal val="0-#ppt_w/2"/>
                                          </p:val>
                                        </p:tav>
                                        <p:tav tm="100000">
                                          <p:val>
                                            <p:strVal val="#ppt_x"/>
                                          </p:val>
                                        </p:tav>
                                      </p:tavLst>
                                    </p:anim>
                                    <p:anim calcmode="lin" valueType="num">
                                      <p:cBhvr additive="base">
                                        <p:cTn id="14" dur="500" fill="hold"/>
                                        <p:tgtEl>
                                          <p:spTgt spid="819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6"/>
                                        </p:tgtEl>
                                        <p:attrNameLst>
                                          <p:attrName>style.visibility</p:attrName>
                                        </p:attrNameLst>
                                      </p:cBhvr>
                                      <p:to>
                                        <p:strVal val="visible"/>
                                      </p:to>
                                    </p:set>
                                    <p:anim calcmode="lin" valueType="num">
                                      <p:cBhvr additive="base">
                                        <p:cTn id="19" dur="500" fill="hold"/>
                                        <p:tgtEl>
                                          <p:spTgt spid="8196"/>
                                        </p:tgtEl>
                                        <p:attrNameLst>
                                          <p:attrName>ppt_x</p:attrName>
                                        </p:attrNameLst>
                                      </p:cBhvr>
                                      <p:tavLst>
                                        <p:tav tm="0">
                                          <p:val>
                                            <p:strVal val="0-#ppt_w/2"/>
                                          </p:val>
                                        </p:tav>
                                        <p:tav tm="100000">
                                          <p:val>
                                            <p:strVal val="#ppt_x"/>
                                          </p:val>
                                        </p:tav>
                                      </p:tavLst>
                                    </p:anim>
                                    <p:anim calcmode="lin" valueType="num">
                                      <p:cBhvr additive="base">
                                        <p:cTn id="20" dur="500" fill="hold"/>
                                        <p:tgtEl>
                                          <p:spTgt spid="81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P spid="819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ci"/>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280988"/>
            <a:ext cx="891540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3"/>
          <p:cNvSpPr txBox="1">
            <a:spLocks noChangeArrowheads="1"/>
          </p:cNvSpPr>
          <p:nvPr/>
        </p:nvSpPr>
        <p:spPr bwMode="auto">
          <a:xfrm>
            <a:off x="2019300" y="3415509"/>
            <a:ext cx="8915400" cy="187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Shruti" panose="020B0502040204020203" pitchFamily="34" charset="0"/>
              </a:defRPr>
            </a:lvl1pPr>
            <a:lvl2pPr marL="742950" indent="-28575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eaLnBrk="1" hangingPunct="1">
              <a:spcBef>
                <a:spcPct val="50000"/>
              </a:spcBef>
            </a:pPr>
            <a:r>
              <a:rPr lang="en-US" altLang="en-US" sz="3600" dirty="0">
                <a:latin typeface="Comic Sans MS" panose="030F0702030302020204" pitchFamily="66" charset="0"/>
              </a:rPr>
              <a:t>Why does the person continue to move?</a:t>
            </a:r>
          </a:p>
          <a:p>
            <a:pPr eaLnBrk="1" hangingPunct="1">
              <a:spcBef>
                <a:spcPct val="50000"/>
              </a:spcBef>
            </a:pPr>
            <a:endParaRPr lang="en-US" altLang="en-US" sz="5400" dirty="0">
              <a:solidFill>
                <a:schemeClr val="tx2"/>
              </a:solidFill>
              <a:latin typeface="Curlz MT" panose="04040404050702020202" pitchFamily="82" charset="0"/>
            </a:endParaRPr>
          </a:p>
        </p:txBody>
      </p:sp>
      <p:sp>
        <p:nvSpPr>
          <p:cNvPr id="9220" name="Text Box 4"/>
          <p:cNvSpPr txBox="1">
            <a:spLocks noChangeArrowheads="1"/>
          </p:cNvSpPr>
          <p:nvPr/>
        </p:nvSpPr>
        <p:spPr bwMode="auto">
          <a:xfrm>
            <a:off x="4533900" y="4111094"/>
            <a:ext cx="44577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Shruti" panose="020B0502040204020203" pitchFamily="34" charset="0"/>
              </a:defRPr>
            </a:lvl1pPr>
            <a:lvl2pPr marL="742950" indent="-285750" eaLnBrk="0" hangingPunct="0">
              <a:defRPr sz="2400">
                <a:solidFill>
                  <a:schemeClr val="tx1"/>
                </a:solidFill>
                <a:latin typeface="Shruti" panose="020B0502040204020203" pitchFamily="34" charset="0"/>
              </a:defRPr>
            </a:lvl2pPr>
            <a:lvl3pPr marL="1143000" indent="-228600" eaLnBrk="0" hangingPunct="0">
              <a:defRPr sz="2400">
                <a:solidFill>
                  <a:schemeClr val="tx1"/>
                </a:solidFill>
                <a:latin typeface="Shruti" panose="020B0502040204020203" pitchFamily="34" charset="0"/>
              </a:defRPr>
            </a:lvl3pPr>
            <a:lvl4pPr marL="1600200" indent="-228600" eaLnBrk="0" hangingPunct="0">
              <a:defRPr sz="2400">
                <a:solidFill>
                  <a:schemeClr val="tx1"/>
                </a:solidFill>
                <a:latin typeface="Shruti" panose="020B0502040204020203" pitchFamily="34" charset="0"/>
              </a:defRPr>
            </a:lvl4pPr>
            <a:lvl5pPr marL="2057400" indent="-228600" eaLnBrk="0" hangingPunct="0">
              <a:defRPr sz="2400">
                <a:solidFill>
                  <a:schemeClr val="tx1"/>
                </a:solidFill>
                <a:latin typeface="Shruti" panose="020B0502040204020203" pitchFamily="34" charset="0"/>
              </a:defRPr>
            </a:lvl5pPr>
            <a:lvl6pPr marL="2514600" indent="-228600" eaLnBrk="0" fontAlgn="base" hangingPunct="0">
              <a:spcBef>
                <a:spcPct val="0"/>
              </a:spcBef>
              <a:spcAft>
                <a:spcPct val="0"/>
              </a:spcAft>
              <a:defRPr sz="2400">
                <a:solidFill>
                  <a:schemeClr val="tx1"/>
                </a:solidFill>
                <a:latin typeface="Shruti" panose="020B0502040204020203" pitchFamily="34" charset="0"/>
              </a:defRPr>
            </a:lvl6pPr>
            <a:lvl7pPr marL="2971800" indent="-228600" eaLnBrk="0" fontAlgn="base" hangingPunct="0">
              <a:spcBef>
                <a:spcPct val="0"/>
              </a:spcBef>
              <a:spcAft>
                <a:spcPct val="0"/>
              </a:spcAft>
              <a:defRPr sz="2400">
                <a:solidFill>
                  <a:schemeClr val="tx1"/>
                </a:solidFill>
                <a:latin typeface="Shruti" panose="020B0502040204020203" pitchFamily="34" charset="0"/>
              </a:defRPr>
            </a:lvl7pPr>
            <a:lvl8pPr marL="3429000" indent="-228600" eaLnBrk="0" fontAlgn="base" hangingPunct="0">
              <a:spcBef>
                <a:spcPct val="0"/>
              </a:spcBef>
              <a:spcAft>
                <a:spcPct val="0"/>
              </a:spcAft>
              <a:defRPr sz="2400">
                <a:solidFill>
                  <a:schemeClr val="tx1"/>
                </a:solidFill>
                <a:latin typeface="Shruti" panose="020B0502040204020203" pitchFamily="34" charset="0"/>
              </a:defRPr>
            </a:lvl8pPr>
            <a:lvl9pPr marL="3886200" indent="-228600" eaLnBrk="0" fontAlgn="base" hangingPunct="0">
              <a:spcBef>
                <a:spcPct val="0"/>
              </a:spcBef>
              <a:spcAft>
                <a:spcPct val="0"/>
              </a:spcAft>
              <a:defRPr sz="2400">
                <a:solidFill>
                  <a:schemeClr val="tx1"/>
                </a:solidFill>
                <a:latin typeface="Shruti" panose="020B0502040204020203" pitchFamily="34" charset="0"/>
              </a:defRPr>
            </a:lvl9pPr>
          </a:lstStyle>
          <a:p>
            <a:pPr algn="ctr" eaLnBrk="1" hangingPunct="1">
              <a:spcBef>
                <a:spcPct val="50000"/>
              </a:spcBef>
            </a:pPr>
            <a:r>
              <a:rPr lang="en-US" altLang="en-US" sz="6600" b="1" dirty="0">
                <a:latin typeface="+mj-lt"/>
              </a:rPr>
              <a:t>Inertia!</a:t>
            </a:r>
          </a:p>
          <a:p>
            <a:pPr algn="ctr" eaLnBrk="1" hangingPunct="1">
              <a:spcBef>
                <a:spcPct val="50000"/>
              </a:spcBef>
            </a:pPr>
            <a:r>
              <a:rPr lang="en-US" altLang="en-US" sz="3600" b="1" dirty="0">
                <a:latin typeface="+mj-lt"/>
                <a:hlinkClick r:id="rId4"/>
              </a:rPr>
              <a:t>Newton’s First Law</a:t>
            </a:r>
            <a:endParaRPr lang="en-US" altLang="en-US" sz="3600" b="1" dirty="0">
              <a:latin typeface="+mj-lt"/>
            </a:endParaRPr>
          </a:p>
        </p:txBody>
      </p:sp>
    </p:spTree>
    <p:custDataLst>
      <p:tags r:id="rId1"/>
    </p:custDataLst>
    <p:extLst>
      <p:ext uri="{BB962C8B-B14F-4D97-AF65-F5344CB8AC3E}">
        <p14:creationId xmlns:p14="http://schemas.microsoft.com/office/powerpoint/2010/main" val="11811329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0-#ppt_w/2"/>
                                          </p:val>
                                        </p:tav>
                                        <p:tav tm="100000">
                                          <p:val>
                                            <p:strVal val="#ppt_x"/>
                                          </p:val>
                                        </p:tav>
                                      </p:tavLst>
                                    </p:anim>
                                    <p:anim calcmode="lin" valueType="num">
                                      <p:cBhvr additive="base">
                                        <p:cTn id="8"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tgtEl>
                                        <p:attrNameLst>
                                          <p:attrName>style.visibility</p:attrName>
                                        </p:attrNameLst>
                                      </p:cBhvr>
                                      <p:to>
                                        <p:strVal val="visible"/>
                                      </p:to>
                                    </p:set>
                                    <p:anim calcmode="lin" valueType="num">
                                      <p:cBhvr additive="base">
                                        <p:cTn id="13" dur="500" fill="hold"/>
                                        <p:tgtEl>
                                          <p:spTgt spid="9219"/>
                                        </p:tgtEl>
                                        <p:attrNameLst>
                                          <p:attrName>ppt_x</p:attrName>
                                        </p:attrNameLst>
                                      </p:cBhvr>
                                      <p:tavLst>
                                        <p:tav tm="0">
                                          <p:val>
                                            <p:strVal val="0-#ppt_w/2"/>
                                          </p:val>
                                        </p:tav>
                                        <p:tav tm="100000">
                                          <p:val>
                                            <p:strVal val="#ppt_x"/>
                                          </p:val>
                                        </p:tav>
                                      </p:tavLst>
                                    </p:anim>
                                    <p:anim calcmode="lin" valueType="num">
                                      <p:cBhvr additive="base">
                                        <p:cTn id="14" dur="500" fill="hold"/>
                                        <p:tgtEl>
                                          <p:spTgt spid="921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20"/>
                                        </p:tgtEl>
                                        <p:attrNameLst>
                                          <p:attrName>style.visibility</p:attrName>
                                        </p:attrNameLst>
                                      </p:cBhvr>
                                      <p:to>
                                        <p:strVal val="visible"/>
                                      </p:to>
                                    </p:set>
                                    <p:anim calcmode="lin" valueType="num">
                                      <p:cBhvr additive="base">
                                        <p:cTn id="19" dur="500" fill="hold"/>
                                        <p:tgtEl>
                                          <p:spTgt spid="9220"/>
                                        </p:tgtEl>
                                        <p:attrNameLst>
                                          <p:attrName>ppt_x</p:attrName>
                                        </p:attrNameLst>
                                      </p:cBhvr>
                                      <p:tavLst>
                                        <p:tav tm="0">
                                          <p:val>
                                            <p:strVal val="0-#ppt_w/2"/>
                                          </p:val>
                                        </p:tav>
                                        <p:tav tm="100000">
                                          <p:val>
                                            <p:strVal val="#ppt_x"/>
                                          </p:val>
                                        </p:tav>
                                      </p:tavLst>
                                    </p:anim>
                                    <p:anim calcmode="lin" valueType="num">
                                      <p:cBhvr additive="base">
                                        <p:cTn id="20" dur="500" fill="hold"/>
                                        <p:tgtEl>
                                          <p:spTgt spid="92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utoUpdateAnimBg="0"/>
      <p:bldP spid="9220"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Parallax</Template>
  <TotalTime>8660</TotalTime>
  <Words>554</Words>
  <Application>Microsoft Office PowerPoint</Application>
  <PresentationFormat>Widescreen</PresentationFormat>
  <Paragraphs>65</Paragraphs>
  <Slides>17</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Arial</vt:lpstr>
      <vt:lpstr>Calibri</vt:lpstr>
      <vt:lpstr>Comic Sans MS</vt:lpstr>
      <vt:lpstr>Corbel</vt:lpstr>
      <vt:lpstr>Courier</vt:lpstr>
      <vt:lpstr>Curlz MT</vt:lpstr>
      <vt:lpstr>fat marker</vt:lpstr>
      <vt:lpstr>Kristen ITC</vt:lpstr>
      <vt:lpstr>Porky's</vt:lpstr>
      <vt:lpstr>Shruti</vt:lpstr>
      <vt:lpstr>Times New Roman</vt:lpstr>
      <vt:lpstr>Parallax</vt:lpstr>
      <vt:lpstr>CALENDAR</vt:lpstr>
      <vt:lpstr>PowerPoint Presentation</vt:lpstr>
      <vt:lpstr>WHAT CAUSES OBJECTS TO MOVE? FORCES! </vt:lpstr>
      <vt:lpstr>WHAT IS A FORCE?</vt:lpstr>
      <vt:lpstr>PowerPoint Presentation</vt:lpstr>
      <vt:lpstr>BALANCED FORCES</vt:lpstr>
      <vt:lpstr>PowerPoint Presentation</vt:lpstr>
      <vt:lpstr>PowerPoint Presentation</vt:lpstr>
      <vt:lpstr>FORCE UNITS</vt:lpstr>
      <vt:lpstr>NEWTON’S FIRST LAW OF MOTION</vt:lpstr>
      <vt:lpstr>NEWTON’S FIRST LAW OF MOTION</vt:lpstr>
      <vt:lpstr>NEWTON’S FIRST LAW OF MOTION</vt:lpstr>
      <vt:lpstr>NEWTON’S FIRST LAW</vt:lpstr>
      <vt:lpstr>NEWTON’S FIRST LAW</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Brim</dc:creator>
  <cp:lastModifiedBy>Nancy Brim</cp:lastModifiedBy>
  <cp:revision>89</cp:revision>
  <cp:lastPrinted>2015-09-09T12:53:10Z</cp:lastPrinted>
  <dcterms:created xsi:type="dcterms:W3CDTF">2015-08-31T01:20:44Z</dcterms:created>
  <dcterms:modified xsi:type="dcterms:W3CDTF">2018-01-04T00:53:56Z</dcterms:modified>
</cp:coreProperties>
</file>