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383" r:id="rId2"/>
    <p:sldId id="287" r:id="rId3"/>
    <p:sldId id="384" r:id="rId4"/>
    <p:sldId id="277" r:id="rId5"/>
    <p:sldId id="265" r:id="rId6"/>
    <p:sldId id="264" r:id="rId7"/>
    <p:sldId id="278" r:id="rId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8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D7BBB31-126C-4728-84D7-9ABC2000777A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1FA114-0011-472D-8B89-816C79B09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4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9FCFED4-2F09-4070-82E0-3F005F639F6F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D58B7B1-1414-4D0A-9C20-51D1C0EA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18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0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6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6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65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4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19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51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25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51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52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40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86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846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09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53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7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11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wP4heWDhvw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1" y="285750"/>
            <a:ext cx="10018713" cy="1752599"/>
          </a:xfrm>
        </p:spPr>
        <p:txBody>
          <a:bodyPr>
            <a:no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NEWTON’S SECOND LAW OF 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4057651"/>
          </a:xfrm>
        </p:spPr>
        <p:txBody>
          <a:bodyPr>
            <a:normAutofit/>
          </a:bodyPr>
          <a:lstStyle/>
          <a:p>
            <a:r>
              <a:rPr lang="en-US" sz="3200" dirty="0"/>
              <a:t>Newton’s Second Law of Motion states that the force on an object equals the mass of the object times the acceleration of the object.  In other words, a force causes a mass to accelerate.  The equation is:</a:t>
            </a:r>
          </a:p>
          <a:p>
            <a:r>
              <a:rPr lang="en-US" sz="3200" dirty="0"/>
              <a:t>Force = mass x acceleration, F = ma</a:t>
            </a:r>
          </a:p>
          <a:p>
            <a:r>
              <a:rPr lang="en-US" sz="3200" dirty="0"/>
              <a:t>With units as kilogram x meter/second</a:t>
            </a:r>
            <a:r>
              <a:rPr lang="en-US" sz="3200" baseline="30000" dirty="0"/>
              <a:t>2</a:t>
            </a:r>
            <a:r>
              <a:rPr lang="en-US" sz="3200" dirty="0"/>
              <a:t> or Newton, N.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19659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1" y="285750"/>
            <a:ext cx="10018713" cy="1752599"/>
          </a:xfrm>
        </p:spPr>
        <p:txBody>
          <a:bodyPr>
            <a:no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NEWTON’S SECOND LAW OF 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209800"/>
            <a:ext cx="10018713" cy="3848099"/>
          </a:xfrm>
        </p:spPr>
        <p:txBody>
          <a:bodyPr>
            <a:normAutofit fontScale="70000" lnSpcReduction="20000"/>
          </a:bodyPr>
          <a:lstStyle/>
          <a:p>
            <a:pPr marL="514350" lvl="0" indent="-514350">
              <a:buAutoNum type="arabicPeriod"/>
            </a:pPr>
            <a:r>
              <a:rPr lang="en-US" sz="3200" dirty="0"/>
              <a:t>Attach a paper clip to a rubber band.</a:t>
            </a:r>
          </a:p>
          <a:p>
            <a:pPr marL="514350" lvl="0" indent="-514350">
              <a:buAutoNum type="arabicPeriod"/>
            </a:pPr>
            <a:r>
              <a:rPr lang="en-US" sz="3200" dirty="0"/>
              <a:t>With a thumb tack, attach the other end of the rubber band to a black block of wood.</a:t>
            </a:r>
          </a:p>
          <a:p>
            <a:pPr marL="514350" lvl="0" indent="-514350">
              <a:buAutoNum type="arabicPeriod"/>
            </a:pPr>
            <a:r>
              <a:rPr lang="en-US" sz="3200" dirty="0"/>
              <a:t>Slowly pull on the paper clip.  Carefully observe the length of the rubber band at the point where the block just starts to move.  </a:t>
            </a:r>
            <a:r>
              <a:rPr lang="en-US" sz="3200" b="1" dirty="0"/>
              <a:t>Describe it below</a:t>
            </a:r>
            <a:r>
              <a:rPr lang="en-US" sz="3200" dirty="0"/>
              <a:t>.</a:t>
            </a:r>
          </a:p>
          <a:p>
            <a:pPr marL="514350" lvl="0" indent="-514350">
              <a:buAutoNum type="arabicPeriod"/>
            </a:pPr>
            <a:r>
              <a:rPr lang="en-US" sz="3200" dirty="0"/>
              <a:t>Place a second block on top of the first block.</a:t>
            </a:r>
          </a:p>
          <a:p>
            <a:pPr marL="514350" lvl="0" indent="-514350">
              <a:buAutoNum type="arabicPeriod"/>
            </a:pPr>
            <a:r>
              <a:rPr lang="en-US" sz="3200" dirty="0"/>
              <a:t>Slowly pull on the paper clip.  Carefully observe the length of the rubber band at the point where the block just starts to move.  </a:t>
            </a:r>
            <a:r>
              <a:rPr lang="en-US" sz="3200" b="1" dirty="0"/>
              <a:t>Describe it below</a:t>
            </a:r>
            <a:r>
              <a:rPr lang="en-US" sz="3200" dirty="0"/>
              <a:t>.</a:t>
            </a:r>
          </a:p>
          <a:p>
            <a:pPr marL="514350" lvl="0" indent="-514350">
              <a:buAutoNum type="arabicPeriod"/>
            </a:pPr>
            <a:r>
              <a:rPr lang="en-US" sz="3200" dirty="0"/>
              <a:t>The farther the rubber band is stretched, the greater is the force being applied.  Explain your observations using Newton’s Second Law of Motion.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0" y="6057900"/>
            <a:ext cx="6438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You have 15 minutes.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574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1" y="285750"/>
            <a:ext cx="10018713" cy="1752599"/>
          </a:xfrm>
        </p:spPr>
        <p:txBody>
          <a:bodyPr>
            <a:no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NEWTON’S SECOND LAW OF 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209800"/>
            <a:ext cx="10018713" cy="3848099"/>
          </a:xfrm>
        </p:spPr>
        <p:txBody>
          <a:bodyPr>
            <a:norm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en-US" sz="3200" dirty="0"/>
              <a:t>Turn in lab when both sides are complete or turn it in on Monday.</a:t>
            </a:r>
          </a:p>
        </p:txBody>
      </p:sp>
    </p:spTree>
    <p:extLst>
      <p:ext uri="{BB962C8B-B14F-4D97-AF65-F5344CB8AC3E}">
        <p14:creationId xmlns:p14="http://schemas.microsoft.com/office/powerpoint/2010/main" val="691505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1524000" y="914400"/>
            <a:ext cx="9144000" cy="3429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89154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6000" b="1" dirty="0">
                <a:solidFill>
                  <a:srgbClr val="0070C0"/>
                </a:solidFill>
              </a:rPr>
              <a:t>NEWTON’S SECOND LAW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838200"/>
            <a:ext cx="9144000" cy="5334000"/>
          </a:xfrm>
        </p:spPr>
        <p:txBody>
          <a:bodyPr/>
          <a:lstStyle/>
          <a:p>
            <a:pPr marL="228600" indent="0" eaLnBrk="1" hangingPunct="1">
              <a:buNone/>
            </a:pPr>
            <a:r>
              <a:rPr lang="en-US" altLang="en-US" sz="4400" b="1" dirty="0"/>
              <a:t>The </a:t>
            </a:r>
            <a:r>
              <a:rPr lang="en-US" altLang="en-US" sz="4400" b="1" dirty="0">
                <a:solidFill>
                  <a:schemeClr val="accent6"/>
                </a:solidFill>
              </a:rPr>
              <a:t>acceleration </a:t>
            </a:r>
            <a:r>
              <a:rPr lang="en-US" altLang="en-US" sz="4400" b="1" dirty="0"/>
              <a:t>of an object is </a:t>
            </a:r>
            <a:r>
              <a:rPr lang="en-US" altLang="en-US" sz="4400" b="1" u="sng" dirty="0">
                <a:solidFill>
                  <a:schemeClr val="accent2"/>
                </a:solidFill>
              </a:rPr>
              <a:t>directly proportional to</a:t>
            </a:r>
            <a:r>
              <a:rPr lang="en-US" altLang="en-US" sz="4400" b="1" dirty="0">
                <a:solidFill>
                  <a:schemeClr val="bg1"/>
                </a:solidFill>
              </a:rPr>
              <a:t> </a:t>
            </a:r>
            <a:r>
              <a:rPr lang="en-US" altLang="en-US" sz="4400" b="1" dirty="0"/>
              <a:t>the </a:t>
            </a:r>
            <a:r>
              <a:rPr lang="en-US" altLang="en-US" sz="4400" b="1" dirty="0">
                <a:solidFill>
                  <a:schemeClr val="accent6"/>
                </a:solidFill>
              </a:rPr>
              <a:t>net</a:t>
            </a:r>
            <a:r>
              <a:rPr lang="en-US" altLang="en-US" sz="4400" b="1" dirty="0">
                <a:solidFill>
                  <a:srgbClr val="FF0000"/>
                </a:solidFill>
              </a:rPr>
              <a:t> </a:t>
            </a:r>
            <a:r>
              <a:rPr lang="en-US" altLang="en-US" sz="4400" b="1" dirty="0">
                <a:solidFill>
                  <a:schemeClr val="accent6"/>
                </a:solidFill>
              </a:rPr>
              <a:t>external force </a:t>
            </a:r>
            <a:r>
              <a:rPr lang="en-US" altLang="en-US" sz="4400" b="1" dirty="0"/>
              <a:t>acting on the object </a:t>
            </a:r>
            <a:r>
              <a:rPr lang="en-US" altLang="en-US" sz="4400" b="1" dirty="0">
                <a:solidFill>
                  <a:srgbClr val="FF0066"/>
                </a:solidFill>
              </a:rPr>
              <a:t>and</a:t>
            </a:r>
            <a:r>
              <a:rPr lang="en-US" altLang="en-US" sz="4400" b="1" dirty="0">
                <a:solidFill>
                  <a:schemeClr val="bg1"/>
                </a:solidFill>
              </a:rPr>
              <a:t> </a:t>
            </a:r>
            <a:r>
              <a:rPr lang="en-US" altLang="en-US" sz="4400" b="1" u="sng" dirty="0">
                <a:solidFill>
                  <a:schemeClr val="accent2"/>
                </a:solidFill>
              </a:rPr>
              <a:t>inversely proportional</a:t>
            </a:r>
            <a:r>
              <a:rPr lang="en-US" altLang="en-US" sz="4400" b="1" dirty="0">
                <a:solidFill>
                  <a:schemeClr val="bg1"/>
                </a:solidFill>
              </a:rPr>
              <a:t> </a:t>
            </a:r>
            <a:r>
              <a:rPr lang="en-US" altLang="en-US" sz="4400" b="1" dirty="0"/>
              <a:t>to the object’s </a:t>
            </a:r>
            <a:r>
              <a:rPr lang="en-US" altLang="en-US" sz="4400" b="1" dirty="0">
                <a:solidFill>
                  <a:schemeClr val="accent6"/>
                </a:solidFill>
              </a:rPr>
              <a:t>mass</a:t>
            </a:r>
            <a:r>
              <a:rPr lang="en-US" altLang="en-US" sz="4400" b="1" dirty="0"/>
              <a:t>.</a:t>
            </a:r>
          </a:p>
          <a:p>
            <a:pPr eaLnBrk="1" hangingPunct="1"/>
            <a:endParaRPr lang="en-US" altLang="en-US" sz="2800" dirty="0">
              <a:latin typeface="Snap ITC" panose="04040A07060A02020202" pitchFamily="82" charset="0"/>
              <a:cs typeface="Times New Roman" panose="02020603050405020304" pitchFamily="18" charset="0"/>
              <a:hlinkClick r:id="rId3"/>
            </a:endParaRPr>
          </a:p>
          <a:p>
            <a:pPr eaLnBrk="1" hangingPunct="1"/>
            <a:endParaRPr lang="en-US" altLang="en-US" sz="2800" dirty="0">
              <a:latin typeface="Snap ITC" panose="04040A07060A02020202" pitchFamily="82" charset="0"/>
              <a:cs typeface="Times New Roman" panose="02020603050405020304" pitchFamily="18" charset="0"/>
              <a:hlinkClick r:id="rId3"/>
            </a:endParaRPr>
          </a:p>
          <a:p>
            <a:pPr eaLnBrk="1" hangingPunct="1"/>
            <a:r>
              <a:rPr lang="en-US" altLang="en-US" sz="2800" dirty="0">
                <a:latin typeface="Snap ITC" panose="04040A07060A02020202" pitchFamily="82" charset="0"/>
                <a:cs typeface="Times New Roman" panose="02020603050405020304" pitchFamily="18" charset="0"/>
                <a:hlinkClick r:id="rId3"/>
              </a:rPr>
              <a:t>2</a:t>
            </a:r>
            <a:r>
              <a:rPr lang="en-US" altLang="en-US" sz="2800" baseline="30000" dirty="0">
                <a:latin typeface="Snap ITC" panose="04040A07060A02020202" pitchFamily="82" charset="0"/>
                <a:cs typeface="Times New Roman" panose="02020603050405020304" pitchFamily="18" charset="0"/>
                <a:hlinkClick r:id="rId3"/>
              </a:rPr>
              <a:t>nd</a:t>
            </a:r>
            <a:r>
              <a:rPr lang="en-US" altLang="en-US" sz="2800" dirty="0">
                <a:latin typeface="Snap ITC" panose="04040A07060A02020202" pitchFamily="82" charset="0"/>
                <a:cs typeface="Times New Roman" panose="02020603050405020304" pitchFamily="18" charset="0"/>
                <a:hlinkClick r:id="rId3"/>
              </a:rPr>
              <a:t> Law Clip</a:t>
            </a:r>
            <a:endParaRPr lang="en-US" altLang="en-US" sz="4400" dirty="0">
              <a:latin typeface="Snap ITC" panose="04040A07060A02020202" pitchFamily="82" charset="0"/>
            </a:endParaRPr>
          </a:p>
        </p:txBody>
      </p:sp>
      <p:pic>
        <p:nvPicPr>
          <p:cNvPr id="15366" name="Picture 8" descr="newtons2law_0__0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3810000"/>
            <a:ext cx="5486400" cy="2895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098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 animBg="1"/>
      <p:bldP spid="10242" grpId="0" autoUpdateAnimBg="0"/>
      <p:bldP spid="1024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580312" cy="1752599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70C0"/>
                </a:solidFill>
              </a:rPr>
              <a:t>NEWTON’S SECOND LAW OF MOTION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752599"/>
            <a:ext cx="10345740" cy="4038601"/>
          </a:xfrm>
        </p:spPr>
        <p:txBody>
          <a:bodyPr>
            <a:noAutofit/>
          </a:bodyPr>
          <a:lstStyle/>
          <a:p>
            <a:r>
              <a:rPr lang="en-US" sz="3200" dirty="0"/>
              <a:t>The </a:t>
            </a:r>
            <a:r>
              <a:rPr lang="en-US" sz="3200" b="1" dirty="0">
                <a:solidFill>
                  <a:srgbClr val="FF0000"/>
                </a:solidFill>
              </a:rPr>
              <a:t>force</a:t>
            </a:r>
            <a:r>
              <a:rPr lang="en-US" sz="3200" dirty="0"/>
              <a:t> on an object </a:t>
            </a:r>
            <a:r>
              <a:rPr lang="en-US" sz="3200" b="1" dirty="0">
                <a:solidFill>
                  <a:srgbClr val="FF0000"/>
                </a:solidFill>
              </a:rPr>
              <a:t>equals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the </a:t>
            </a:r>
            <a:r>
              <a:rPr lang="en-US" sz="3200" b="1" dirty="0">
                <a:solidFill>
                  <a:srgbClr val="FF0000"/>
                </a:solidFill>
              </a:rPr>
              <a:t>mass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of the object </a:t>
            </a:r>
            <a:r>
              <a:rPr lang="en-US" sz="3200" b="1" dirty="0">
                <a:solidFill>
                  <a:srgbClr val="FF0000"/>
                </a:solidFill>
              </a:rPr>
              <a:t>multiplied by </a:t>
            </a:r>
            <a:r>
              <a:rPr lang="en-US" sz="3200" dirty="0"/>
              <a:t>the acceleration of the object.</a:t>
            </a:r>
          </a:p>
          <a:p>
            <a:r>
              <a:rPr lang="en-US" sz="3200" dirty="0"/>
              <a:t>In other words, a </a:t>
            </a:r>
            <a:r>
              <a:rPr lang="en-US" sz="3200" b="1" dirty="0">
                <a:solidFill>
                  <a:srgbClr val="FF0000"/>
                </a:solidFill>
              </a:rPr>
              <a:t>force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causes a </a:t>
            </a:r>
            <a:r>
              <a:rPr lang="en-US" sz="3200" b="1" dirty="0">
                <a:solidFill>
                  <a:srgbClr val="FF0000"/>
                </a:solidFill>
              </a:rPr>
              <a:t>mass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to </a:t>
            </a:r>
            <a:r>
              <a:rPr lang="en-US" sz="3200" b="1" dirty="0">
                <a:solidFill>
                  <a:srgbClr val="FF0000"/>
                </a:solidFill>
              </a:rPr>
              <a:t>accelerate</a:t>
            </a:r>
            <a:r>
              <a:rPr lang="en-US" sz="3200" dirty="0"/>
              <a:t>.</a:t>
            </a:r>
          </a:p>
          <a:p>
            <a:r>
              <a:rPr lang="en-US" sz="3200" b="1" dirty="0"/>
              <a:t>EQUATION</a:t>
            </a:r>
            <a:r>
              <a:rPr lang="en-US" sz="3200" dirty="0"/>
              <a:t>:  Force = mass x acceleration</a:t>
            </a:r>
          </a:p>
          <a:p>
            <a:r>
              <a:rPr lang="en-US" sz="3200" b="1" dirty="0"/>
              <a:t>EQUATION</a:t>
            </a:r>
            <a:r>
              <a:rPr lang="en-US" sz="3200" dirty="0"/>
              <a:t>: F = ma</a:t>
            </a:r>
          </a:p>
          <a:p>
            <a:r>
              <a:rPr lang="en-US" sz="3200" b="1" dirty="0"/>
              <a:t>UNITS</a:t>
            </a:r>
            <a:r>
              <a:rPr lang="en-US" sz="3200" dirty="0"/>
              <a:t>:  kilogram · meter/second</a:t>
            </a:r>
            <a:r>
              <a:rPr lang="en-US" sz="3200" baseline="30000" dirty="0"/>
              <a:t>2</a:t>
            </a:r>
            <a:r>
              <a:rPr lang="en-US" sz="3200" dirty="0"/>
              <a:t> = kg · m/s</a:t>
            </a:r>
            <a:r>
              <a:rPr lang="en-US" sz="3200" baseline="30000" dirty="0"/>
              <a:t>2</a:t>
            </a:r>
            <a:r>
              <a:rPr lang="en-US" sz="3200" dirty="0"/>
              <a:t> = </a:t>
            </a:r>
            <a:r>
              <a:rPr lang="en-US" sz="3200" b="1" dirty="0">
                <a:solidFill>
                  <a:srgbClr val="FF0000"/>
                </a:solidFill>
              </a:rPr>
              <a:t>Newton, N</a:t>
            </a:r>
          </a:p>
        </p:txBody>
      </p:sp>
    </p:spTree>
    <p:extLst>
      <p:ext uri="{BB962C8B-B14F-4D97-AF65-F5344CB8AC3E}">
        <p14:creationId xmlns:p14="http://schemas.microsoft.com/office/powerpoint/2010/main" val="400750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593960" cy="1752599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70C0"/>
                </a:solidFill>
              </a:rPr>
              <a:t>NEWTON’S SECOND LAW OF MOTION</a:t>
            </a:r>
          </a:p>
        </p:txBody>
      </p:sp>
      <p:pic>
        <p:nvPicPr>
          <p:cNvPr id="4" name="Picture 3" descr="02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564" y="1322698"/>
            <a:ext cx="7304202" cy="547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5009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"/>
            <a:ext cx="7772400" cy="105251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6000" b="1" dirty="0">
                <a:solidFill>
                  <a:srgbClr val="0070C0"/>
                </a:solidFill>
              </a:rPr>
              <a:t>FORCE PROBLEMS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506747"/>
            <a:ext cx="8534400" cy="1828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4000" dirty="0"/>
              <a:t>What force is needed to give an object with a mass of 25.0 kg an acceleration of 15.0 m/s</a:t>
            </a:r>
            <a:r>
              <a:rPr lang="en-US" altLang="en-US" sz="4000" baseline="30000" dirty="0"/>
              <a:t>2</a:t>
            </a:r>
            <a:r>
              <a:rPr lang="en-US" altLang="en-US" sz="4000" dirty="0"/>
              <a:t> 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4000" dirty="0">
              <a:latin typeface="Kristen ITC" panose="03050502040202030202" pitchFamily="66" charset="0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828800" y="3183837"/>
            <a:ext cx="16002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000" dirty="0">
                <a:latin typeface="Tahoma" panose="020B0604030504040204" pitchFamily="34" charset="0"/>
              </a:rPr>
              <a:t>Given: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828800" y="5105401"/>
            <a:ext cx="19812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000" dirty="0">
                <a:latin typeface="Tahoma" panose="020B0604030504040204" pitchFamily="34" charset="0"/>
              </a:rPr>
              <a:t>Unknown: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828800" y="3687763"/>
            <a:ext cx="2971800" cy="123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000" dirty="0">
                <a:solidFill>
                  <a:schemeClr val="accent2"/>
                </a:solidFill>
                <a:latin typeface="Tahoma" panose="020B0604030504040204" pitchFamily="34" charset="0"/>
              </a:rPr>
              <a:t>m = 25.0 kg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3000" dirty="0">
                <a:solidFill>
                  <a:schemeClr val="accent2"/>
                </a:solidFill>
                <a:latin typeface="Tahoma" panose="020B0604030504040204" pitchFamily="34" charset="0"/>
              </a:rPr>
              <a:t>a = 15.0 m/sec²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1828800" y="5722938"/>
            <a:ext cx="22098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000" dirty="0">
                <a:solidFill>
                  <a:srgbClr val="FF0000"/>
                </a:solidFill>
                <a:latin typeface="Tahoma" panose="020B0604030504040204" pitchFamily="34" charset="0"/>
              </a:rPr>
              <a:t>F = ?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6172200" y="2635355"/>
            <a:ext cx="2209800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400" dirty="0">
                <a:solidFill>
                  <a:srgbClr val="FF0000"/>
                </a:solidFill>
                <a:latin typeface="Comic Sans MS" panose="030F0702030302020204" pitchFamily="66" charset="0"/>
              </a:rPr>
              <a:t>Formula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3400" dirty="0">
                <a:solidFill>
                  <a:srgbClr val="FF0000"/>
                </a:solidFill>
                <a:latin typeface="Comic Sans MS" panose="030F0702030302020204" pitchFamily="66" charset="0"/>
              </a:rPr>
              <a:t>F = ma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6324600" y="4144963"/>
            <a:ext cx="5191125" cy="123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000" dirty="0">
                <a:latin typeface="Tahoma" panose="020B0604030504040204" pitchFamily="34" charset="0"/>
              </a:rPr>
              <a:t>F = (25 kg)(15 m/sec²)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3000" dirty="0">
                <a:latin typeface="Tahoma" panose="020B0604030504040204" pitchFamily="34" charset="0"/>
              </a:rPr>
              <a:t>F = 375 </a:t>
            </a:r>
            <a:r>
              <a:rPr lang="en-US" altLang="en-US" sz="3000" dirty="0" err="1">
                <a:latin typeface="Tahoma" panose="020B0604030504040204" pitchFamily="34" charset="0"/>
              </a:rPr>
              <a:t>kg•m</a:t>
            </a:r>
            <a:r>
              <a:rPr lang="en-US" altLang="en-US" sz="3000" dirty="0">
                <a:latin typeface="Tahoma" panose="020B0604030504040204" pitchFamily="34" charset="0"/>
              </a:rPr>
              <a:t>/sec² = 375 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700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  <p:bldP spid="14340" grpId="0" autoUpdateAnimBg="0"/>
      <p:bldP spid="14341" grpId="0" autoUpdateAnimBg="0"/>
      <p:bldP spid="14342" grpId="0" autoUpdateAnimBg="0"/>
      <p:bldP spid="14343" grpId="0" autoUpdateAnimBg="0"/>
      <p:bldP spid="14344" grpId="0" autoUpdateAnimBg="0"/>
      <p:bldP spid="14345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8620</TotalTime>
  <Words>392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Calibri</vt:lpstr>
      <vt:lpstr>Comic Sans MS</vt:lpstr>
      <vt:lpstr>Corbel</vt:lpstr>
      <vt:lpstr>Kristen ITC</vt:lpstr>
      <vt:lpstr>Shruti</vt:lpstr>
      <vt:lpstr>Snap ITC</vt:lpstr>
      <vt:lpstr>Tahoma</vt:lpstr>
      <vt:lpstr>Times New Roman</vt:lpstr>
      <vt:lpstr>Parallax</vt:lpstr>
      <vt:lpstr>NEWTON’S SECOND LAW OF MOTION</vt:lpstr>
      <vt:lpstr>NEWTON’S SECOND LAW OF MOTION</vt:lpstr>
      <vt:lpstr>NEWTON’S SECOND LAW OF MOTION</vt:lpstr>
      <vt:lpstr>NEWTON’S SECOND LAW</vt:lpstr>
      <vt:lpstr>NEWTON’S SECOND LAW OF MOTION</vt:lpstr>
      <vt:lpstr>NEWTON’S SECOND LAW OF MOTION</vt:lpstr>
      <vt:lpstr>FORCE 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Brim</dc:creator>
  <cp:lastModifiedBy>Nancy Brim</cp:lastModifiedBy>
  <cp:revision>85</cp:revision>
  <cp:lastPrinted>2015-09-09T12:53:10Z</cp:lastPrinted>
  <dcterms:created xsi:type="dcterms:W3CDTF">2015-08-31T01:20:44Z</dcterms:created>
  <dcterms:modified xsi:type="dcterms:W3CDTF">2018-01-04T00:54:19Z</dcterms:modified>
</cp:coreProperties>
</file>