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44" r:id="rId2"/>
    <p:sldId id="271" r:id="rId3"/>
    <p:sldId id="280" r:id="rId4"/>
    <p:sldId id="345" r:id="rId5"/>
    <p:sldId id="281" r:id="rId6"/>
    <p:sldId id="272" r:id="rId7"/>
    <p:sldId id="28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55" autoAdjust="0"/>
    <p:restoredTop sz="94660"/>
  </p:normalViewPr>
  <p:slideViewPr>
    <p:cSldViewPr snapToGrid="0">
      <p:cViewPr varScale="1">
        <p:scale>
          <a:sx n="70" d="100"/>
          <a:sy n="70" d="100"/>
        </p:scale>
        <p:origin x="-45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8867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443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213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192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808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53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895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63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295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586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0070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893123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1500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260619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9430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4102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2592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41148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89182B9D-FF42-4BBD-A1CA-B2AE542E453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9294208"/>
      </p:ext>
    </p:extLst>
  </p:cSld>
  <p:clrMapOvr>
    <a:masterClrMapping/>
  </p:clrMapOvr>
  <p:transition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B0AA64B7-0B05-40EE-AB2E-4E43FFBA2A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1311386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20000"/>
                <a:lumOff val="8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6873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9" r:id="rId18"/>
    <p:sldLayoutId id="2147483680" r:id="rId19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5350933"/>
            <a:ext cx="8534400" cy="1507067"/>
          </a:xfrm>
        </p:spPr>
        <p:txBody>
          <a:bodyPr>
            <a:normAutofit/>
          </a:bodyPr>
          <a:lstStyle/>
          <a:p>
            <a:r>
              <a:rPr lang="en-US" sz="5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758536"/>
            <a:ext cx="10967014" cy="5008033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sz="2800" b="1" dirty="0">
                <a:solidFill>
                  <a:srgbClr val="7030A0"/>
                </a:solidFill>
              </a:rPr>
              <a:t>Thermal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b="1" dirty="0">
                <a:solidFill>
                  <a:srgbClr val="7030A0"/>
                </a:solidFill>
              </a:rPr>
              <a:t>(Heat) </a:t>
            </a:r>
            <a:r>
              <a:rPr lang="en-US" sz="2800" b="1" dirty="0">
                <a:solidFill>
                  <a:schemeClr val="bg1"/>
                </a:solidFill>
              </a:rPr>
              <a:t>energy</a:t>
            </a:r>
            <a:r>
              <a:rPr lang="en-US" sz="2800" dirty="0">
                <a:solidFill>
                  <a:schemeClr val="bg1"/>
                </a:solidFill>
              </a:rPr>
              <a:t> - energy involved in temperature changes or heat transfers.</a:t>
            </a:r>
          </a:p>
          <a:p>
            <a:pPr lvl="0"/>
            <a:r>
              <a:rPr lang="en-US" sz="2800" b="1" dirty="0">
                <a:solidFill>
                  <a:srgbClr val="7030A0"/>
                </a:solidFill>
              </a:rPr>
              <a:t>Chemical Potential </a:t>
            </a:r>
            <a:r>
              <a:rPr lang="en-US" sz="2800" b="1" dirty="0">
                <a:solidFill>
                  <a:schemeClr val="bg1"/>
                </a:solidFill>
              </a:rPr>
              <a:t>Energy</a:t>
            </a:r>
            <a:r>
              <a:rPr lang="en-US" sz="2800" dirty="0">
                <a:solidFill>
                  <a:schemeClr val="bg1"/>
                </a:solidFill>
              </a:rPr>
              <a:t> - stored in chemical reactions and the energy involved in chemical reactions.</a:t>
            </a:r>
          </a:p>
          <a:p>
            <a:pPr lvl="0"/>
            <a:r>
              <a:rPr lang="en-US" sz="2800" b="1" dirty="0">
                <a:solidFill>
                  <a:srgbClr val="7030A0"/>
                </a:solidFill>
              </a:rPr>
              <a:t>Nuclear</a:t>
            </a:r>
            <a:r>
              <a:rPr lang="en-US" sz="2800" b="1" dirty="0">
                <a:solidFill>
                  <a:schemeClr val="bg1"/>
                </a:solidFill>
              </a:rPr>
              <a:t> energy</a:t>
            </a:r>
            <a:r>
              <a:rPr lang="en-US" sz="2800" dirty="0">
                <a:solidFill>
                  <a:schemeClr val="bg1"/>
                </a:solidFill>
              </a:rPr>
              <a:t> - stored in the nucleus of the atom, energy released from nuclear reactions by converting mass to energy.</a:t>
            </a:r>
          </a:p>
          <a:p>
            <a:pPr lvl="0"/>
            <a:r>
              <a:rPr lang="en-US" sz="2800" b="1" dirty="0">
                <a:solidFill>
                  <a:srgbClr val="7030A0"/>
                </a:solidFill>
              </a:rPr>
              <a:t>Electric</a:t>
            </a:r>
            <a:r>
              <a:rPr lang="en-US" sz="2800" b="1" dirty="0">
                <a:solidFill>
                  <a:schemeClr val="bg1"/>
                </a:solidFill>
              </a:rPr>
              <a:t> energy</a:t>
            </a:r>
            <a:r>
              <a:rPr lang="en-US" sz="2800" dirty="0">
                <a:solidFill>
                  <a:schemeClr val="bg1"/>
                </a:solidFill>
              </a:rPr>
              <a:t> – energy involved in electron movement.</a:t>
            </a:r>
          </a:p>
          <a:p>
            <a:pPr lvl="0"/>
            <a:r>
              <a:rPr lang="en-US" sz="2800" b="1" dirty="0">
                <a:solidFill>
                  <a:srgbClr val="7030A0"/>
                </a:solidFill>
              </a:rPr>
              <a:t>Light</a:t>
            </a:r>
            <a:r>
              <a:rPr lang="en-US" sz="2800" b="1" dirty="0">
                <a:solidFill>
                  <a:schemeClr val="bg1"/>
                </a:solidFill>
              </a:rPr>
              <a:t> energy </a:t>
            </a:r>
            <a:r>
              <a:rPr lang="en-US" sz="2800" dirty="0">
                <a:solidFill>
                  <a:schemeClr val="bg1"/>
                </a:solidFill>
              </a:rPr>
              <a:t>– electromagnetic radiation in the forms of visible and invisible light.</a:t>
            </a:r>
          </a:p>
          <a:p>
            <a:pPr lvl="0"/>
            <a:r>
              <a:rPr lang="en-US" sz="2800" b="1" dirty="0">
                <a:solidFill>
                  <a:srgbClr val="7030A0"/>
                </a:solidFill>
              </a:rPr>
              <a:t>Sound</a:t>
            </a:r>
            <a:r>
              <a:rPr lang="en-US" sz="2800" b="1" dirty="0">
                <a:solidFill>
                  <a:schemeClr val="bg1"/>
                </a:solidFill>
              </a:rPr>
              <a:t> energy </a:t>
            </a:r>
            <a:r>
              <a:rPr lang="en-US" sz="2800" dirty="0">
                <a:solidFill>
                  <a:schemeClr val="bg1"/>
                </a:solidFill>
              </a:rPr>
              <a:t>- energy associated with the vibration of matter.</a:t>
            </a:r>
          </a:p>
          <a:p>
            <a:pPr lvl="0"/>
            <a:r>
              <a:rPr lang="en-US" sz="2800" b="1" dirty="0">
                <a:solidFill>
                  <a:srgbClr val="7030A0"/>
                </a:solidFill>
              </a:rPr>
              <a:t>Mechanical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b="1" dirty="0">
                <a:solidFill>
                  <a:schemeClr val="bg1"/>
                </a:solidFill>
              </a:rPr>
              <a:t>energy-</a:t>
            </a:r>
            <a:r>
              <a:rPr lang="en-US" sz="2800" dirty="0">
                <a:solidFill>
                  <a:schemeClr val="bg1"/>
                </a:solidFill>
              </a:rPr>
              <a:t> The motion of some objects contains a combination of kinetic and potential energies.</a:t>
            </a:r>
          </a:p>
          <a:p>
            <a:pPr lvl="0"/>
            <a:endParaRPr lang="en-US" sz="2800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436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145" y="5552110"/>
            <a:ext cx="8534400" cy="1507067"/>
          </a:xfrm>
        </p:spPr>
        <p:txBody>
          <a:bodyPr>
            <a:normAutofit/>
          </a:bodyPr>
          <a:lstStyle/>
          <a:p>
            <a:r>
              <a:rPr lang="en-US" sz="4400" b="1" dirty="0"/>
              <a:t>ENERGY CONVERSION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760" y="495168"/>
            <a:ext cx="11261981" cy="13808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800" b="1" dirty="0">
                <a:solidFill>
                  <a:srgbClr val="7030A0"/>
                </a:solidFill>
                <a:latin typeface="Porky's" pitchFamily="2" charset="0"/>
              </a:rPr>
              <a:t>ENERGY CONVERSION: </a:t>
            </a:r>
            <a:r>
              <a:rPr lang="en-US" altLang="en-US" sz="2800" dirty="0">
                <a:latin typeface="Porky's" pitchFamily="2" charset="0"/>
              </a:rPr>
              <a:t>When one type of energy is </a:t>
            </a:r>
            <a:r>
              <a:rPr lang="en-US" altLang="en-US" sz="2800" b="1" dirty="0">
                <a:solidFill>
                  <a:srgbClr val="FF0000"/>
                </a:solidFill>
                <a:latin typeface="Porky's" pitchFamily="2" charset="0"/>
              </a:rPr>
              <a:t>changed</a:t>
            </a:r>
            <a:r>
              <a:rPr lang="en-US" altLang="en-US" sz="2800" dirty="0">
                <a:latin typeface="Porky's" pitchFamily="2" charset="0"/>
              </a:rPr>
              <a:t> or </a:t>
            </a:r>
            <a:r>
              <a:rPr lang="en-US" altLang="en-US" sz="2800" b="1" dirty="0">
                <a:solidFill>
                  <a:srgbClr val="FF0000"/>
                </a:solidFill>
                <a:latin typeface="Porky's" pitchFamily="2" charset="0"/>
              </a:rPr>
              <a:t>transformed</a:t>
            </a:r>
            <a:r>
              <a:rPr lang="en-US" altLang="en-US" sz="2800" dirty="0">
                <a:latin typeface="Porky's" pitchFamily="2" charset="0"/>
              </a:rPr>
              <a:t> into another type of energy. 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4400" y="2013967"/>
            <a:ext cx="6093346" cy="364677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377" y="1986670"/>
            <a:ext cx="3389260" cy="3674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7890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1" name="Picture 7" descr="j0202205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685800"/>
            <a:ext cx="8229600" cy="6172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93965"/>
            <a:ext cx="10363200" cy="2410690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altLang="en-US" b="1" dirty="0">
                <a:solidFill>
                  <a:srgbClr val="7030A0"/>
                </a:solidFill>
                <a:latin typeface="Porky's" pitchFamily="2" charset="0"/>
              </a:rPr>
              <a:t>Energy Conversion </a:t>
            </a:r>
            <a:r>
              <a:rPr lang="en-US" altLang="en-US" dirty="0">
                <a:solidFill>
                  <a:schemeClr val="bg1"/>
                </a:solidFill>
                <a:latin typeface="Porky's" pitchFamily="2" charset="0"/>
              </a:rPr>
              <a:t/>
            </a:r>
            <a:br>
              <a:rPr lang="en-US" altLang="en-US" dirty="0">
                <a:solidFill>
                  <a:schemeClr val="bg1"/>
                </a:solidFill>
                <a:latin typeface="Porky's" pitchFamily="2" charset="0"/>
              </a:rPr>
            </a:br>
            <a:r>
              <a:rPr lang="en-US" altLang="en-US" cap="none" dirty="0">
                <a:solidFill>
                  <a:schemeClr val="bg1"/>
                </a:solidFill>
                <a:latin typeface="Porky's" pitchFamily="2" charset="0"/>
              </a:rPr>
              <a:t>Law of Conservation of Energy says that energy cannot be created or destroyed, but only </a:t>
            </a:r>
            <a:r>
              <a:rPr lang="en-US" altLang="en-US" b="1" cap="none" dirty="0">
                <a:solidFill>
                  <a:srgbClr val="FF0000"/>
                </a:solidFill>
                <a:latin typeface="Porky's" pitchFamily="2" charset="0"/>
              </a:rPr>
              <a:t>changed</a:t>
            </a:r>
            <a:r>
              <a:rPr lang="en-US" altLang="en-US" cap="none" dirty="0">
                <a:solidFill>
                  <a:schemeClr val="bg1"/>
                </a:solidFill>
                <a:latin typeface="Porky's" pitchFamily="2" charset="0"/>
              </a:rPr>
              <a:t> into </a:t>
            </a:r>
            <a:r>
              <a:rPr lang="en-US" altLang="en-US" b="1" cap="none" dirty="0">
                <a:solidFill>
                  <a:srgbClr val="FF0000"/>
                </a:solidFill>
                <a:latin typeface="Porky's" pitchFamily="2" charset="0"/>
              </a:rPr>
              <a:t>another form</a:t>
            </a:r>
            <a:r>
              <a:rPr lang="en-US" altLang="en-US" cap="none" dirty="0">
                <a:solidFill>
                  <a:schemeClr val="bg1"/>
                </a:solidFill>
                <a:latin typeface="Porky's" pitchFamily="2" charset="0"/>
              </a:rPr>
              <a:t>.</a:t>
            </a:r>
            <a:endParaRPr lang="en-US" altLang="en-US" dirty="0">
              <a:solidFill>
                <a:schemeClr val="bg1"/>
              </a:solidFill>
              <a:latin typeface="Porky'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8019926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018ECF3-569F-41FA-9134-472FE0CAE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5676900"/>
            <a:ext cx="10363200" cy="1143000"/>
          </a:xfrm>
        </p:spPr>
        <p:txBody>
          <a:bodyPr>
            <a:normAutofit/>
          </a:bodyPr>
          <a:lstStyle/>
          <a:p>
            <a:r>
              <a:rPr lang="en-US" sz="5400" b="1" dirty="0"/>
              <a:t>EXAMPLES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5640E62-990E-44BC-8A29-18CE09A7F719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785090" y="914400"/>
            <a:ext cx="508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0E8AB22D-745C-41B7-9941-336EB02A4066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8A360C6C-F16D-4349-8444-00C132D17A5C}"/>
              </a:ext>
            </a:extLst>
          </p:cNvPr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334984"/>
      </p:ext>
    </p:extLst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5" name="Picture 5" descr="j018163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64770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altLang="en-US" sz="5400" b="1" dirty="0">
                <a:solidFill>
                  <a:srgbClr val="FFFF66"/>
                </a:solidFill>
                <a:latin typeface="Porky's" pitchFamily="2" charset="0"/>
              </a:rPr>
              <a:t>What about a falling object?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09800" y="1981200"/>
            <a:ext cx="8153400" cy="41148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 sz="4400" b="1" dirty="0">
                <a:solidFill>
                  <a:srgbClr val="FFFF66"/>
                </a:solidFill>
                <a:latin typeface="Porky's" pitchFamily="2" charset="0"/>
              </a:rPr>
              <a:t>What happens when it hits the ground?</a:t>
            </a:r>
          </a:p>
          <a:p>
            <a:pPr algn="ctr">
              <a:buFontTx/>
              <a:buNone/>
            </a:pPr>
            <a:endParaRPr lang="en-US" altLang="en-US" sz="4400" b="1" dirty="0">
              <a:solidFill>
                <a:srgbClr val="FFFF66"/>
              </a:solidFill>
              <a:latin typeface="Porky's" pitchFamily="2" charset="0"/>
            </a:endParaRPr>
          </a:p>
          <a:p>
            <a:pPr algn="ctr">
              <a:buFontTx/>
              <a:buNone/>
            </a:pPr>
            <a:r>
              <a:rPr lang="en-US" altLang="en-US" sz="4400" b="1" dirty="0">
                <a:solidFill>
                  <a:srgbClr val="FFFF66"/>
                </a:solidFill>
                <a:latin typeface="Porky's" pitchFamily="2" charset="0"/>
              </a:rPr>
              <a:t>Where did the energy all go?</a:t>
            </a:r>
          </a:p>
        </p:txBody>
      </p:sp>
    </p:spTree>
    <p:extLst>
      <p:ext uri="{BB962C8B-B14F-4D97-AF65-F5344CB8AC3E}">
        <p14:creationId xmlns:p14="http://schemas.microsoft.com/office/powerpoint/2010/main" val="3448154516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5001682"/>
            <a:ext cx="10993438" cy="1507067"/>
          </a:xfrm>
        </p:spPr>
        <p:txBody>
          <a:bodyPr>
            <a:normAutofit fontScale="90000"/>
          </a:bodyPr>
          <a:lstStyle/>
          <a:p>
            <a:r>
              <a:rPr lang="en-US" sz="4800" b="1" dirty="0"/>
              <a:t>Energy conversions OF A DROPPED OBJECT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781050"/>
            <a:ext cx="10993438" cy="44534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800" b="1" dirty="0">
                <a:solidFill>
                  <a:schemeClr val="bg1"/>
                </a:solidFill>
                <a:latin typeface="Porky's" pitchFamily="2" charset="0"/>
              </a:rPr>
              <a:t>As it is falling and when the object hits the ground, the energy is </a:t>
            </a:r>
            <a:r>
              <a:rPr lang="en-US" altLang="en-US" sz="2800" b="1" dirty="0">
                <a:solidFill>
                  <a:srgbClr val="FF0000"/>
                </a:solidFill>
                <a:latin typeface="Porky's" pitchFamily="2" charset="0"/>
              </a:rPr>
              <a:t>converted</a:t>
            </a:r>
            <a:r>
              <a:rPr lang="en-US" altLang="en-US" sz="2800" b="1" dirty="0">
                <a:solidFill>
                  <a:schemeClr val="bg1"/>
                </a:solidFill>
                <a:latin typeface="Porky's" pitchFamily="2" charset="0"/>
              </a:rPr>
              <a:t> into other types of energy such as:</a:t>
            </a:r>
          </a:p>
          <a:p>
            <a:r>
              <a:rPr lang="en-US" altLang="en-US" sz="2800" b="1" dirty="0">
                <a:solidFill>
                  <a:srgbClr val="FF0000"/>
                </a:solidFill>
                <a:latin typeface="Porky's" pitchFamily="2" charset="0"/>
              </a:rPr>
              <a:t>sound </a:t>
            </a:r>
            <a:r>
              <a:rPr lang="en-US" altLang="en-US" sz="2800" b="1" dirty="0">
                <a:solidFill>
                  <a:schemeClr val="bg1"/>
                </a:solidFill>
                <a:latin typeface="Porky's" pitchFamily="2" charset="0"/>
              </a:rPr>
              <a:t>energy</a:t>
            </a:r>
            <a:r>
              <a:rPr lang="en-US" altLang="en-US" sz="2800" b="1" dirty="0">
                <a:solidFill>
                  <a:srgbClr val="006600"/>
                </a:solidFill>
                <a:latin typeface="Porky's" pitchFamily="2" charset="0"/>
              </a:rPr>
              <a:t> (waves) </a:t>
            </a:r>
          </a:p>
          <a:p>
            <a:r>
              <a:rPr lang="en-US" altLang="en-US" sz="2800" b="1" dirty="0">
                <a:solidFill>
                  <a:srgbClr val="FF0000"/>
                </a:solidFill>
                <a:latin typeface="Porky's" pitchFamily="2" charset="0"/>
              </a:rPr>
              <a:t>light </a:t>
            </a:r>
            <a:r>
              <a:rPr lang="en-US" altLang="en-US" sz="2800" b="1" dirty="0">
                <a:solidFill>
                  <a:schemeClr val="bg1"/>
                </a:solidFill>
                <a:latin typeface="Porky's" pitchFamily="2" charset="0"/>
              </a:rPr>
              <a:t>energy</a:t>
            </a:r>
            <a:r>
              <a:rPr lang="en-US" altLang="en-US" sz="2800" b="1" dirty="0">
                <a:solidFill>
                  <a:srgbClr val="006600"/>
                </a:solidFill>
                <a:latin typeface="Porky's" pitchFamily="2" charset="0"/>
              </a:rPr>
              <a:t> (sparks)</a:t>
            </a:r>
          </a:p>
          <a:p>
            <a:r>
              <a:rPr lang="en-US" altLang="en-US" sz="2800" b="1" dirty="0">
                <a:solidFill>
                  <a:srgbClr val="FF0000"/>
                </a:solidFill>
                <a:latin typeface="Porky's" pitchFamily="2" charset="0"/>
              </a:rPr>
              <a:t>thermal </a:t>
            </a:r>
            <a:r>
              <a:rPr lang="en-US" altLang="en-US" sz="2800" b="1" dirty="0">
                <a:solidFill>
                  <a:schemeClr val="bg1"/>
                </a:solidFill>
                <a:latin typeface="Porky's" pitchFamily="2" charset="0"/>
              </a:rPr>
              <a:t>energy</a:t>
            </a:r>
            <a:r>
              <a:rPr lang="en-US" altLang="en-US" sz="2800" b="1" dirty="0">
                <a:solidFill>
                  <a:srgbClr val="006600"/>
                </a:solidFill>
                <a:latin typeface="Porky's" pitchFamily="2" charset="0"/>
              </a:rPr>
              <a:t> due to friction (heat) in the ground and air</a:t>
            </a:r>
          </a:p>
          <a:p>
            <a:r>
              <a:rPr lang="en-US" altLang="en-US" sz="2800" b="1" dirty="0">
                <a:solidFill>
                  <a:srgbClr val="FF0000"/>
                </a:solidFill>
                <a:latin typeface="Porky's" pitchFamily="2" charset="0"/>
              </a:rPr>
              <a:t>Mechanical </a:t>
            </a:r>
            <a:r>
              <a:rPr lang="en-US" altLang="en-US" sz="2800" b="1" dirty="0">
                <a:solidFill>
                  <a:schemeClr val="bg1"/>
                </a:solidFill>
                <a:latin typeface="Porky's" pitchFamily="2" charset="0"/>
              </a:rPr>
              <a:t>energy</a:t>
            </a:r>
            <a:r>
              <a:rPr lang="en-US" altLang="en-US" sz="2800" b="1" dirty="0">
                <a:solidFill>
                  <a:srgbClr val="FF0000"/>
                </a:solidFill>
                <a:latin typeface="Porky's" pitchFamily="2" charset="0"/>
              </a:rPr>
              <a:t> </a:t>
            </a:r>
            <a:r>
              <a:rPr lang="en-US" altLang="en-US" sz="2800" b="1" dirty="0">
                <a:solidFill>
                  <a:srgbClr val="006600"/>
                </a:solidFill>
                <a:latin typeface="Porky's" pitchFamily="2" charset="0"/>
              </a:rPr>
              <a:t>in the earth (vibrations)</a:t>
            </a:r>
          </a:p>
          <a:p>
            <a:r>
              <a:rPr lang="en-US" altLang="en-US" sz="2800" b="1" dirty="0">
                <a:solidFill>
                  <a:srgbClr val="FF0000"/>
                </a:solidFill>
                <a:latin typeface="Porky's" pitchFamily="2" charset="0"/>
              </a:rPr>
              <a:t>Elastic potential </a:t>
            </a:r>
            <a:r>
              <a:rPr lang="en-US" altLang="en-US" sz="2800" b="1" dirty="0">
                <a:solidFill>
                  <a:schemeClr val="bg1"/>
                </a:solidFill>
                <a:latin typeface="Porky's" pitchFamily="2" charset="0"/>
              </a:rPr>
              <a:t>energy</a:t>
            </a:r>
            <a:r>
              <a:rPr lang="en-US" altLang="en-US" sz="2800" b="1" dirty="0">
                <a:solidFill>
                  <a:srgbClr val="FF0000"/>
                </a:solidFill>
                <a:latin typeface="Porky's" pitchFamily="2" charset="0"/>
              </a:rPr>
              <a:t> </a:t>
            </a:r>
            <a:r>
              <a:rPr lang="en-US" altLang="en-US" sz="2800" b="1" dirty="0">
                <a:solidFill>
                  <a:srgbClr val="006600"/>
                </a:solidFill>
                <a:latin typeface="Porky's" pitchFamily="2" charset="0"/>
              </a:rPr>
              <a:t>if the object bounces.</a:t>
            </a:r>
          </a:p>
          <a:p>
            <a:endParaRPr lang="en-US" altLang="en-US" sz="2400" b="1" dirty="0">
              <a:solidFill>
                <a:srgbClr val="006600"/>
              </a:solidFill>
              <a:latin typeface="Porky's" pitchFamily="2" charset="0"/>
            </a:endParaRPr>
          </a:p>
          <a:p>
            <a:endParaRPr lang="en-US" altLang="en-US" dirty="0">
              <a:solidFill>
                <a:srgbClr val="006600"/>
              </a:solidFill>
              <a:latin typeface="Porky's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0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2905125" y="266700"/>
            <a:ext cx="6591300" cy="11430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l"/>
            <a:r>
              <a:rPr lang="en-US" alt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anose="030F0702030302020204" pitchFamily="66" charset="0"/>
              </a:rPr>
              <a:t>EOCT Question</a:t>
            </a:r>
          </a:p>
        </p:txBody>
      </p:sp>
      <p:sp>
        <p:nvSpPr>
          <p:cNvPr id="45064" name="Rectangle 8"/>
          <p:cNvSpPr>
            <a:spLocks noChangeArrowheads="1"/>
          </p:cNvSpPr>
          <p:nvPr/>
        </p:nvSpPr>
        <p:spPr bwMode="auto">
          <a:xfrm>
            <a:off x="876300" y="1701037"/>
            <a:ext cx="10896600" cy="452431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r>
              <a:rPr lang="en-US" altLang="en-US" sz="3200" dirty="0">
                <a:solidFill>
                  <a:schemeClr val="bg1"/>
                </a:solidFill>
              </a:rPr>
              <a:t>Which statement about energy is true?</a:t>
            </a:r>
          </a:p>
          <a:p>
            <a:endParaRPr lang="en-US" altLang="en-US" sz="3200" dirty="0">
              <a:solidFill>
                <a:schemeClr val="bg1"/>
              </a:solidFill>
            </a:endParaRPr>
          </a:p>
          <a:p>
            <a:pPr marL="514350" indent="-514350">
              <a:buAutoNum type="alphaUcPeriod"/>
            </a:pPr>
            <a:r>
              <a:rPr lang="en-US" altLang="en-US" sz="3200" dirty="0">
                <a:solidFill>
                  <a:schemeClr val="bg1"/>
                </a:solidFill>
              </a:rPr>
              <a:t>Energy can be increased in a closed system.</a:t>
            </a:r>
          </a:p>
          <a:p>
            <a:endParaRPr lang="en-US" altLang="en-US" sz="3200" dirty="0">
              <a:solidFill>
                <a:schemeClr val="bg1"/>
              </a:solidFill>
            </a:endParaRPr>
          </a:p>
          <a:p>
            <a:r>
              <a:rPr lang="en-US" altLang="en-US" sz="3200" dirty="0">
                <a:solidFill>
                  <a:schemeClr val="bg1"/>
                </a:solidFill>
              </a:rPr>
              <a:t>B. Energy cannot be conserved.</a:t>
            </a:r>
          </a:p>
          <a:p>
            <a:endParaRPr lang="en-US" altLang="en-US" sz="3200" dirty="0">
              <a:solidFill>
                <a:schemeClr val="bg1"/>
              </a:solidFill>
            </a:endParaRPr>
          </a:p>
          <a:p>
            <a:r>
              <a:rPr lang="en-US" altLang="en-US" sz="3200" dirty="0">
                <a:solidFill>
                  <a:schemeClr val="bg1"/>
                </a:solidFill>
              </a:rPr>
              <a:t>C. Energy can be decreased in a closed system.</a:t>
            </a:r>
          </a:p>
          <a:p>
            <a:endParaRPr lang="en-US" altLang="en-US" sz="3200" dirty="0">
              <a:solidFill>
                <a:schemeClr val="bg1"/>
              </a:solidFill>
            </a:endParaRPr>
          </a:p>
          <a:p>
            <a:r>
              <a:rPr lang="en-US" altLang="en-US" sz="3200" dirty="0">
                <a:solidFill>
                  <a:schemeClr val="bg1"/>
                </a:solidFill>
              </a:rPr>
              <a:t>D. Energy cannot be created nor destroyed.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DB835DC-DA22-4D47-BBC0-2C1A53FBF1E2}"/>
              </a:ext>
            </a:extLst>
          </p:cNvPr>
          <p:cNvSpPr/>
          <p:nvPr/>
        </p:nvSpPr>
        <p:spPr>
          <a:xfrm>
            <a:off x="765313" y="5585791"/>
            <a:ext cx="9392478" cy="815009"/>
          </a:xfrm>
          <a:prstGeom prst="rect">
            <a:avLst/>
          </a:prstGeom>
          <a:noFill/>
          <a:ln w="3810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689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765</TotalTime>
  <Words>239</Words>
  <Application>Microsoft Office PowerPoint</Application>
  <PresentationFormat>Custom</PresentationFormat>
  <Paragraphs>34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Slice</vt:lpstr>
      <vt:lpstr>REVIEW</vt:lpstr>
      <vt:lpstr>ENERGY CONVERSION</vt:lpstr>
      <vt:lpstr>Energy Conversion  Law of Conservation of Energy says that energy cannot be created or destroyed, but only changed into another form.</vt:lpstr>
      <vt:lpstr>EXAMPLES</vt:lpstr>
      <vt:lpstr>What about a falling object?</vt:lpstr>
      <vt:lpstr>Energy conversions OF A DROPPED OBJECT</vt:lpstr>
      <vt:lpstr>EOCT Question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ENERGY</dc:title>
  <dc:creator>Nancy Brim</dc:creator>
  <cp:lastModifiedBy>nbrim</cp:lastModifiedBy>
  <cp:revision>46</cp:revision>
  <dcterms:created xsi:type="dcterms:W3CDTF">2015-09-16T23:54:00Z</dcterms:created>
  <dcterms:modified xsi:type="dcterms:W3CDTF">2018-01-22T13:11:19Z</dcterms:modified>
</cp:coreProperties>
</file>