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345" r:id="rId3"/>
    <p:sldId id="301" r:id="rId4"/>
    <p:sldId id="346" r:id="rId5"/>
    <p:sldId id="347" r:id="rId6"/>
    <p:sldId id="307" r:id="rId7"/>
    <p:sldId id="308" r:id="rId8"/>
    <p:sldId id="309" r:id="rId9"/>
    <p:sldId id="31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8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4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1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9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0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9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9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31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5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061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43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59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B0AA64B7-0B05-40EE-AB2E-4E43FFBA2A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311386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7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8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en.wikipedia.org/wiki/Image:James_joule2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.wmf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DK2p1QbPKQ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DK2p1QbPKQ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James Joule">
            <a:hlinkClick r:id="rId2" tooltip="James Jou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146" y="331971"/>
            <a:ext cx="3659187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5350933"/>
            <a:ext cx="10144330" cy="1507067"/>
          </a:xfrm>
        </p:spPr>
        <p:txBody>
          <a:bodyPr>
            <a:noAutofit/>
          </a:bodyPr>
          <a:lstStyle/>
          <a:p>
            <a:r>
              <a:rPr lang="en-US" altLang="en-US" sz="5400" b="1" dirty="0">
                <a:latin typeface="Comic Sans MS" panose="030F0702030302020204" pitchFamily="66" charset="0"/>
              </a:rPr>
              <a:t>James Prescott Joule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584775"/>
            <a:ext cx="7210061" cy="3615267"/>
          </a:xfrm>
        </p:spPr>
        <p:txBody>
          <a:bodyPr>
            <a:normAutofit fontScale="92500"/>
          </a:bodyPr>
          <a:lstStyle/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chemeClr val="bg1"/>
                </a:solidFill>
              </a:rPr>
              <a:t>an English physicist. 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chemeClr val="bg1"/>
                </a:solidFill>
              </a:rPr>
              <a:t>December 24, 1818 – October 11, 1889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chemeClr val="bg1"/>
                </a:solidFill>
              </a:rPr>
              <a:t>Educated at home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3200" dirty="0">
                <a:solidFill>
                  <a:schemeClr val="bg1"/>
                </a:solidFill>
              </a:rPr>
              <a:t>sent to Cambridge at the age of 16 to study with the British chemist John Dalton.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3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5350933"/>
            <a:ext cx="10144330" cy="1507067"/>
          </a:xfrm>
        </p:spPr>
        <p:txBody>
          <a:bodyPr>
            <a:noAutofit/>
          </a:bodyPr>
          <a:lstStyle/>
          <a:p>
            <a:r>
              <a:rPr lang="en-US" altLang="en-US" sz="5400" b="1" dirty="0">
                <a:latin typeface="Comic Sans MS" panose="030F0702030302020204" pitchFamily="66" charset="0"/>
              </a:rPr>
              <a:t>James Prescott Joule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980560"/>
            <a:ext cx="10922252" cy="4765147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Shared in discovering the law of the </a:t>
            </a:r>
            <a:r>
              <a:rPr lang="en-US" altLang="en-US" sz="3800" b="1" dirty="0">
                <a:solidFill>
                  <a:srgbClr val="FF0000"/>
                </a:solidFill>
                <a:cs typeface="Arial" panose="020B0604020202020204" pitchFamily="34" charset="0"/>
              </a:rPr>
              <a:t>conservation </a:t>
            </a: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of energy</a:t>
            </a:r>
            <a:r>
              <a:rPr lang="en-US" altLang="en-US" sz="3800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</a:p>
          <a:p>
            <a:pPr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1840 - stated a law, now called Joule's Law, that </a:t>
            </a:r>
            <a:r>
              <a:rPr lang="en-US" altLang="en-US" sz="3800" b="1" dirty="0">
                <a:solidFill>
                  <a:srgbClr val="FF0000"/>
                </a:solidFill>
                <a:cs typeface="Arial" panose="020B0604020202020204" pitchFamily="34" charset="0"/>
              </a:rPr>
              <a:t>heat</a:t>
            </a: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 is </a:t>
            </a:r>
            <a:r>
              <a:rPr lang="en-US" altLang="en-US" sz="3800" b="1" dirty="0">
                <a:solidFill>
                  <a:srgbClr val="FF0000"/>
                </a:solidFill>
                <a:cs typeface="Arial" panose="020B0604020202020204" pitchFamily="34" charset="0"/>
              </a:rPr>
              <a:t>produced</a:t>
            </a: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 in an </a:t>
            </a:r>
            <a:r>
              <a:rPr lang="en-US" altLang="en-US" sz="3800" b="1" dirty="0">
                <a:solidFill>
                  <a:srgbClr val="FF0000"/>
                </a:solidFill>
                <a:cs typeface="Arial" panose="020B0604020202020204" pitchFamily="34" charset="0"/>
              </a:rPr>
              <a:t>electrical</a:t>
            </a: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 conductor. </a:t>
            </a:r>
          </a:p>
          <a:p>
            <a:pPr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The International unit of energy, the </a:t>
            </a:r>
            <a:r>
              <a:rPr lang="en-US" altLang="en-US" sz="3800" b="1" dirty="0">
                <a:solidFill>
                  <a:srgbClr val="FF0000"/>
                </a:solidFill>
                <a:cs typeface="Arial" panose="020B0604020202020204" pitchFamily="34" charset="0"/>
              </a:rPr>
              <a:t>Joule (J)</a:t>
            </a:r>
            <a:r>
              <a:rPr lang="en-US" altLang="en-US" sz="3800" dirty="0">
                <a:solidFill>
                  <a:schemeClr val="bg1"/>
                </a:solidFill>
                <a:cs typeface="Arial" panose="020B0604020202020204" pitchFamily="34" charset="0"/>
              </a:rPr>
              <a:t>, is named in his honor.</a:t>
            </a:r>
          </a:p>
          <a:p>
            <a:pPr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altLang="en-US" sz="3800" dirty="0">
                <a:solidFill>
                  <a:schemeClr val="bg1"/>
                </a:solidFill>
              </a:rPr>
              <a:t>Among his many inventions are "arc" or electrical welding and the displacement pump. </a:t>
            </a:r>
            <a:endParaRPr lang="en-US" altLang="en-US" sz="8000" dirty="0">
              <a:solidFill>
                <a:srgbClr val="00B050"/>
              </a:solidFill>
              <a:latin typeface="Hand Me Down S (BRK)" pitchFamily="2" charset="0"/>
            </a:endParaRPr>
          </a:p>
          <a:p>
            <a:endParaRPr lang="en-US" altLang="en-US" sz="4400" b="1" dirty="0">
              <a:solidFill>
                <a:schemeClr val="bg1"/>
              </a:solidFill>
              <a:latin typeface="Hand Me Down S (BRK)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3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 rot="-125994">
            <a:off x="3673040" y="1583940"/>
            <a:ext cx="5298041" cy="28342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6727"/>
              </a:avLst>
            </a:prstTxWarp>
          </a:bodyPr>
          <a:lstStyle/>
          <a:p>
            <a:pPr algn="ctr"/>
            <a:r>
              <a:rPr lang="en-US" sz="80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y Potter"/>
              </a:rPr>
              <a:t>WORK </a:t>
            </a:r>
          </a:p>
        </p:txBody>
      </p:sp>
      <p:pic>
        <p:nvPicPr>
          <p:cNvPr id="2054" name="Picture 6" descr="j028667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228600"/>
            <a:ext cx="20955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j018649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1" y="1752601"/>
            <a:ext cx="2601913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j007874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838" y="3733800"/>
            <a:ext cx="1935162" cy="17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5528444"/>
      </p:ext>
    </p:extLst>
  </p:cSld>
  <p:clrMapOvr>
    <a:masterClrMapping/>
  </p:clrMapOvr>
  <p:transition spd="med" advClick="0" advTm="153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5" dur="9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4.79769E-6 C 0.00626 -0.01249 0.01893 -0.01665 0.02709 -0.02751 C 0.03681 -0.04046 0.03091 -0.03376 0.04601 -0.04647 C 0.05122 -0.05087 0.05556 -0.05642 0.06042 -0.06127 C 0.06251 -0.06335 0.06424 -0.06659 0.06667 -0.06775 C 0.08021 -0.07353 0.08646 -0.07977 0.10157 -0.08254 C 0.11025 -0.08578 0.11841 -0.09017 0.12709 -0.09295 C 0.13021 -0.09503 0.13299 -0.0985 0.13646 -0.09942 C 0.13872 -0.09988 0.14653 -0.09665 0.14931 -0.09503 C 0.16494 -0.08601 0.17483 -0.06728 0.18733 -0.05295 C 0.19306 -0.04624 0.19914 -0.04324 0.20487 -0.03584 C 0.20782 -0.02428 0.21129 -0.01364 0.21424 -0.00208 C 0.21563 0.0037 0.21962 0.00786 0.22223 0.01272 C 0.22587 0.01942 0.229 0.02636 0.23178 0.03376 C 0.23594 0.04509 0.23942 0.05711 0.24445 0.06775 C 0.24653 0.07237 0.25105 0.08116 0.25244 0.08671 C 0.2566 0.10405 0.25764 0.12231 0.26199 0.13942 C 0.26146 0.16694 0.26199 0.19445 0.26042 0.22197 C 0.2599 0.23029 0.24601 0.23399 0.24445 0.23468 C 0.23542 0.23931 0.2165 0.23931 0.20643 0.24092 C 0.18594 0.23769 0.1533 0.23746 0.1349 0.2178 C 0.09584 0.17618 0.15105 0.23029 0.12067 0.20092 C 0.11494 0.18798 0.11268 0.18197 0.11112 0.16694 C 0.11233 0.12948 0.10348 0.08624 0.1191 0.05503 C 0.12188 0.03954 0.12813 0.0289 0.13334 0.0148 C 0.13751 0.00324 0.14185 -0.00832 0.14931 -0.01688 C 0.16285 -0.03237 0.18039 -0.04416 0.19532 -0.05711 C 0.20435 -0.06497 0.22275 -0.06798 0.23334 -0.07191 C 0.24862 -0.07121 0.26407 -0.07098 0.27935 -0.06983 C 0.28525 -0.06936 0.2908 -0.06289 0.29688 -0.06127 C 0.31476 -0.04925 0.3073 -0.0541 0.3191 -0.04647 C 0.32778 -0.04092 0.33421 -0.03098 0.34289 -0.02543 C 0.34619 -0.0185 0.35035 -0.01295 0.354 -0.00624 C 0.35626 0.00277 0.35799 0.01202 0.36042 0.02104 C 0.36303 0.04509 0.36355 0.0474 0.36355 0.08023 C 0.36355 0.1015 0.36337 0.12277 0.36199 0.14381 C 0.36094 0.15908 0.34393 0.19584 0.33334 0.20301 C 0.32674 0.2074 0.32466 0.2074 0.31754 0.20925 C 0.30591 0.20717 0.2941 0.20578 0.28264 0.20301 C 0.27987 0.20231 0.27726 0.20046 0.27466 0.19861 C 0.27136 0.1963 0.26511 0.19029 0.26511 0.19029 C 0.26181 0.18428 0.2573 0.17942 0.254 0.17341 C 0.25192 0.16948 0.25122 0.16462 0.24931 0.16069 C 0.24653 0.14728 0.24428 0.13272 0.23976 0.12046 C 0.2382 0.09225 0.23525 0.06867 0.22865 0.04231 C 0.22518 0.00902 0.22171 -0.01965 0.21268 -0.05064 C 0.20712 -0.06983 0.19983 -0.08948 0.18577 -0.09942 C 0.17553 -0.11699 0.18525 -0.09734 0.17935 -0.1311 C 0.17848 -0.13572 0.17587 -0.13942 0.17466 -0.14382 C 0.17032 -0.15908 0.16771 -0.17272 0.16042 -0.18613 C 0.15695 -0.20301 0.14289 -0.23376 0.13178 -0.24301 C 0.12466 -0.24879 0.11754 -0.24971 0.10955 -0.25156 C 0.08699 -0.24948 0.08664 -0.25434 0.07622 -0.23468 C 0.07431 -0.23121 0.07084 -0.22358 0.0698 -0.21988 C 0.06806 -0.21364 0.06511 -0.20092 0.06511 -0.20092 C 0.06303 -0.18382 0.06042 -0.16717 0.05869 -0.15006 C 0.05678 -0.10566 0.05817 -0.06104 0.05556 -0.01688 C 0.05487 -0.00509 0.03907 0.00139 0.03334 0.00624 C 0.02692 0.00555 0.02067 0.00416 0.01424 0.00416 C 0.00574 0.00416 8.33333E-6 0.01179 -0.00798 0.01272 C -0.01163 0.01318 -0.01545 0.01272 -0.01909 0.01272 L -0.01267 -0.00416 " pathEditMode="relative" ptsTypes="ffffffffffffffffffffffffffffffffffffffffffffffffffffffffffffAA">
                                      <p:cBhvr>
                                        <p:cTn id="3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41" dur="3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32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4" dur="3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3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3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3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1.20482E-6 C -0.03125 -0.01529 -0.05868 -0.03591 -0.09132 -0.04217 C -0.12066 -0.03893 -0.12969 -0.0468 -0.14202 -0.01483 C -0.14549 0.00857 -0.14028 -0.02016 -0.14757 0.00347 C -0.14896 0.00811 -0.14913 0.01344 -0.15035 0.01807 C -0.15052 0.02039 -0.15243 0.04495 -0.15434 0.04564 C -0.15747 0.04703 -0.15782 0.038 -0.1599 0.03452 C -0.16285 0.02942 -0.1658 0.0241 -0.16945 0.01992 C -0.17674 0.01135 -0.1849 0.00417 -0.19271 -0.00371 C -0.20209 -0.01321 -0.23733 -0.02827 -0.25035 -0.0329 C -0.26007 -0.03151 -0.27222 -0.03499 -0.279 -0.02572 C -0.28038 -0.02363 -0.28056 -0.02062 -0.28177 -0.01831 C -0.28299 -0.01622 -0.28455 -0.01483 -0.28594 -0.01298 C -0.29132 0.00625 -0.29913 0.02502 -0.30782 0.04194 C -0.30868 0.04518 -0.3092 0.05352 -0.3132 0.04379 C -0.31597 0.0373 -0.31459 0.02896 -0.31597 0.02178 C -0.31754 0.01321 -0.31962 0.00486 -0.32153 -0.00371 C -0.32257 -0.00881 -0.33143 -0.02224 -0.33386 -0.02572 C -0.34532 -0.04217 -0.35729 -0.05051 -0.37361 -0.05491 C -0.39792 -0.05097 -0.40365 -0.05074 -0.42014 -0.02943 C -0.4257 -0.0146 -0.43038 -0.00371 -0.43247 0.01274 C -0.4316 0.02131 -0.42865 0.02966 -0.42969 0.03823 C -0.43091 0.04796 -0.43646 0.03359 -0.43785 0.03105 C -0.44184 0.0241 -0.44618 0.01761 -0.45035 0.01089 C -0.4658 -0.01413 -0.48872 -0.02827 -0.51198 -0.03476 C -0.52483 -0.03244 -0.5382 -0.03337 -0.55035 -0.02757 C -0.57535 -0.01576 -0.62344 0.02989 -0.63247 0.0658 C -0.64132 0.05005 -0.64341 0.02525 -0.64896 0.00718 C -0.6507 -0.00695 -0.654 -0.02062 -0.65573 -0.03476 C -0.65868 -0.05839 -0.65955 -0.08086 -0.66389 -0.10426 C -0.66337 -0.14898 -0.66615 -0.18443 -0.65851 -0.22498 C -0.65486 -0.22428 -0.65122 -0.2222 -0.64757 -0.22312 C -0.63837 -0.22567 -0.63525 -0.2405 -0.63108 -0.24884 C -0.62413 -0.26251 -0.61788 -0.27711 -0.6092 -0.28893 C -0.58334 -0.32438 -0.57726 -0.32878 -0.54618 -0.34013 C -0.51042 -0.33503 -0.50938 -0.34291 -0.49132 -0.31464 C -0.48177 -0.28429 -0.4849 -0.29796 -0.48038 -0.27433 C -0.47986 -0.26831 -0.48282 -0.2595 -0.479 -0.25603 C -0.47587 -0.25324 -0.47691 -0.26576 -0.47622 -0.27062 C -0.47379 -0.28638 -0.47379 -0.29356 -0.47084 -0.30908 C -0.46493 -0.34036 -0.45434 -0.3677 -0.43108 -0.38045 C -0.41459 -0.37535 -0.41059 -0.37489 -0.39966 -0.36029 C -0.38802 -0.32484 -0.37865 -0.28707 -0.36945 -0.25046 C -0.36893 -0.24629 -0.36806 -0.24212 -0.36806 -0.23772 C -0.36806 -0.23517 -0.36945 -0.24259 -0.36945 -0.24514 C -0.3691 -0.25742 -0.36823 -0.2697 -0.36667 -0.28174 C -0.36407 -0.30213 -0.35538 -0.32275 -0.34757 -0.34013 C -0.33629 -0.36515 -0.33472 -0.37929 -0.31459 -0.38392 C -0.30295 -0.37882 -0.30157 -0.38276 -0.29827 -0.36747 C -0.29601 -0.35658 -0.29271 -0.33457 -0.29271 -0.33457 C -0.29028 -0.30028 -0.28716 -0.26715 -0.28594 -0.23239 C -0.28646 -0.22081 -0.28577 -0.20899 -0.28733 -0.19764 C -0.28802 -0.19231 -0.28872 -0.20853 -0.28854 -0.21409 C -0.2882 -0.23425 -0.28802 -0.2544 -0.28594 -0.27433 C -0.28264 -0.30677 -0.25382 -0.34616 -0.22969 -0.35102 C -0.22153 -0.34986 -0.21285 -0.35125 -0.20504 -0.34755 C -0.20018 -0.34523 -0.19288 -0.3114 -0.19132 -0.30538 C -0.18976 -0.28568 -0.18872 -0.26645 -0.18594 -0.24699 C -0.18681 -0.22799 -0.1875 -0.20922 -0.18854 -0.19022 C -0.18889 -0.18466 -0.18698 -0.17771 -0.18993 -0.17377 C -0.19202 -0.17099 -0.19184 -0.18096 -0.19271 -0.18466 C -0.18993 -0.231 -0.18559 -0.26668 -0.16268 -0.30352 C -0.15139 -0.3216 -0.13438 -0.35125 -0.11459 -0.35658 C -0.09809 -0.34755 -0.09757 -0.31233 -0.09549 -0.29078 C -0.09028 -0.23633 -0.08316 -0.1798 -0.07361 -0.12628 C -0.07032 -0.14342 -0.06163 -0.16566 -0.05295 -0.17933 C -0.04913 -0.18536 -0.0441 -0.18953 -0.04063 -0.19578 C -0.03785 -0.20065 -0.03559 -0.20598 -0.03247 -0.21038 C -0.02917 -0.21502 -0.02535 -0.21919 -0.02153 -0.22312 C -0.01754 -0.22706 -0.0092 -0.23401 -0.0092 -0.23401 C -0.00504 -0.23286 -0.00052 -0.23332 0.00312 -0.23054 C 0.00955 -0.22544 0.01128 -0.20204 0.01267 -0.19393 C 0.01406 -0.1038 0.021 -0.01112 0.00451 0.07669 C -0.01181 0.05978 -0.00365 0.02386 -0.00087 1.20482E-6 Z " pathEditMode="relative" ptsTypes="ffffffffffffffffffffffffffffffffffffffffffffffffffffffffffffffffffffffffff">
                                      <p:cBhvr>
                                        <p:cTn id="55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2" grpId="1" animBg="1"/>
      <p:bldP spid="2052" grpId="2" animBg="1"/>
      <p:bldP spid="2052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/>
              <a:t>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4" y="1654791"/>
            <a:ext cx="11080158" cy="288991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For there to be work, there must be a </a:t>
            </a:r>
            <a:r>
              <a:rPr lang="en-US" sz="3600" b="1" dirty="0">
                <a:solidFill>
                  <a:srgbClr val="FF0000"/>
                </a:solidFill>
              </a:rPr>
              <a:t>displacement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and the force </a:t>
            </a:r>
            <a:r>
              <a:rPr lang="en-US" sz="3600" b="1" dirty="0">
                <a:solidFill>
                  <a:srgbClr val="FF0000"/>
                </a:solidFill>
              </a:rPr>
              <a:t>must cause </a:t>
            </a:r>
            <a:r>
              <a:rPr lang="en-US" sz="3600" dirty="0">
                <a:solidFill>
                  <a:schemeClr val="bg1"/>
                </a:solidFill>
              </a:rPr>
              <a:t>the displacement.</a:t>
            </a:r>
          </a:p>
          <a:p>
            <a:r>
              <a:rPr lang="en-US" sz="3600" dirty="0">
                <a:solidFill>
                  <a:schemeClr val="bg1"/>
                </a:solidFill>
              </a:rPr>
              <a:t>Must </a:t>
            </a:r>
            <a:r>
              <a:rPr lang="en-US" sz="3600" b="1" dirty="0">
                <a:solidFill>
                  <a:srgbClr val="FF0000"/>
                </a:solidFill>
              </a:rPr>
              <a:t>move</a:t>
            </a:r>
            <a:r>
              <a:rPr lang="en-US" sz="3600" dirty="0">
                <a:solidFill>
                  <a:schemeClr val="bg1"/>
                </a:solidFill>
              </a:rPr>
              <a:t> in the </a:t>
            </a:r>
            <a:r>
              <a:rPr lang="en-US" sz="3600" b="1" dirty="0">
                <a:solidFill>
                  <a:srgbClr val="FF0000"/>
                </a:solidFill>
              </a:rPr>
              <a:t>direction</a:t>
            </a:r>
            <a:r>
              <a:rPr lang="en-US" sz="3600" dirty="0">
                <a:solidFill>
                  <a:schemeClr val="bg1"/>
                </a:solidFill>
              </a:rPr>
              <a:t> of the force.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 rot="-1015650">
            <a:off x="73700" y="467588"/>
            <a:ext cx="3361659" cy="10064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>
                <a:latin typeface="Porky's" pitchFamily="2" charset="0"/>
              </a:rPr>
              <a:t>WORK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9551606" y="647659"/>
            <a:ext cx="1636086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Bradley Hand ITC" panose="03070402050302030203" pitchFamily="66" charset="0"/>
                <a:hlinkClick r:id="rId2"/>
              </a:rPr>
              <a:t>VIDEO</a:t>
            </a:r>
            <a:endParaRPr lang="en-US" altLang="en-US" sz="3600" b="1" dirty="0">
              <a:effectLst>
                <a:outerShdw blurRad="38100" dist="38100" dir="2700000" algn="tl">
                  <a:srgbClr val="FFFFFF"/>
                </a:outerShdw>
              </a:effectLst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6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/>
              <a:t>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621" y="1461383"/>
            <a:ext cx="11080158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Formula: </a:t>
            </a:r>
          </a:p>
          <a:p>
            <a:r>
              <a:rPr lang="en-US" sz="3200" dirty="0">
                <a:solidFill>
                  <a:schemeClr val="bg1"/>
                </a:solidFill>
              </a:rPr>
              <a:t>Work = </a:t>
            </a:r>
            <a:r>
              <a:rPr lang="en-US" sz="3200" b="1" dirty="0">
                <a:solidFill>
                  <a:srgbClr val="FF0000"/>
                </a:solidFill>
              </a:rPr>
              <a:t>force </a:t>
            </a:r>
            <a:r>
              <a:rPr lang="en-US" sz="3200" dirty="0">
                <a:solidFill>
                  <a:schemeClr val="bg1"/>
                </a:solidFill>
              </a:rPr>
              <a:t>x</a:t>
            </a:r>
            <a:r>
              <a:rPr lang="en-US" sz="3200" b="1" dirty="0">
                <a:solidFill>
                  <a:srgbClr val="FF0000"/>
                </a:solidFill>
              </a:rPr>
              <a:t> distance </a:t>
            </a:r>
            <a:r>
              <a:rPr lang="en-US" sz="3200" b="1" dirty="0">
                <a:solidFill>
                  <a:schemeClr val="bg1"/>
                </a:solidFill>
              </a:rPr>
              <a:t>= </a:t>
            </a:r>
            <a:r>
              <a:rPr lang="en-US" sz="3200" b="1" dirty="0" err="1">
                <a:solidFill>
                  <a:srgbClr val="FF0000"/>
                </a:solidFill>
              </a:rPr>
              <a:t>fd</a:t>
            </a:r>
            <a:endParaRPr lang="en-US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            </a:t>
            </a:r>
            <a:r>
              <a:rPr lang="en-US" sz="3200" dirty="0">
                <a:solidFill>
                  <a:schemeClr val="bg1"/>
                </a:solidFill>
              </a:rPr>
              <a:t>= (mass x acceleration) x distance</a:t>
            </a:r>
          </a:p>
          <a:p>
            <a:r>
              <a:rPr lang="en-US" sz="3200" dirty="0">
                <a:solidFill>
                  <a:schemeClr val="bg1"/>
                </a:solidFill>
              </a:rPr>
              <a:t>Unit:  Newton </a:t>
            </a:r>
            <a:r>
              <a:rPr lang="en-US" sz="3200" dirty="0">
                <a:solidFill>
                  <a:schemeClr val="bg1"/>
                </a:solidFill>
                <a:latin typeface="Times New Roman"/>
                <a:cs typeface="Times New Roman"/>
              </a:rPr>
              <a:t>•</a:t>
            </a:r>
            <a:r>
              <a:rPr lang="en-US" sz="3200" dirty="0">
                <a:solidFill>
                  <a:schemeClr val="bg1"/>
                </a:solidFill>
              </a:rPr>
              <a:t> meter = </a:t>
            </a:r>
            <a:r>
              <a:rPr lang="en-US" sz="3200" b="1" dirty="0">
                <a:solidFill>
                  <a:srgbClr val="FF0000"/>
                </a:solidFill>
              </a:rPr>
              <a:t>Joule, J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 rot="-1015650">
            <a:off x="73700" y="467588"/>
            <a:ext cx="3361659" cy="10064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>
                <a:latin typeface="Porky's" pitchFamily="2" charset="0"/>
              </a:rPr>
              <a:t>WORK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 rot="277145">
            <a:off x="7869698" y="1811970"/>
            <a:ext cx="3493264" cy="1015663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b="1">
                <a:effectLst>
                  <a:outerShdw blurRad="38100" dist="38100" dir="2700000" algn="tl">
                    <a:srgbClr val="FFFFFF"/>
                  </a:outerShdw>
                </a:effectLst>
                <a:latin typeface="Akbar" pitchFamily="2" charset="0"/>
              </a:rPr>
              <a:t>W = F </a:t>
            </a:r>
            <a:r>
              <a:rPr lang="en-US" altLang="en-US" sz="6000" b="1">
                <a:effectLst>
                  <a:outerShdw blurRad="38100" dist="38100" dir="2700000" algn="tl">
                    <a:srgbClr val="FFFFFF"/>
                  </a:outerShdw>
                </a:effectLst>
                <a:latin typeface="CreativeBlock BB" pitchFamily="34" charset="0"/>
              </a:rPr>
              <a:t>•</a:t>
            </a:r>
            <a:r>
              <a:rPr lang="en-US" altLang="en-US" sz="6000" b="1">
                <a:effectLst>
                  <a:outerShdw blurRad="38100" dist="38100" dir="2700000" algn="tl">
                    <a:srgbClr val="FFFFFF"/>
                  </a:outerShdw>
                </a:effectLst>
                <a:latin typeface="Akbar" pitchFamily="2" charset="0"/>
              </a:rPr>
              <a:t> d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7217839" y="5493312"/>
            <a:ext cx="2008048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anose="020B0A04020102020204" pitchFamily="34" charset="0"/>
                <a:hlinkClick r:id="rId2"/>
              </a:rPr>
              <a:t>VIDEO</a:t>
            </a:r>
            <a:endParaRPr lang="en-US" altLang="en-US" sz="3600" b="1" dirty="0">
              <a:effectLst>
                <a:outerShdw blurRad="38100" dist="38100" dir="2700000" algn="tl">
                  <a:srgbClr val="FFFFFF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50"/>
                            </p:stCondLst>
                            <p:childTnLst>
                              <p:par>
                                <p:cTn id="31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00"/>
                            </p:stCondLst>
                            <p:childTnLst>
                              <p:par>
                                <p:cTn id="3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300"/>
                            </p:stCondLst>
                            <p:childTnLst>
                              <p:par>
                                <p:cTn id="46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3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4" grpId="2"/>
      <p:bldP spid="4" grpId="3" animBg="1"/>
      <p:bldP spid="5" grpId="0" animBg="1"/>
      <p:bldP spid="5" grpId="1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96287" y="141594"/>
            <a:ext cx="9853683" cy="1143000"/>
          </a:xfrm>
          <a:solidFill>
            <a:srgbClr val="FF3300"/>
          </a:solidFill>
        </p:spPr>
        <p:txBody>
          <a:bodyPr>
            <a:noAutofit/>
          </a:bodyPr>
          <a:lstStyle/>
          <a:p>
            <a:r>
              <a:rPr lang="en-US" altLang="en-US" sz="5400" b="1" dirty="0">
                <a:latin typeface="Drip" pitchFamily="2" charset="0"/>
                <a:cs typeface="Times New Roman" panose="02020603050405020304" pitchFamily="18" charset="0"/>
              </a:rPr>
              <a:t>Is work BEING done here?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56733" y="1650999"/>
            <a:ext cx="7772400" cy="4631267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marL="685800" indent="-685800">
              <a:lnSpc>
                <a:spcPct val="90000"/>
              </a:lnSpc>
              <a:buFontTx/>
              <a:buAutoNum type="arabicPeriod"/>
            </a:pPr>
            <a:r>
              <a:rPr lang="en-US" altLang="en-US" sz="4400" b="1" dirty="0">
                <a:solidFill>
                  <a:schemeClr val="tx1"/>
                </a:solidFill>
                <a:latin typeface="Drip" pitchFamily="2" charset="0"/>
                <a:cs typeface="Times New Roman" panose="02020603050405020304" pitchFamily="18" charset="0"/>
              </a:rPr>
              <a:t>pushing on a wall</a:t>
            </a:r>
          </a:p>
          <a:p>
            <a:pPr marL="685800" indent="-685800">
              <a:lnSpc>
                <a:spcPct val="90000"/>
              </a:lnSpc>
              <a:buFontTx/>
              <a:buAutoNum type="arabicPeriod"/>
            </a:pPr>
            <a:r>
              <a:rPr lang="en-US" altLang="en-US" sz="4400" b="1" dirty="0">
                <a:solidFill>
                  <a:schemeClr val="tx1"/>
                </a:solidFill>
                <a:latin typeface="Drip" pitchFamily="2" charset="0"/>
                <a:cs typeface="Times New Roman" panose="02020603050405020304" pitchFamily="18" charset="0"/>
              </a:rPr>
              <a:t>pushing a boat out to sea</a:t>
            </a:r>
          </a:p>
          <a:p>
            <a:pPr marL="685800" indent="-685800">
              <a:lnSpc>
                <a:spcPct val="90000"/>
              </a:lnSpc>
              <a:buFontTx/>
              <a:buAutoNum type="arabicPeriod"/>
            </a:pPr>
            <a:r>
              <a:rPr lang="en-US" altLang="en-US" sz="4400" b="1" dirty="0">
                <a:solidFill>
                  <a:schemeClr val="tx1"/>
                </a:solidFill>
                <a:latin typeface="Drip" pitchFamily="2" charset="0"/>
                <a:cs typeface="Times New Roman" panose="02020603050405020304" pitchFamily="18" charset="0"/>
              </a:rPr>
              <a:t>lifting up a box</a:t>
            </a:r>
          </a:p>
          <a:p>
            <a:pPr marL="685800" indent="-685800">
              <a:lnSpc>
                <a:spcPct val="90000"/>
              </a:lnSpc>
              <a:buFontTx/>
              <a:buAutoNum type="arabicPeriod"/>
            </a:pPr>
            <a:r>
              <a:rPr lang="en-US" altLang="en-US" sz="4400" b="1" dirty="0">
                <a:solidFill>
                  <a:schemeClr val="tx1"/>
                </a:solidFill>
                <a:latin typeface="Drip" pitchFamily="2" charset="0"/>
                <a:cs typeface="Times New Roman" panose="02020603050405020304" pitchFamily="18" charset="0"/>
              </a:rPr>
              <a:t>walking while holding a box</a:t>
            </a:r>
            <a:endParaRPr lang="en-US" altLang="en-US" sz="4400" b="1" dirty="0">
              <a:solidFill>
                <a:schemeClr val="tx1"/>
              </a:solidFill>
              <a:latin typeface="Drip" pitchFamily="2" charset="0"/>
            </a:endParaRPr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15400" y="2708276"/>
            <a:ext cx="3276600" cy="1812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52167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 autoUpdateAnimBg="0"/>
      <p:bldP spid="102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three path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70" y="474133"/>
            <a:ext cx="11836163" cy="435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145" y="5350933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IS WORK BEING DONE HERE?</a:t>
            </a:r>
          </a:p>
        </p:txBody>
      </p:sp>
    </p:spTree>
    <p:extLst>
      <p:ext uri="{BB962C8B-B14F-4D97-AF65-F5344CB8AC3E}">
        <p14:creationId xmlns:p14="http://schemas.microsoft.com/office/powerpoint/2010/main" val="149664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-1989138" y="-59770963"/>
            <a:ext cx="91440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74" y="738196"/>
            <a:ext cx="4307477" cy="263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524000" y="265271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80999" y="921841"/>
            <a:ext cx="70889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</a:rPr>
              <a:t>When doing a </a:t>
            </a:r>
            <a:r>
              <a:rPr lang="en-US" altLang="en-US" sz="3200" i="1" dirty="0">
                <a:solidFill>
                  <a:schemeClr val="bg1"/>
                </a:solidFill>
                <a:latin typeface="CreativeBlock BB" pitchFamily="34" charset="0"/>
              </a:rPr>
              <a:t>chin-up</a:t>
            </a:r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</a:rPr>
              <a:t>, a physics student lifts her body a distance of 0.25m in 2s using a force of 400N. How much work is done by the student's biceps?</a:t>
            </a:r>
          </a:p>
          <a:p>
            <a:pPr eaLnBrk="0" hangingPunct="0"/>
            <a:endParaRPr lang="en-US" altLang="en-US" sz="3200" dirty="0">
              <a:latin typeface="CreativeBlock BB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429000" y="3692434"/>
            <a:ext cx="876300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800" dirty="0">
                <a:solidFill>
                  <a:schemeClr val="bg1"/>
                </a:solidFill>
                <a:latin typeface="CreativeBlock BB" pitchFamily="34" charset="0"/>
              </a:rPr>
              <a:t>W = F </a:t>
            </a:r>
            <a:r>
              <a:rPr lang="en-US" altLang="en-US" sz="4800" dirty="0">
                <a:solidFill>
                  <a:schemeClr val="bg1"/>
                </a:solidFill>
                <a:latin typeface="CreativeBlock BB" pitchFamily="34" charset="0"/>
                <a:cs typeface="Times New Roman" panose="02020603050405020304" pitchFamily="18" charset="0"/>
              </a:rPr>
              <a:t>•</a:t>
            </a:r>
            <a:r>
              <a:rPr lang="en-US" altLang="en-US" sz="4800" dirty="0">
                <a:solidFill>
                  <a:schemeClr val="bg1"/>
                </a:solidFill>
                <a:latin typeface="CreativeBlock BB" pitchFamily="34" charset="0"/>
              </a:rPr>
              <a:t> d</a:t>
            </a:r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</a:rPr>
              <a:t> </a:t>
            </a:r>
          </a:p>
          <a:p>
            <a:pPr algn="ctr"/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</a:rPr>
              <a:t>= </a:t>
            </a: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(400 N) </a:t>
            </a:r>
            <a:r>
              <a:rPr lang="en-US" altLang="en-US" sz="2800" dirty="0">
                <a:solidFill>
                  <a:schemeClr val="bg1"/>
                </a:solidFill>
                <a:latin typeface="CreativeBlock BB" pitchFamily="34" charset="0"/>
              </a:rPr>
              <a:t>• </a:t>
            </a:r>
            <a:r>
              <a:rPr lang="en-US" altLang="en-US" sz="3600" dirty="0">
                <a:solidFill>
                  <a:schemeClr val="bg1"/>
                </a:solidFill>
                <a:latin typeface="CreativeBlock BB" pitchFamily="34" charset="0"/>
              </a:rPr>
              <a:t>(0.25 m) </a:t>
            </a:r>
            <a:endParaRPr lang="en-US" altLang="en-US" sz="3200" dirty="0">
              <a:solidFill>
                <a:schemeClr val="bg1"/>
              </a:solidFill>
              <a:latin typeface="CreativeBlock BB" pitchFamily="34" charset="0"/>
            </a:endParaRPr>
          </a:p>
          <a:p>
            <a:r>
              <a:rPr lang="en-US" altLang="en-US" sz="4000" dirty="0">
                <a:solidFill>
                  <a:schemeClr val="bg1"/>
                </a:solidFill>
                <a:latin typeface="CreativeBlock BB" pitchFamily="34" charset="0"/>
              </a:rPr>
              <a:t>                     W = 100 J</a:t>
            </a:r>
          </a:p>
          <a:p>
            <a:pPr eaLnBrk="0" hangingPunct="0"/>
            <a:endParaRPr lang="en-US" altLang="en-US" sz="3200" dirty="0">
              <a:latin typeface="CreativeBlock BB" pitchFamily="34" charset="0"/>
            </a:endParaRPr>
          </a:p>
        </p:txBody>
      </p:sp>
      <p:pic>
        <p:nvPicPr>
          <p:cNvPr id="30734" name="Picture 14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5181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8309" y="3692434"/>
            <a:ext cx="3997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 = 40kg</a:t>
            </a:r>
          </a:p>
          <a:p>
            <a:r>
              <a:rPr lang="en-US" sz="3200" dirty="0">
                <a:solidFill>
                  <a:schemeClr val="bg1"/>
                </a:solidFill>
              </a:rPr>
              <a:t>Distance = 0.25m</a:t>
            </a:r>
          </a:p>
          <a:p>
            <a:r>
              <a:rPr lang="en-US" sz="3200" dirty="0">
                <a:solidFill>
                  <a:schemeClr val="bg1"/>
                </a:solidFill>
              </a:rPr>
              <a:t>Time = 2s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01145" y="5655212"/>
            <a:ext cx="8534400" cy="12027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b="1" dirty="0"/>
              <a:t>CALCULATING WORK</a:t>
            </a:r>
          </a:p>
        </p:txBody>
      </p:sp>
    </p:spTree>
    <p:extLst>
      <p:ext uri="{BB962C8B-B14F-4D97-AF65-F5344CB8AC3E}">
        <p14:creationId xmlns:p14="http://schemas.microsoft.com/office/powerpoint/2010/main" val="298819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1" fill="hold"/>
                                        <p:tgtEl>
                                          <p:spTgt spid="307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0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07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3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304800"/>
            <a:ext cx="9144000" cy="3962400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and Me Down S (BRK)" pitchFamily="2" charset="0"/>
              </a:rPr>
              <a:t>Work has </a:t>
            </a:r>
            <a:r>
              <a:rPr lang="en-US" altLang="en-US" sz="5400" b="1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and Me Down S (BRK)" pitchFamily="2" charset="0"/>
              </a:rPr>
              <a:t>nothing</a:t>
            </a:r>
            <a:r>
              <a:rPr lang="en-US" altLang="en-US" sz="54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and Me Down S (BRK)" pitchFamily="2" charset="0"/>
              </a:rPr>
              <a:t> to do with the amount of </a:t>
            </a:r>
            <a:r>
              <a:rPr lang="en-US" altLang="en-US" sz="5400" b="1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and Me Down S (BRK)" pitchFamily="2" charset="0"/>
              </a:rPr>
              <a:t>time</a:t>
            </a:r>
            <a:r>
              <a:rPr lang="en-US" altLang="en-US" sz="5400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and Me Down S (BRK)" pitchFamily="2" charset="0"/>
              </a:rPr>
              <a:t> </a:t>
            </a:r>
            <a:r>
              <a:rPr lang="en-US" altLang="en-US" sz="54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and Me Down S (BRK)" pitchFamily="2" charset="0"/>
              </a:rPr>
              <a:t>that this force acts to cause the displacement.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39776" y="2835275"/>
            <a:ext cx="99282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278467" y="4148668"/>
            <a:ext cx="91440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en-US" sz="4400" b="1" dirty="0">
                <a:latin typeface="Hand Me Down S (BRK)" pitchFamily="2" charset="0"/>
              </a:rPr>
              <a:t>Sometimes, the work is done very quickly and other times the work is done rather slowly.</a:t>
            </a:r>
          </a:p>
        </p:txBody>
      </p:sp>
    </p:spTree>
    <p:extLst>
      <p:ext uri="{BB962C8B-B14F-4D97-AF65-F5344CB8AC3E}">
        <p14:creationId xmlns:p14="http://schemas.microsoft.com/office/powerpoint/2010/main" val="251584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783</TotalTime>
  <Words>302</Words>
  <Application>Microsoft Office PowerPoint</Application>
  <PresentationFormat>Custom</PresentationFormat>
  <Paragraphs>40</Paragraphs>
  <Slides>9</Slides>
  <Notes>0</Notes>
  <HiddenSlides>1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Slice</vt:lpstr>
      <vt:lpstr>James Prescott Joule</vt:lpstr>
      <vt:lpstr>James Prescott Joule</vt:lpstr>
      <vt:lpstr>PowerPoint Presentation</vt:lpstr>
      <vt:lpstr>WORK</vt:lpstr>
      <vt:lpstr>WORK</vt:lpstr>
      <vt:lpstr>Is work BEING done here?</vt:lpstr>
      <vt:lpstr>IS WORK BEING DONE HERE?</vt:lpstr>
      <vt:lpstr>PowerPoint Presentation</vt:lpstr>
      <vt:lpstr>Work has nothing to do with the amount of time that this force acts to cause the displacement.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Nancy Brim</dc:creator>
  <cp:lastModifiedBy>nbrim</cp:lastModifiedBy>
  <cp:revision>48</cp:revision>
  <dcterms:created xsi:type="dcterms:W3CDTF">2015-09-16T23:54:00Z</dcterms:created>
  <dcterms:modified xsi:type="dcterms:W3CDTF">2018-01-22T13:11:37Z</dcterms:modified>
</cp:coreProperties>
</file>