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93" r:id="rId2"/>
    <p:sldId id="290" r:id="rId3"/>
    <p:sldId id="291" r:id="rId4"/>
    <p:sldId id="309" r:id="rId5"/>
    <p:sldId id="292" r:id="rId6"/>
    <p:sldId id="294" r:id="rId7"/>
    <p:sldId id="312" r:id="rId8"/>
    <p:sldId id="299" r:id="rId9"/>
    <p:sldId id="295" r:id="rId10"/>
    <p:sldId id="313" r:id="rId11"/>
    <p:sldId id="296" r:id="rId12"/>
    <p:sldId id="314" r:id="rId13"/>
    <p:sldId id="383" r:id="rId14"/>
    <p:sldId id="300" r:id="rId15"/>
    <p:sldId id="310" r:id="rId16"/>
    <p:sldId id="301" r:id="rId17"/>
    <p:sldId id="317" r:id="rId18"/>
    <p:sldId id="307" r:id="rId19"/>
    <p:sldId id="349" r:id="rId20"/>
    <p:sldId id="350" r:id="rId21"/>
    <p:sldId id="331" r:id="rId22"/>
    <p:sldId id="306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3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D7BBB31-126C-4728-84D7-9ABC2000777A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1FA114-0011-472D-8B89-816C79B09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FCFED4-2F09-4070-82E0-3F005F639F6F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D58B7B1-1414-4D0A-9C20-51D1C0EA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18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00ED93-3230-4C6B-8D80-A514D8039D01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Pushing together, the box moves.  Together you and your friend have exerted enough force to break the microwelds between the floor and the bottom of the box.</a:t>
            </a:r>
          </a:p>
        </p:txBody>
      </p:sp>
    </p:spTree>
    <p:extLst>
      <p:ext uri="{BB962C8B-B14F-4D97-AF65-F5344CB8AC3E}">
        <p14:creationId xmlns:p14="http://schemas.microsoft.com/office/powerpoint/2010/main" val="834219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DB9C06-4895-43E5-AF42-D60E3A1C50C4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Air resistance, not the object’s mass, is why feathers, leaves, and pieces of paper fall more slowly than pennies, acorns, and apples</a:t>
            </a:r>
          </a:p>
        </p:txBody>
      </p:sp>
    </p:spTree>
    <p:extLst>
      <p:ext uri="{BB962C8B-B14F-4D97-AF65-F5344CB8AC3E}">
        <p14:creationId xmlns:p14="http://schemas.microsoft.com/office/powerpoint/2010/main" val="3505699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0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6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6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6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4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1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2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5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5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40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86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4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09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53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7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F8518360-A5F3-4831-942B-CAE20C86DD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3563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1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8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UfqjSeeZn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imImfmt2BE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7432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11700" dirty="0">
                <a:solidFill>
                  <a:srgbClr val="0070C0"/>
                </a:solidFill>
                <a:latin typeface="Comic Sans MS" panose="030F0702030302020204" pitchFamily="66" charset="0"/>
              </a:rPr>
              <a:t>Forces that oppose motion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8816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rgbClr val="0070C0"/>
                </a:solidFill>
              </a:rPr>
              <a:t>FRICTION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/>
              <a:t>a </a:t>
            </a:r>
            <a:r>
              <a:rPr lang="en-US" sz="3600" b="1" dirty="0">
                <a:solidFill>
                  <a:srgbClr val="FF0000"/>
                </a:solidFill>
              </a:rPr>
              <a:t>force</a:t>
            </a:r>
            <a:r>
              <a:rPr lang="en-US" sz="3600" b="1" dirty="0"/>
              <a:t> that </a:t>
            </a:r>
            <a:r>
              <a:rPr lang="en-US" sz="3600" b="1" dirty="0">
                <a:solidFill>
                  <a:srgbClr val="FF0000"/>
                </a:solidFill>
              </a:rPr>
              <a:t>opposes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motion</a:t>
            </a:r>
            <a:r>
              <a:rPr lang="en-US" sz="3600" b="1" dirty="0"/>
              <a:t> between two </a:t>
            </a:r>
            <a:r>
              <a:rPr lang="en-US" sz="3600" b="1" dirty="0">
                <a:solidFill>
                  <a:srgbClr val="FF0000"/>
                </a:solidFill>
              </a:rPr>
              <a:t>surfaces</a:t>
            </a:r>
            <a:r>
              <a:rPr lang="en-US" sz="3600" b="1" dirty="0"/>
              <a:t> that are </a:t>
            </a:r>
            <a:r>
              <a:rPr lang="en-US" sz="3600" b="1" dirty="0">
                <a:solidFill>
                  <a:srgbClr val="FF0000"/>
                </a:solidFill>
              </a:rPr>
              <a:t>touching</a:t>
            </a:r>
            <a:r>
              <a:rPr lang="en-US" sz="3600" b="1" dirty="0"/>
              <a:t> each other. </a:t>
            </a:r>
          </a:p>
          <a:p>
            <a:r>
              <a:rPr lang="en-US" sz="3600" b="1" dirty="0"/>
              <a:t>A force that brings an </a:t>
            </a:r>
            <a:r>
              <a:rPr lang="en-US" sz="3600" b="1" dirty="0">
                <a:solidFill>
                  <a:srgbClr val="FF0000"/>
                </a:solidFill>
              </a:rPr>
              <a:t>object to rest</a:t>
            </a:r>
            <a:r>
              <a:rPr lang="en-US" sz="3600" b="1" dirty="0"/>
              <a:t>.</a:t>
            </a:r>
          </a:p>
          <a:p>
            <a:r>
              <a:rPr lang="en-US" sz="3600" b="1" dirty="0"/>
              <a:t>Acts </a:t>
            </a:r>
            <a:r>
              <a:rPr lang="en-US" sz="3600" b="1" dirty="0">
                <a:solidFill>
                  <a:srgbClr val="FF0000"/>
                </a:solidFill>
              </a:rPr>
              <a:t>between</a:t>
            </a:r>
            <a:r>
              <a:rPr lang="en-US" sz="3600" b="1" dirty="0"/>
              <a:t> surfaces.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388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111" y="95250"/>
            <a:ext cx="10018713" cy="1752599"/>
          </a:xfrm>
        </p:spPr>
        <p:txBody>
          <a:bodyPr>
            <a:normAutofit/>
          </a:bodyPr>
          <a:lstStyle/>
          <a:p>
            <a:r>
              <a:rPr lang="en-US" altLang="en-US" sz="5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WHAT CAUSES FRICTION?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003" y="1142999"/>
            <a:ext cx="10018713" cy="3124201"/>
          </a:xfrm>
        </p:spPr>
        <p:txBody>
          <a:bodyPr>
            <a:normAutofit/>
          </a:bodyPr>
          <a:lstStyle/>
          <a:p>
            <a:pPr marL="609600" indent="-609600"/>
            <a:r>
              <a:rPr lang="en-US" altLang="en-US" sz="3200" b="1" dirty="0">
                <a:latin typeface="Comic Sans MS" panose="030F0702030302020204" pitchFamily="66" charset="0"/>
              </a:rPr>
              <a:t>Caused by </a:t>
            </a:r>
            <a:r>
              <a:rPr lang="en-US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microscopic</a:t>
            </a:r>
            <a:r>
              <a:rPr lang="en-US" altLang="en-US" sz="3200" b="1" dirty="0">
                <a:latin typeface="Comic Sans MS" panose="030F0702030302020204" pitchFamily="66" charset="0"/>
              </a:rPr>
              <a:t>, </a:t>
            </a:r>
            <a:r>
              <a:rPr lang="en-US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electrostatic</a:t>
            </a:r>
            <a:r>
              <a:rPr lang="en-US" altLang="en-US" sz="3200" b="1" dirty="0">
                <a:latin typeface="Comic Sans MS" panose="030F0702030302020204" pitchFamily="66" charset="0"/>
              </a:rPr>
              <a:t> interactions between </a:t>
            </a:r>
            <a:r>
              <a:rPr lang="en-US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contacting</a:t>
            </a:r>
            <a:r>
              <a:rPr lang="en-US" altLang="en-US" sz="3200" b="1" dirty="0">
                <a:latin typeface="Comic Sans MS" panose="030F0702030302020204" pitchFamily="66" charset="0"/>
              </a:rPr>
              <a:t> surfaces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179" y="3414015"/>
            <a:ext cx="8417721" cy="344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24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732692" y="606781"/>
            <a:ext cx="425061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6000" b="1" dirty="0">
                <a:solidFill>
                  <a:srgbClr val="0070C0"/>
                </a:solidFill>
                <a:latin typeface="+mj-lt"/>
              </a:rPr>
              <a:t>FRICTION</a:t>
            </a:r>
            <a:endParaRPr lang="en-US" altLang="en-US" sz="54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2117324" y="1967006"/>
            <a:ext cx="9547934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latin typeface="Times New Roman" panose="02020603050405020304" pitchFamily="18" charset="0"/>
              </a:rPr>
              <a:t>To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move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one surface over the other, a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force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must be applied to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break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the </a:t>
            </a:r>
            <a:r>
              <a:rPr lang="en-US" altLang="en-US" sz="3200" dirty="0" err="1">
                <a:latin typeface="Times New Roman" panose="02020603050405020304" pitchFamily="18" charset="0"/>
              </a:rPr>
              <a:t>microwelds</a:t>
            </a:r>
            <a:r>
              <a:rPr lang="en-US" altLang="en-US" sz="3200" dirty="0">
                <a:latin typeface="Times New Roman" panose="02020603050405020304" pitchFamily="18" charset="0"/>
              </a:rPr>
              <a:t>.</a:t>
            </a:r>
            <a:r>
              <a:rPr lang="en-US" altLang="en-US" sz="3200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2498725" y="260985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endParaRPr lang="en-US" altLang="en-US" sz="3200" b="1">
              <a:latin typeface="Times New Roman" panose="02020603050405020304" pitchFamily="18" charset="0"/>
            </a:endParaRPr>
          </a:p>
        </p:txBody>
      </p:sp>
      <p:pic>
        <p:nvPicPr>
          <p:cNvPr id="18440" name="Picture 8" descr="im14-centripetal mo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521" y="3382630"/>
            <a:ext cx="6376880" cy="321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54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THREE TYPES OF FRICTION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altLang="en-US" sz="3600" b="1" dirty="0"/>
              <a:t>Static Friction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b="1" dirty="0"/>
              <a:t>Sliding Friction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b="1" dirty="0"/>
              <a:t>Rolling Friction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45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66675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STATIC FRICTION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65738"/>
            <a:ext cx="4602164" cy="4825562"/>
          </a:xfrm>
        </p:spPr>
        <p:txBody>
          <a:bodyPr>
            <a:normAutofit fontScale="92500" lnSpcReduction="10000"/>
          </a:bodyPr>
          <a:lstStyle/>
          <a:p>
            <a:pPr marL="285750" lvl="1"/>
            <a:r>
              <a:rPr lang="en-US" altLang="en-US" sz="4200" dirty="0"/>
              <a:t>The frictional force that </a:t>
            </a:r>
            <a:r>
              <a:rPr lang="en-US" altLang="en-US" sz="4200" b="1" dirty="0">
                <a:solidFill>
                  <a:srgbClr val="FF0000"/>
                </a:solidFill>
              </a:rPr>
              <a:t>prevents</a:t>
            </a:r>
            <a:r>
              <a:rPr lang="en-US" altLang="en-US" sz="4200" dirty="0">
                <a:solidFill>
                  <a:srgbClr val="FF0000"/>
                </a:solidFill>
              </a:rPr>
              <a:t> </a:t>
            </a:r>
            <a:r>
              <a:rPr lang="en-US" altLang="en-US" sz="4200" b="1" dirty="0">
                <a:solidFill>
                  <a:srgbClr val="FF0000"/>
                </a:solidFill>
              </a:rPr>
              <a:t>two</a:t>
            </a:r>
            <a:r>
              <a:rPr lang="en-US" altLang="en-US" sz="4200" dirty="0">
                <a:solidFill>
                  <a:srgbClr val="FF0000"/>
                </a:solidFill>
              </a:rPr>
              <a:t> </a:t>
            </a:r>
            <a:r>
              <a:rPr lang="en-US" altLang="en-US" sz="4200" b="1" dirty="0">
                <a:solidFill>
                  <a:srgbClr val="FF0000"/>
                </a:solidFill>
              </a:rPr>
              <a:t>surfaces</a:t>
            </a:r>
            <a:r>
              <a:rPr lang="en-US" altLang="en-US" sz="4200" dirty="0">
                <a:solidFill>
                  <a:srgbClr val="FF0000"/>
                </a:solidFill>
              </a:rPr>
              <a:t> </a:t>
            </a:r>
            <a:r>
              <a:rPr lang="en-US" altLang="en-US" sz="4200" dirty="0"/>
              <a:t>from </a:t>
            </a:r>
            <a:r>
              <a:rPr lang="en-US" altLang="en-US" sz="4200" b="1" dirty="0">
                <a:solidFill>
                  <a:srgbClr val="FF0000"/>
                </a:solidFill>
              </a:rPr>
              <a:t>sliding</a:t>
            </a:r>
            <a:r>
              <a:rPr lang="en-US" altLang="en-US" sz="4200" dirty="0">
                <a:solidFill>
                  <a:srgbClr val="FF0000"/>
                </a:solidFill>
              </a:rPr>
              <a:t> </a:t>
            </a:r>
            <a:r>
              <a:rPr lang="en-US" altLang="en-US" sz="4200" dirty="0"/>
              <a:t>past each other.</a:t>
            </a:r>
            <a:r>
              <a:rPr lang="en-US" altLang="en-US" sz="4200" b="1" dirty="0"/>
              <a:t> </a:t>
            </a:r>
            <a:endParaRPr lang="en-US" altLang="en-US" sz="4200" dirty="0"/>
          </a:p>
          <a:p>
            <a:pPr marL="285750" lvl="1"/>
            <a:r>
              <a:rPr lang="en-US" altLang="en-US" sz="4200" dirty="0"/>
              <a:t>force required to </a:t>
            </a:r>
            <a:r>
              <a:rPr lang="en-US" altLang="en-US" sz="4200" b="1" dirty="0">
                <a:solidFill>
                  <a:srgbClr val="FF0000"/>
                </a:solidFill>
              </a:rPr>
              <a:t>overcome inertia </a:t>
            </a:r>
            <a:r>
              <a:rPr lang="en-US" altLang="en-US" sz="4200" dirty="0"/>
              <a:t>of a stationary object.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779" y="1533524"/>
            <a:ext cx="5851957" cy="479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60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722268" y="2079707"/>
            <a:ext cx="10235953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latin typeface="Times New Roman" panose="02020603050405020304" pitchFamily="18" charset="0"/>
              </a:rPr>
              <a:t>Suppose you have filled a cardboard box with books and want to move it.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117850" y="633414"/>
            <a:ext cx="713163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6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STATIC FRICTION</a:t>
            </a:r>
            <a:r>
              <a:rPr lang="en-US" altLang="en-US" sz="5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8146742" y="3087056"/>
            <a:ext cx="396240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latin typeface="Times New Roman" panose="02020603050405020304" pitchFamily="18" charset="0"/>
              </a:rPr>
              <a:t>It’s too heavy to lift, so you start pushing on it, but it doesn’t budge.</a:t>
            </a:r>
            <a:r>
              <a:rPr lang="en-US" altLang="en-US" sz="3200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498725" y="260985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endParaRPr lang="en-US" altLang="en-US" sz="3200" b="1">
              <a:latin typeface="Times New Roman" panose="02020603050405020304" pitchFamily="18" charset="0"/>
            </a:endParaRP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8229600" y="5290198"/>
            <a:ext cx="3962400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latin typeface="Times New Roman" panose="02020603050405020304" pitchFamily="18" charset="0"/>
              </a:rPr>
              <a:t>If the box doesn’t move, then it has zero acceleration.</a:t>
            </a:r>
          </a:p>
        </p:txBody>
      </p:sp>
      <p:pic>
        <p:nvPicPr>
          <p:cNvPr id="19465" name="Picture 9" descr="im15-applied force_static fri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239" y="3581400"/>
            <a:ext cx="3810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95216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2" grpId="0"/>
      <p:bldP spid="194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89103" y="874775"/>
            <a:ext cx="10389833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5400" b="1" i="1" dirty="0">
                <a:solidFill>
                  <a:srgbClr val="0070C0"/>
                </a:solidFill>
                <a:latin typeface="Comic Sans MS" panose="030F0702030302020204" pitchFamily="66" charset="0"/>
              </a:rPr>
              <a:t>STATIC FRICTION CHANGES TO SLIDING FRICTION</a:t>
            </a:r>
            <a:endParaRPr lang="en-US" altLang="en-US" sz="4400" b="1" dirty="0">
              <a:solidFill>
                <a:srgbClr val="0070C0"/>
              </a:solidFill>
            </a:endParaRPr>
          </a:p>
        </p:txBody>
      </p:sp>
      <p:pic>
        <p:nvPicPr>
          <p:cNvPr id="12292" name="Picture 4" descr="IMG00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534" y="3009855"/>
            <a:ext cx="4191000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IMG00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536" y="4489142"/>
            <a:ext cx="43434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5832629" y="4261281"/>
            <a:ext cx="2145807" cy="84559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597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SLIDING FRICTION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546" y="1587061"/>
            <a:ext cx="10103344" cy="4248151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The force that opposes the motion of two surfaces sliding past each other.</a:t>
            </a:r>
            <a:r>
              <a:rPr lang="en-US" altLang="en-US" sz="3600" b="1" dirty="0"/>
              <a:t> </a:t>
            </a:r>
            <a:endParaRPr lang="en-US" altLang="en-US" sz="3600" dirty="0"/>
          </a:p>
          <a:p>
            <a:r>
              <a:rPr lang="en-US" altLang="en-US" sz="3600" dirty="0"/>
              <a:t>The force required to keep an object sliding at a constant speed</a:t>
            </a:r>
          </a:p>
          <a:p>
            <a:r>
              <a:rPr lang="en-US" altLang="en-US" sz="3600" dirty="0"/>
              <a:t>Depends on mass                            and surface                   and surface type.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097" y="3833400"/>
            <a:ext cx="5817505" cy="250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99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057400" y="152401"/>
            <a:ext cx="7924800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200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498725" y="260985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endParaRPr lang="en-US" altLang="en-US" sz="3200" b="1">
              <a:latin typeface="Times New Roman" panose="02020603050405020304" pitchFamily="18" charset="0"/>
            </a:endParaRPr>
          </a:p>
        </p:txBody>
      </p:sp>
      <p:pic>
        <p:nvPicPr>
          <p:cNvPr id="21512" name="Picture 8" descr="im18-applied force_sliding fri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362200"/>
            <a:ext cx="3810000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6" name="Rectangle 12"/>
          <p:cNvSpPr>
            <a:spLocks noGrp="1" noChangeArrowheads="1"/>
          </p:cNvSpPr>
          <p:nvPr>
            <p:ph type="title"/>
          </p:nvPr>
        </p:nvSpPr>
        <p:spPr>
          <a:xfrm>
            <a:off x="2057400" y="419166"/>
            <a:ext cx="9930008" cy="1090764"/>
          </a:xfrm>
        </p:spPr>
        <p:txBody>
          <a:bodyPr>
            <a:noAutofit/>
          </a:bodyPr>
          <a:lstStyle/>
          <a:p>
            <a:r>
              <a:rPr lang="en-US" altLang="en-US" sz="6000" b="1" dirty="0">
                <a:solidFill>
                  <a:srgbClr val="0070C0"/>
                </a:solidFill>
              </a:rPr>
              <a:t>SLIDING FRICTION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ct val="20000"/>
              </a:spcAft>
              <a:buClrTx/>
              <a:buSzTx/>
              <a:buFontTx/>
              <a:buChar char="•"/>
            </a:pPr>
            <a:r>
              <a:rPr lang="en-US" altLang="en-US" sz="2800" dirty="0"/>
              <a:t>You ask a friend to help you move the box.</a:t>
            </a:r>
          </a:p>
          <a:p>
            <a:r>
              <a:rPr lang="en-US" altLang="en-US" sz="2800" dirty="0"/>
              <a:t>Together you are able to supply enough force to break the </a:t>
            </a:r>
            <a:r>
              <a:rPr lang="en-US" altLang="en-US" sz="2800" dirty="0" err="1"/>
              <a:t>microwelds</a:t>
            </a:r>
            <a:r>
              <a:rPr lang="en-US" altLang="en-US" sz="2800" dirty="0"/>
              <a:t> between the floor and the bottom of the box.</a:t>
            </a:r>
          </a:p>
        </p:txBody>
      </p:sp>
    </p:spTree>
    <p:extLst>
      <p:ext uri="{BB962C8B-B14F-4D97-AF65-F5344CB8AC3E}">
        <p14:creationId xmlns:p14="http://schemas.microsoft.com/office/powerpoint/2010/main" val="174918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6" grpId="0"/>
      <p:bldP spid="2151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151349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ROLLING FRICTION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249" y="1335349"/>
            <a:ext cx="10775751" cy="3124201"/>
          </a:xfrm>
        </p:spPr>
        <p:txBody>
          <a:bodyPr>
            <a:normAutofit lnSpcReduction="10000"/>
          </a:bodyPr>
          <a:lstStyle/>
          <a:p>
            <a:pPr marL="285750" lvl="2"/>
            <a:r>
              <a:rPr lang="en-US" altLang="en-US" sz="3500" dirty="0"/>
              <a:t>The frictional force </a:t>
            </a:r>
            <a:r>
              <a:rPr lang="en-US" altLang="en-US" sz="3500" b="1" dirty="0">
                <a:solidFill>
                  <a:srgbClr val="FF0000"/>
                </a:solidFill>
              </a:rPr>
              <a:t>between</a:t>
            </a:r>
            <a:r>
              <a:rPr lang="en-US" altLang="en-US" sz="3500" dirty="0"/>
              <a:t> a </a:t>
            </a:r>
            <a:r>
              <a:rPr lang="en-US" altLang="en-US" sz="3500" b="1" dirty="0">
                <a:solidFill>
                  <a:srgbClr val="FF0000"/>
                </a:solidFill>
              </a:rPr>
              <a:t>rolling</a:t>
            </a:r>
            <a:r>
              <a:rPr lang="en-US" altLang="en-US" sz="3500" dirty="0">
                <a:solidFill>
                  <a:srgbClr val="FF0000"/>
                </a:solidFill>
              </a:rPr>
              <a:t> </a:t>
            </a:r>
            <a:r>
              <a:rPr lang="en-US" altLang="en-US" sz="3500" dirty="0"/>
              <a:t>object and the </a:t>
            </a:r>
            <a:r>
              <a:rPr lang="en-US" altLang="en-US" sz="3500" b="1" dirty="0">
                <a:solidFill>
                  <a:srgbClr val="FF0000"/>
                </a:solidFill>
              </a:rPr>
              <a:t>surface</a:t>
            </a:r>
            <a:r>
              <a:rPr lang="en-US" altLang="en-US" sz="3500" dirty="0">
                <a:solidFill>
                  <a:srgbClr val="FF0000"/>
                </a:solidFill>
              </a:rPr>
              <a:t> </a:t>
            </a:r>
            <a:r>
              <a:rPr lang="en-US" altLang="en-US" sz="3500" dirty="0"/>
              <a:t>it rolls on. </a:t>
            </a:r>
          </a:p>
          <a:p>
            <a:pPr marL="285750" lvl="2"/>
            <a:r>
              <a:rPr lang="en-US" altLang="en-US" sz="3500" dirty="0"/>
              <a:t>force required to </a:t>
            </a:r>
            <a:r>
              <a:rPr lang="en-US" altLang="en-US" sz="3500" b="1" dirty="0">
                <a:solidFill>
                  <a:srgbClr val="FF0000"/>
                </a:solidFill>
              </a:rPr>
              <a:t>keep</a:t>
            </a:r>
            <a:r>
              <a:rPr lang="en-US" altLang="en-US" sz="3500" dirty="0">
                <a:solidFill>
                  <a:srgbClr val="FF0000"/>
                </a:solidFill>
              </a:rPr>
              <a:t> </a:t>
            </a:r>
            <a:r>
              <a:rPr lang="en-US" altLang="en-US" sz="3500" dirty="0"/>
              <a:t>an object </a:t>
            </a:r>
            <a:r>
              <a:rPr lang="en-US" altLang="en-US" sz="3500" b="1" dirty="0">
                <a:solidFill>
                  <a:srgbClr val="FF0000"/>
                </a:solidFill>
              </a:rPr>
              <a:t>rolling</a:t>
            </a:r>
            <a:r>
              <a:rPr lang="en-US" altLang="en-US" sz="3500" dirty="0">
                <a:solidFill>
                  <a:srgbClr val="FF0000"/>
                </a:solidFill>
              </a:rPr>
              <a:t> </a:t>
            </a:r>
            <a:r>
              <a:rPr lang="en-US" altLang="en-US" sz="3500" dirty="0"/>
              <a:t>at a </a:t>
            </a:r>
            <a:r>
              <a:rPr lang="en-US" altLang="en-US" sz="3500" b="1" dirty="0">
                <a:solidFill>
                  <a:srgbClr val="FF0000"/>
                </a:solidFill>
              </a:rPr>
              <a:t>constant</a:t>
            </a:r>
            <a:r>
              <a:rPr lang="en-US" altLang="en-US" sz="3500" dirty="0">
                <a:solidFill>
                  <a:srgbClr val="FF0000"/>
                </a:solidFill>
              </a:rPr>
              <a:t> </a:t>
            </a:r>
            <a:r>
              <a:rPr lang="en-US" altLang="en-US" sz="3500" dirty="0"/>
              <a:t>speed </a:t>
            </a:r>
          </a:p>
          <a:p>
            <a:pPr marL="285750" lvl="2"/>
            <a:r>
              <a:rPr lang="en-US" altLang="en-US" sz="3500" b="1" dirty="0">
                <a:solidFill>
                  <a:srgbClr val="FF0000"/>
                </a:solidFill>
              </a:rPr>
              <a:t>Opposes</a:t>
            </a:r>
            <a:r>
              <a:rPr lang="en-US" altLang="en-US" sz="3500" dirty="0">
                <a:solidFill>
                  <a:srgbClr val="FF0000"/>
                </a:solidFill>
              </a:rPr>
              <a:t> </a:t>
            </a:r>
            <a:r>
              <a:rPr lang="en-US" altLang="en-US" sz="3500" dirty="0"/>
              <a:t>motion </a:t>
            </a:r>
            <a:r>
              <a:rPr lang="en-US" altLang="en-US" sz="3500" b="1" dirty="0">
                <a:solidFill>
                  <a:srgbClr val="FF0000"/>
                </a:solidFill>
              </a:rPr>
              <a:t>less</a:t>
            </a:r>
            <a:r>
              <a:rPr lang="en-US" altLang="en-US" sz="3500" dirty="0"/>
              <a:t> than sliding.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199" y="4208272"/>
            <a:ext cx="4879554" cy="264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08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117850" y="633414"/>
            <a:ext cx="80522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6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ROLLING FRICTION</a:t>
            </a:r>
            <a:r>
              <a:rPr lang="en-US" altLang="en-US" sz="5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498725" y="260985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endParaRPr lang="en-US" altLang="en-US" sz="3200" b="1">
              <a:latin typeface="Times New Roman" panose="02020603050405020304" pitchFamily="18" charset="0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2323730" y="2121025"/>
            <a:ext cx="959011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2800" dirty="0">
                <a:latin typeface="Times New Roman" panose="02020603050405020304" pitchFamily="18" charset="0"/>
              </a:rPr>
              <a:t>As a wheel rolls over a surface, the wheel digs into the surface, causing both the wheel and the surface to be deformed.</a:t>
            </a:r>
            <a:r>
              <a:rPr lang="en-US" altLang="en-US" sz="3200" dirty="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27655" name="Picture 7" descr="slid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711" y="3751278"/>
            <a:ext cx="46482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46" y="4200804"/>
            <a:ext cx="6107459" cy="206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8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1785" y="0"/>
            <a:ext cx="10462712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WAYS TO REDUCE FRICTION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6818" y="1544885"/>
            <a:ext cx="6692024" cy="506885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Lubricants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are used to help sliding friction.</a:t>
            </a:r>
          </a:p>
          <a:p>
            <a:r>
              <a:rPr lang="en-US" sz="4000" dirty="0"/>
              <a:t>Change </a:t>
            </a:r>
            <a:r>
              <a:rPr lang="en-US" sz="4000" b="1" dirty="0">
                <a:solidFill>
                  <a:srgbClr val="FF0000"/>
                </a:solidFill>
              </a:rPr>
              <a:t>static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friction to </a:t>
            </a:r>
            <a:r>
              <a:rPr lang="en-US" sz="4000" b="1" dirty="0">
                <a:solidFill>
                  <a:srgbClr val="FF0000"/>
                </a:solidFill>
              </a:rPr>
              <a:t>sliding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friction.</a:t>
            </a:r>
          </a:p>
          <a:p>
            <a:r>
              <a:rPr lang="en-US" sz="4000" dirty="0"/>
              <a:t>Change </a:t>
            </a:r>
            <a:r>
              <a:rPr lang="en-US" sz="4000" b="1" dirty="0">
                <a:solidFill>
                  <a:srgbClr val="FF0000"/>
                </a:solidFill>
              </a:rPr>
              <a:t>sliding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friction to </a:t>
            </a:r>
            <a:r>
              <a:rPr lang="en-US" sz="4000" b="1" dirty="0">
                <a:solidFill>
                  <a:srgbClr val="FF0000"/>
                </a:solidFill>
              </a:rPr>
              <a:t>rolling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friction.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8842" y="1333021"/>
            <a:ext cx="3673158" cy="552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45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1785" y="0"/>
            <a:ext cx="10462712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HELPFUL FRICTION?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6818" y="1544885"/>
            <a:ext cx="6692024" cy="5068857"/>
          </a:xfrm>
        </p:spPr>
        <p:txBody>
          <a:bodyPr>
            <a:noAutofit/>
          </a:bodyPr>
          <a:lstStyle/>
          <a:p>
            <a:r>
              <a:rPr lang="en-US" sz="4000" dirty="0"/>
              <a:t>Friction can be helpful</a:t>
            </a:r>
          </a:p>
          <a:p>
            <a:pPr lvl="1"/>
            <a:r>
              <a:rPr lang="en-US" sz="3600" dirty="0"/>
              <a:t>tire treads</a:t>
            </a:r>
          </a:p>
          <a:p>
            <a:pPr lvl="1"/>
            <a:r>
              <a:rPr lang="en-US" sz="3600" dirty="0"/>
              <a:t>brakes</a:t>
            </a:r>
          </a:p>
          <a:p>
            <a:pPr lvl="1"/>
            <a:r>
              <a:rPr lang="en-US" sz="3600" dirty="0"/>
              <a:t>walking</a:t>
            </a:r>
          </a:p>
          <a:p>
            <a:pPr lvl="1"/>
            <a:r>
              <a:rPr lang="en-US" sz="3600" dirty="0"/>
              <a:t>climbing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8842" y="1333021"/>
            <a:ext cx="3673158" cy="552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18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IMPORTANT TO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1"/>
            <a:r>
              <a:rPr lang="en-US" altLang="en-US" sz="4300" dirty="0">
                <a:latin typeface="Comic Sans MS" panose="030F0702030302020204" pitchFamily="66" charset="0"/>
              </a:rPr>
              <a:t>The amount of force required to overcome static friction </a:t>
            </a:r>
            <a:r>
              <a:rPr lang="en-US" altLang="en-US" sz="43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is always greater</a:t>
            </a:r>
            <a:r>
              <a:rPr lang="en-US" altLang="en-US" sz="4300" dirty="0">
                <a:latin typeface="Comic Sans MS" panose="030F0702030302020204" pitchFamily="66" charset="0"/>
              </a:rPr>
              <a:t> than the force required to overcome sliding or rolling friction.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124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33350"/>
            <a:ext cx="10018713" cy="1381124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FRICTION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411" y="1359233"/>
            <a:ext cx="5129212" cy="5413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90725" y="2867025"/>
            <a:ext cx="365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hlinkClick r:id="rId3"/>
              </a:rPr>
              <a:t>FRICTION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81694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5962095" y="2271376"/>
            <a:ext cx="5845206" cy="430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600" dirty="0">
                <a:latin typeface="+mn-lt"/>
              </a:rPr>
              <a:t>a</a:t>
            </a:r>
            <a:r>
              <a:rPr lang="en-US" altLang="en-US" sz="3600" b="1" dirty="0">
                <a:solidFill>
                  <a:srgbClr val="FF0000"/>
                </a:solidFill>
                <a:latin typeface="+mn-lt"/>
              </a:rPr>
              <a:t> friction-like </a:t>
            </a:r>
            <a:r>
              <a:rPr lang="en-US" altLang="en-US" sz="3600" dirty="0">
                <a:latin typeface="+mn-lt"/>
              </a:rPr>
              <a:t>force that </a:t>
            </a:r>
            <a:r>
              <a:rPr lang="en-US" altLang="en-US" sz="3600" b="1" dirty="0">
                <a:solidFill>
                  <a:srgbClr val="FF0000"/>
                </a:solidFill>
                <a:latin typeface="+mn-lt"/>
              </a:rPr>
              <a:t>opposes</a:t>
            </a: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en-US" sz="3600" dirty="0">
                <a:latin typeface="+mn-lt"/>
              </a:rPr>
              <a:t>the motion of objects that </a:t>
            </a:r>
            <a:r>
              <a:rPr lang="en-US" altLang="en-US" sz="3600" b="1" dirty="0">
                <a:solidFill>
                  <a:srgbClr val="FF0000"/>
                </a:solidFill>
                <a:latin typeface="+mn-lt"/>
              </a:rPr>
              <a:t>move</a:t>
            </a: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en-US" sz="3600" dirty="0">
                <a:latin typeface="+mn-lt"/>
              </a:rPr>
              <a:t>through the air.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altLang="en-US" sz="3600" b="1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amount</a:t>
            </a:r>
            <a:r>
              <a:rPr lang="en-US" altLang="en-US" sz="36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of air resistance on an object depends on the </a:t>
            </a:r>
            <a:r>
              <a:rPr lang="en-US" altLang="en-US" sz="3600" b="1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speed, size, and shape </a:t>
            </a:r>
            <a:r>
              <a:rPr lang="en-US" alt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of the object.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2711389" y="740791"/>
            <a:ext cx="67881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6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AIR RESISTANCE</a:t>
            </a:r>
            <a:endParaRPr lang="en-US" altLang="en-US" sz="54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3048000" y="266700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endParaRPr lang="en-US" altLang="en-US" sz="3200" b="1">
              <a:latin typeface="Times New Roman" panose="02020603050405020304" pitchFamily="18" charset="0"/>
            </a:endParaRP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2460626" y="5326064"/>
            <a:ext cx="33305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endParaRPr lang="en-US" altLang="en-US" sz="3200" b="1">
              <a:latin typeface="Times New Roman" panose="02020603050405020304" pitchFamily="18" charset="0"/>
            </a:endParaRPr>
          </a:p>
        </p:txBody>
      </p:sp>
      <p:pic>
        <p:nvPicPr>
          <p:cNvPr id="31753" name="Picture 9" descr="im24-force of gravity_resist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63" y="2192707"/>
            <a:ext cx="4574711" cy="388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2184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AIR RESISTANCE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hlinkClick r:id="rId2"/>
              </a:rPr>
              <a:t>Air Resistance and Terminal Velocity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1267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FREE 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646119"/>
          </a:xfrm>
        </p:spPr>
        <p:txBody>
          <a:bodyPr>
            <a:normAutofit/>
          </a:bodyPr>
          <a:lstStyle/>
          <a:p>
            <a:r>
              <a:rPr lang="en-US" sz="3200" dirty="0"/>
              <a:t>A </a:t>
            </a:r>
            <a:r>
              <a:rPr lang="en-US" sz="3200" b="1" dirty="0">
                <a:solidFill>
                  <a:srgbClr val="FF0000"/>
                </a:solidFill>
              </a:rPr>
              <a:t>free falling </a:t>
            </a:r>
            <a:r>
              <a:rPr lang="en-US" sz="3200" dirty="0"/>
              <a:t>object is an object that is falling under the </a:t>
            </a:r>
            <a:r>
              <a:rPr lang="en-US" sz="3200" b="1" dirty="0">
                <a:solidFill>
                  <a:srgbClr val="FF0000"/>
                </a:solidFill>
              </a:rPr>
              <a:t>sole influence </a:t>
            </a:r>
            <a:r>
              <a:rPr lang="en-US" sz="3200" dirty="0"/>
              <a:t>of gravity. </a:t>
            </a:r>
          </a:p>
          <a:p>
            <a:r>
              <a:rPr lang="en-US" sz="3200" dirty="0"/>
              <a:t>Any object that is being acted upon </a:t>
            </a:r>
            <a:r>
              <a:rPr lang="en-US" sz="3200" b="1" dirty="0">
                <a:solidFill>
                  <a:srgbClr val="FF0000"/>
                </a:solidFill>
              </a:rPr>
              <a:t>only</a:t>
            </a:r>
            <a:r>
              <a:rPr lang="en-US" sz="3200" dirty="0"/>
              <a:t> by the force of </a:t>
            </a:r>
            <a:r>
              <a:rPr lang="en-US" sz="3200" b="1" dirty="0">
                <a:solidFill>
                  <a:srgbClr val="FF0000"/>
                </a:solidFill>
              </a:rPr>
              <a:t>gravity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is said to be in a state of </a:t>
            </a:r>
            <a:r>
              <a:rPr lang="en-US" sz="3200" b="1" dirty="0">
                <a:solidFill>
                  <a:srgbClr val="FF0000"/>
                </a:solidFill>
              </a:rPr>
              <a:t>free fall</a:t>
            </a:r>
            <a:r>
              <a:rPr lang="en-US" sz="3200" dirty="0"/>
              <a:t>. </a:t>
            </a:r>
          </a:p>
          <a:p>
            <a:r>
              <a:rPr lang="en-US" sz="3200" dirty="0"/>
              <a:t>Be sure you can tell me why sky divers are </a:t>
            </a:r>
            <a:r>
              <a:rPr lang="en-US" sz="3200" b="1" dirty="0">
                <a:solidFill>
                  <a:srgbClr val="FF0000"/>
                </a:solidFill>
              </a:rPr>
              <a:t>NOT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free falling.</a:t>
            </a:r>
          </a:p>
        </p:txBody>
      </p:sp>
    </p:spTree>
    <p:extLst>
      <p:ext uri="{BB962C8B-B14F-4D97-AF65-F5344CB8AC3E}">
        <p14:creationId xmlns:p14="http://schemas.microsoft.com/office/powerpoint/2010/main" val="154141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FREE 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/>
              <a:t>Two Important Characteristics:</a:t>
            </a:r>
          </a:p>
          <a:p>
            <a:r>
              <a:rPr lang="en-US" sz="3200" dirty="0"/>
              <a:t>Free-falling objects </a:t>
            </a:r>
            <a:r>
              <a:rPr lang="en-US" sz="3200" b="1" dirty="0">
                <a:solidFill>
                  <a:srgbClr val="FF0000"/>
                </a:solidFill>
              </a:rPr>
              <a:t>do not </a:t>
            </a:r>
            <a:r>
              <a:rPr lang="en-US" sz="3200" dirty="0"/>
              <a:t>encounter </a:t>
            </a:r>
            <a:r>
              <a:rPr lang="en-US" sz="3200" b="1" dirty="0">
                <a:solidFill>
                  <a:srgbClr val="FF0000"/>
                </a:solidFill>
              </a:rPr>
              <a:t>air resistance</a:t>
            </a:r>
            <a:r>
              <a:rPr lang="en-US" sz="3200" dirty="0"/>
              <a:t>.</a:t>
            </a:r>
          </a:p>
          <a:p>
            <a:r>
              <a:rPr lang="en-US" sz="3200" dirty="0"/>
              <a:t>All free-falling objects (on Earth) </a:t>
            </a:r>
            <a:r>
              <a:rPr lang="en-US" sz="3200" b="1" dirty="0">
                <a:solidFill>
                  <a:srgbClr val="FF0000"/>
                </a:solidFill>
              </a:rPr>
              <a:t>accelerate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downwards at a rate of </a:t>
            </a:r>
            <a:r>
              <a:rPr lang="en-US" sz="3200" b="1" dirty="0">
                <a:solidFill>
                  <a:srgbClr val="FF0000"/>
                </a:solidFill>
              </a:rPr>
              <a:t>9.8 m/s</a:t>
            </a:r>
            <a:r>
              <a:rPr lang="en-US" sz="3200" b="1" baseline="30000" dirty="0">
                <a:solidFill>
                  <a:srgbClr val="FF0000"/>
                </a:solidFill>
              </a:rPr>
              <a:t>2</a:t>
            </a:r>
            <a:r>
              <a:rPr lang="en-US" sz="32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99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TERMINAL 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/>
              <a:t>Terminal velocity is the </a:t>
            </a:r>
            <a:r>
              <a:rPr lang="en-US" sz="3600" b="1" dirty="0">
                <a:solidFill>
                  <a:srgbClr val="FF0000"/>
                </a:solidFill>
              </a:rPr>
              <a:t>constant velocity </a:t>
            </a:r>
            <a:r>
              <a:rPr lang="en-US" sz="3600" dirty="0"/>
              <a:t>of a falling object when the force of </a:t>
            </a:r>
            <a:r>
              <a:rPr lang="en-US" sz="3600" b="1" dirty="0">
                <a:solidFill>
                  <a:srgbClr val="FF0000"/>
                </a:solidFill>
              </a:rPr>
              <a:t>air resistance </a:t>
            </a:r>
            <a:r>
              <a:rPr lang="en-US" sz="3600" dirty="0"/>
              <a:t>is </a:t>
            </a:r>
            <a:r>
              <a:rPr lang="en-US" sz="3600" b="1" dirty="0">
                <a:solidFill>
                  <a:srgbClr val="FF0000"/>
                </a:solidFill>
              </a:rPr>
              <a:t>equal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in </a:t>
            </a:r>
            <a:r>
              <a:rPr lang="en-US" sz="3600" b="1" dirty="0">
                <a:solidFill>
                  <a:srgbClr val="FF0000"/>
                </a:solidFill>
              </a:rPr>
              <a:t>magnitude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and </a:t>
            </a:r>
            <a:r>
              <a:rPr lang="en-US" sz="3600" b="1" dirty="0">
                <a:solidFill>
                  <a:srgbClr val="FF0000"/>
                </a:solidFill>
              </a:rPr>
              <a:t>opposite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in direction to the force of </a:t>
            </a:r>
            <a:r>
              <a:rPr lang="en-US" sz="3600" b="1" dirty="0">
                <a:solidFill>
                  <a:srgbClr val="FF0000"/>
                </a:solidFill>
              </a:rPr>
              <a:t>gravity</a:t>
            </a:r>
            <a:r>
              <a:rPr lang="en-US" sz="36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902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FREE FALL AND TERMINAL 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82257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</a:pPr>
            <a:r>
              <a:rPr lang="en-US" altLang="en-US" sz="3800" dirty="0">
                <a:latin typeface="Comic Sans MS" panose="030F0702030302020204" pitchFamily="66" charset="0"/>
              </a:rPr>
              <a:t>The opposing force of </a:t>
            </a:r>
            <a:r>
              <a:rPr lang="en-US" altLang="en-US" sz="3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air resistance increases </a:t>
            </a:r>
            <a:r>
              <a:rPr lang="en-US" altLang="en-US" sz="3800" dirty="0">
                <a:latin typeface="Comic Sans MS" panose="030F0702030302020204" pitchFamily="66" charset="0"/>
              </a:rPr>
              <a:t>with speed.</a:t>
            </a:r>
          </a:p>
          <a:p>
            <a:pPr>
              <a:lnSpc>
                <a:spcPct val="160000"/>
              </a:lnSpc>
            </a:pPr>
            <a:r>
              <a:rPr lang="en-US" altLang="en-US" sz="3800" dirty="0">
                <a:latin typeface="Comic Sans MS" panose="030F0702030302020204" pitchFamily="66" charset="0"/>
              </a:rPr>
              <a:t>Objects </a:t>
            </a:r>
            <a:r>
              <a:rPr lang="en-US" altLang="en-US" sz="3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accelerate</a:t>
            </a:r>
            <a:r>
              <a:rPr lang="en-US" altLang="en-US" sz="3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800" dirty="0">
                <a:latin typeface="Comic Sans MS" panose="030F0702030302020204" pitchFamily="66" charset="0"/>
              </a:rPr>
              <a:t>towards the Earth </a:t>
            </a:r>
            <a:r>
              <a:rPr lang="en-US" altLang="en-US" sz="3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until</a:t>
            </a:r>
            <a:r>
              <a:rPr lang="en-US" altLang="en-US" sz="3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800" dirty="0">
                <a:latin typeface="Comic Sans MS" panose="030F0702030302020204" pitchFamily="66" charset="0"/>
              </a:rPr>
              <a:t>the force of gravity is </a:t>
            </a:r>
            <a:r>
              <a:rPr lang="en-US" altLang="en-US" sz="3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cancelled or balanced </a:t>
            </a:r>
            <a:r>
              <a:rPr lang="en-US" altLang="en-US" sz="3800" dirty="0">
                <a:latin typeface="Comic Sans MS" panose="030F0702030302020204" pitchFamily="66" charset="0"/>
              </a:rPr>
              <a:t>by this air resistance.</a:t>
            </a:r>
          </a:p>
          <a:p>
            <a:pPr>
              <a:lnSpc>
                <a:spcPct val="160000"/>
              </a:lnSpc>
            </a:pPr>
            <a:r>
              <a:rPr lang="en-US" altLang="en-US" sz="3800" dirty="0">
                <a:latin typeface="Comic Sans MS" panose="030F0702030302020204" pitchFamily="66" charset="0"/>
              </a:rPr>
              <a:t>This is the </a:t>
            </a:r>
            <a:r>
              <a:rPr lang="en-US" altLang="en-US" sz="3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highest</a:t>
            </a:r>
            <a:r>
              <a:rPr lang="en-US" altLang="en-US" sz="3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800" dirty="0">
                <a:latin typeface="Comic Sans MS" panose="030F0702030302020204" pitchFamily="66" charset="0"/>
              </a:rPr>
              <a:t>speed an object can reach.</a:t>
            </a:r>
          </a:p>
          <a:p>
            <a:pPr>
              <a:lnSpc>
                <a:spcPct val="160000"/>
              </a:lnSpc>
            </a:pPr>
            <a:r>
              <a:rPr lang="en-US" altLang="en-US" sz="3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</a:t>
            </a:r>
            <a:r>
              <a:rPr lang="en-US" altLang="en-US" sz="3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800" dirty="0">
                <a:latin typeface="Comic Sans MS" panose="030F0702030302020204" pitchFamily="66" charset="0"/>
              </a:rPr>
              <a:t>objects have </a:t>
            </a:r>
            <a:r>
              <a:rPr lang="en-US" altLang="en-US" sz="3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</a:t>
            </a:r>
            <a:r>
              <a:rPr lang="en-US" altLang="en-US" sz="3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800" dirty="0">
                <a:latin typeface="Comic Sans MS" panose="030F0702030302020204" pitchFamily="66" charset="0"/>
              </a:rPr>
              <a:t>terminal velocities.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0000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8726</TotalTime>
  <Words>629</Words>
  <Application>Microsoft Office PowerPoint</Application>
  <PresentationFormat>Widescreen</PresentationFormat>
  <Paragraphs>73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Comic Sans MS</vt:lpstr>
      <vt:lpstr>Corbel</vt:lpstr>
      <vt:lpstr>Tahoma</vt:lpstr>
      <vt:lpstr>Times New Roman</vt:lpstr>
      <vt:lpstr>Parallax</vt:lpstr>
      <vt:lpstr>Forces that oppose motion</vt:lpstr>
      <vt:lpstr>FRICTION</vt:lpstr>
      <vt:lpstr>WHAT CAUSES FRICTION?</vt:lpstr>
      <vt:lpstr>PowerPoint Presentation</vt:lpstr>
      <vt:lpstr>THREE TYPES OF FRICTION</vt:lpstr>
      <vt:lpstr>STATIC FRICTION</vt:lpstr>
      <vt:lpstr>PowerPoint Presentation</vt:lpstr>
      <vt:lpstr>STATIC FRICTION CHANGES TO SLIDING FRICTION</vt:lpstr>
      <vt:lpstr>SLIDING FRICTION</vt:lpstr>
      <vt:lpstr>SLIDING FRICTION</vt:lpstr>
      <vt:lpstr>ROLLING FRICTION</vt:lpstr>
      <vt:lpstr>PowerPoint Presentation</vt:lpstr>
      <vt:lpstr>WAYS TO REDUCE FRICTION</vt:lpstr>
      <vt:lpstr>HELPFUL FRICTION?</vt:lpstr>
      <vt:lpstr>IMPORTANT TO REMEMBER</vt:lpstr>
      <vt:lpstr>FRICTION</vt:lpstr>
      <vt:lpstr>PowerPoint Presentation</vt:lpstr>
      <vt:lpstr>AIR RESISTANCE</vt:lpstr>
      <vt:lpstr>FREE FALL</vt:lpstr>
      <vt:lpstr>FREE FALL</vt:lpstr>
      <vt:lpstr>TERMINAL VELOCITY</vt:lpstr>
      <vt:lpstr>FREE FALL AND TERMINAL VELOCITY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Brim</dc:creator>
  <cp:lastModifiedBy>Nancy Brim</cp:lastModifiedBy>
  <cp:revision>87</cp:revision>
  <cp:lastPrinted>2015-09-09T12:53:10Z</cp:lastPrinted>
  <dcterms:created xsi:type="dcterms:W3CDTF">2015-08-31T01:20:44Z</dcterms:created>
  <dcterms:modified xsi:type="dcterms:W3CDTF">2018-01-04T00:55:31Z</dcterms:modified>
</cp:coreProperties>
</file>