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97" r:id="rId2"/>
    <p:sldId id="319" r:id="rId3"/>
    <p:sldId id="320" r:id="rId4"/>
    <p:sldId id="298" r:id="rId5"/>
    <p:sldId id="316" r:id="rId6"/>
    <p:sldId id="303" r:id="rId7"/>
    <p:sldId id="321" r:id="rId8"/>
    <p:sldId id="322" r:id="rId9"/>
    <p:sldId id="362" r:id="rId10"/>
    <p:sldId id="305" r:id="rId11"/>
    <p:sldId id="284" r:id="rId12"/>
    <p:sldId id="333" r:id="rId13"/>
    <p:sldId id="337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8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D7BBB31-126C-4728-84D7-9ABC2000777A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1FA114-0011-472D-8B89-816C79B09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4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9FCFED4-2F09-4070-82E0-3F005F639F6F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D58B7B1-1414-4D0A-9C20-51D1C0EA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18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B7EEB2-14CF-4806-988A-CB8560946E14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a friction-like force called </a:t>
            </a:r>
            <a:r>
              <a:rPr lang="en-US" altLang="en-US" b="1" dirty="0">
                <a:solidFill>
                  <a:srgbClr val="FF3399"/>
                </a:solidFill>
              </a:rPr>
              <a:t>air resistance</a:t>
            </a:r>
            <a:r>
              <a:rPr lang="en-US" altLang="en-US" dirty="0"/>
              <a:t> opposes the motion of objects   that move through the air.</a:t>
            </a:r>
          </a:p>
        </p:txBody>
      </p:sp>
    </p:spTree>
    <p:extLst>
      <p:ext uri="{BB962C8B-B14F-4D97-AF65-F5344CB8AC3E}">
        <p14:creationId xmlns:p14="http://schemas.microsoft.com/office/powerpoint/2010/main" val="911756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08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69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6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665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46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19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51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25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51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52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40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86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846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09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53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78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3B646B-9F91-443B-BF50-1EA735D2CF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6759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380D188-6409-46DC-8A31-3D2021ED028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C0A9248-9435-453F-85FA-E214F01F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11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9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4_rceVPVSY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iversetoday.com/95308/why-are-astronauts-weightless-in-space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MK36dpHIkg" TargetMode="External"/><Relationship Id="rId2" Type="http://schemas.openxmlformats.org/officeDocument/2006/relationships/hyperlink" Target="https://www.youtube.com/watch?v=MTY1Kje0yL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GRAVITY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752599"/>
            <a:ext cx="10018713" cy="479912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cs typeface="Times New Roman" pitchFamily="18" charset="0"/>
              </a:rPr>
              <a:t>The force of gravity is an </a:t>
            </a:r>
            <a:r>
              <a:rPr lang="en-US" sz="3200" b="1" dirty="0">
                <a:solidFill>
                  <a:srgbClr val="FF0000"/>
                </a:solidFill>
                <a:cs typeface="Times New Roman" pitchFamily="18" charset="0"/>
              </a:rPr>
              <a:t>attractive</a:t>
            </a:r>
            <a:r>
              <a:rPr lang="en-US" sz="32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3200" dirty="0">
                <a:cs typeface="Times New Roman" pitchFamily="18" charset="0"/>
              </a:rPr>
              <a:t>force </a:t>
            </a:r>
            <a:r>
              <a:rPr lang="en-US" sz="3200" b="1" dirty="0">
                <a:solidFill>
                  <a:srgbClr val="FF0000"/>
                </a:solidFill>
                <a:cs typeface="Times New Roman" pitchFamily="18" charset="0"/>
              </a:rPr>
              <a:t>between</a:t>
            </a:r>
            <a:r>
              <a:rPr lang="en-US" sz="32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cs typeface="Times New Roman" pitchFamily="18" charset="0"/>
              </a:rPr>
              <a:t>all</a:t>
            </a:r>
            <a:r>
              <a:rPr lang="en-US" sz="32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3200" dirty="0">
                <a:cs typeface="Times New Roman" pitchFamily="18" charset="0"/>
              </a:rPr>
              <a:t>objects in the </a:t>
            </a:r>
            <a:r>
              <a:rPr lang="en-US" sz="3200" b="1" dirty="0">
                <a:solidFill>
                  <a:srgbClr val="FF0000"/>
                </a:solidFill>
                <a:cs typeface="Times New Roman" pitchFamily="18" charset="0"/>
              </a:rPr>
              <a:t>universe</a:t>
            </a:r>
            <a:r>
              <a:rPr lang="en-US" sz="3200" dirty="0">
                <a:cs typeface="Times New Roman" pitchFamily="18" charset="0"/>
              </a:rPr>
              <a:t>.</a:t>
            </a:r>
            <a:r>
              <a:rPr lang="en-US" sz="3200" dirty="0"/>
              <a:t> </a:t>
            </a:r>
          </a:p>
          <a:p>
            <a:pPr>
              <a:defRPr/>
            </a:pPr>
            <a:r>
              <a:rPr lang="en-US" sz="3200" dirty="0">
                <a:cs typeface="Times New Roman" pitchFamily="18" charset="0"/>
              </a:rPr>
              <a:t>The amount of </a:t>
            </a:r>
            <a:r>
              <a:rPr lang="en-US" sz="3200" b="1" dirty="0">
                <a:solidFill>
                  <a:srgbClr val="FF0000"/>
                </a:solidFill>
                <a:cs typeface="Times New Roman" pitchFamily="18" charset="0"/>
              </a:rPr>
              <a:t>GRAVITATIONAL FORCE </a:t>
            </a:r>
            <a:r>
              <a:rPr lang="en-US" sz="3200" dirty="0">
                <a:cs typeface="Times New Roman" pitchFamily="18" charset="0"/>
              </a:rPr>
              <a:t>between objects depends upon their:</a:t>
            </a:r>
          </a:p>
          <a:p>
            <a:pPr lvl="1">
              <a:defRPr/>
            </a:pPr>
            <a:r>
              <a:rPr lang="en-US" sz="3200" b="1" dirty="0">
                <a:solidFill>
                  <a:srgbClr val="FF0000"/>
                </a:solidFill>
                <a:cs typeface="Times New Roman" pitchFamily="18" charset="0"/>
              </a:rPr>
              <a:t>Masses</a:t>
            </a:r>
            <a:r>
              <a:rPr lang="en-US" sz="32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3200" dirty="0">
                <a:cs typeface="Times New Roman" pitchFamily="18" charset="0"/>
              </a:rPr>
              <a:t>(greater mass means more gravity)</a:t>
            </a:r>
          </a:p>
          <a:p>
            <a:pPr lvl="1">
              <a:defRPr/>
            </a:pPr>
            <a:r>
              <a:rPr lang="en-US" sz="3200" b="1" dirty="0">
                <a:solidFill>
                  <a:srgbClr val="FF0000"/>
                </a:solidFill>
                <a:cs typeface="Times New Roman" pitchFamily="18" charset="0"/>
              </a:rPr>
              <a:t>Distance</a:t>
            </a:r>
            <a:r>
              <a:rPr lang="en-US" sz="32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3200" dirty="0">
                <a:cs typeface="Times New Roman" pitchFamily="18" charset="0"/>
              </a:rPr>
              <a:t>apart (greater distance means less gravity) </a:t>
            </a:r>
            <a:endParaRPr lang="en-US" sz="3200" dirty="0"/>
          </a:p>
          <a:p>
            <a:pPr>
              <a:defRPr/>
            </a:pPr>
            <a:r>
              <a:rPr lang="en-US" sz="3200" dirty="0"/>
              <a:t>Gravitational force is </a:t>
            </a:r>
            <a:r>
              <a:rPr lang="en-US" sz="3200" b="1" dirty="0">
                <a:solidFill>
                  <a:srgbClr val="FF0000"/>
                </a:solidFill>
              </a:rPr>
              <a:t>only observable </a:t>
            </a:r>
            <a:r>
              <a:rPr lang="en-US" sz="3200" dirty="0"/>
              <a:t>when masses are </a:t>
            </a:r>
            <a:r>
              <a:rPr lang="en-US" sz="3200" b="1" dirty="0">
                <a:solidFill>
                  <a:srgbClr val="FF0000"/>
                </a:solidFill>
              </a:rPr>
              <a:t>large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– like those of planets.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752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6600" b="1" dirty="0">
                <a:solidFill>
                  <a:srgbClr val="0070C0"/>
                </a:solidFill>
              </a:rPr>
              <a:t>GRAVITY</a:t>
            </a:r>
          </a:p>
        </p:txBody>
      </p:sp>
      <p:pic>
        <p:nvPicPr>
          <p:cNvPr id="29701" name="Picture 5" descr="im30-gravity between balls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23099" y="2007047"/>
            <a:ext cx="6154815" cy="422630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3014993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057400" y="2356610"/>
            <a:ext cx="8001000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 dirty="0">
                <a:latin typeface="Times New Roman" panose="02020603050405020304" pitchFamily="18" charset="0"/>
              </a:rPr>
              <a:t>Isaac Newton formulated the law of universal gravitation, which he published in 1687. </a:t>
            </a: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2574926" y="5043489"/>
            <a:ext cx="2301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endParaRPr lang="en-US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2057400" y="685800"/>
            <a:ext cx="9723268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48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THE LAW OF UNIVERSAL GRAVITATION</a:t>
            </a:r>
            <a:r>
              <a:rPr lang="en-US" altLang="en-US" sz="4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2422526" y="5195889"/>
            <a:ext cx="13874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endParaRPr lang="en-US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4825" name="Picture 9" descr="eq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75" y="3810001"/>
            <a:ext cx="6292850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ular Callout 1"/>
          <p:cNvSpPr/>
          <p:nvPr/>
        </p:nvSpPr>
        <p:spPr>
          <a:xfrm>
            <a:off x="9880601" y="2804054"/>
            <a:ext cx="2057400" cy="1461559"/>
          </a:xfrm>
          <a:prstGeom prst="wedgeRectCallout">
            <a:avLst>
              <a:gd name="adj1" fmla="val -77212"/>
              <a:gd name="adj2" fmla="val 7176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You do not need to memorize this.</a:t>
            </a:r>
          </a:p>
        </p:txBody>
      </p:sp>
    </p:spTree>
    <p:extLst>
      <p:ext uri="{BB962C8B-B14F-4D97-AF65-F5344CB8AC3E}">
        <p14:creationId xmlns:p14="http://schemas.microsoft.com/office/powerpoint/2010/main" val="31698529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672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GRAVITY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3896" y="1869487"/>
            <a:ext cx="10018713" cy="4646722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rgbClr val="FF0000"/>
                </a:solidFill>
              </a:rPr>
              <a:t>All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/>
              <a:t>objects </a:t>
            </a:r>
            <a:r>
              <a:rPr lang="en-US" altLang="en-US" sz="3200" b="1" dirty="0">
                <a:solidFill>
                  <a:srgbClr val="FF0000"/>
                </a:solidFill>
              </a:rPr>
              <a:t>fall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/>
              <a:t>toward the earth </a:t>
            </a:r>
            <a:r>
              <a:rPr lang="en-US" altLang="en-US" sz="3200" b="1" dirty="0">
                <a:solidFill>
                  <a:srgbClr val="FF0000"/>
                </a:solidFill>
              </a:rPr>
              <a:t>at the same rate</a:t>
            </a: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dirty="0"/>
              <a:t>of acceleration, regardless of their masses!</a:t>
            </a:r>
          </a:p>
          <a:p>
            <a:pPr>
              <a:defRPr/>
            </a:pPr>
            <a:r>
              <a:rPr lang="en-US" sz="3200" dirty="0">
                <a:cs typeface="Times New Roman" pitchFamily="18" charset="0"/>
              </a:rPr>
              <a:t>All objects accelerate at </a:t>
            </a:r>
            <a:r>
              <a:rPr lang="en-US" sz="3200" b="1" dirty="0">
                <a:solidFill>
                  <a:srgbClr val="FF0000"/>
                </a:solidFill>
                <a:cs typeface="Times New Roman" pitchFamily="18" charset="0"/>
              </a:rPr>
              <a:t>9.8m/s</a:t>
            </a:r>
            <a:r>
              <a:rPr lang="en-US" sz="3200" b="1" baseline="30000" dirty="0">
                <a:solidFill>
                  <a:srgbClr val="FF0000"/>
                </a:solidFill>
                <a:cs typeface="Times New Roman" pitchFamily="18" charset="0"/>
              </a:rPr>
              <a:t>2</a:t>
            </a:r>
            <a:r>
              <a:rPr lang="en-US" sz="3200" dirty="0">
                <a:cs typeface="Times New Roman" pitchFamily="18" charset="0"/>
              </a:rPr>
              <a:t> on earth</a:t>
            </a:r>
          </a:p>
          <a:p>
            <a:pPr>
              <a:defRPr/>
            </a:pPr>
            <a:r>
              <a:rPr lang="en-US" sz="3200" b="1" dirty="0">
                <a:solidFill>
                  <a:srgbClr val="FF0000"/>
                </a:solidFill>
                <a:cs typeface="Times New Roman" pitchFamily="18" charset="0"/>
              </a:rPr>
              <a:t>Acceleration</a:t>
            </a:r>
            <a:r>
              <a:rPr lang="en-US" sz="32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3200" dirty="0">
                <a:cs typeface="Times New Roman" pitchFamily="18" charset="0"/>
              </a:rPr>
              <a:t>is due to the force of </a:t>
            </a:r>
            <a:r>
              <a:rPr lang="en-US" sz="3200" b="1" dirty="0">
                <a:solidFill>
                  <a:srgbClr val="FF0000"/>
                </a:solidFill>
                <a:cs typeface="Times New Roman" pitchFamily="18" charset="0"/>
              </a:rPr>
              <a:t>gravity</a:t>
            </a:r>
            <a:r>
              <a:rPr lang="en-US" sz="32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3200" dirty="0">
                <a:cs typeface="Times New Roman" pitchFamily="18" charset="0"/>
              </a:rPr>
              <a:t>between objects and the earth.</a:t>
            </a:r>
            <a:endParaRPr lang="en-US" sz="3600" dirty="0"/>
          </a:p>
          <a:p>
            <a:pPr marL="0" indent="0">
              <a:buNone/>
            </a:pPr>
            <a:endParaRPr lang="en-US" altLang="en-US" sz="3200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3200" dirty="0">
                <a:hlinkClick r:id="rId2"/>
              </a:rPr>
              <a:t>Feather and hammer on the moon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742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880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FREE FALL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5922" y="1752599"/>
            <a:ext cx="5848483" cy="47774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8800" y="2235200"/>
            <a:ext cx="390213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Both an elephant and a mouse will fall at the </a:t>
            </a:r>
            <a:r>
              <a:rPr lang="en-US" sz="3200" b="1" dirty="0">
                <a:solidFill>
                  <a:srgbClr val="FF0000"/>
                </a:solidFill>
              </a:rPr>
              <a:t>same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acceleration – 9.8m/s</a:t>
            </a:r>
            <a:r>
              <a:rPr lang="en-US" sz="3200" baseline="30000" dirty="0"/>
              <a:t>2</a:t>
            </a:r>
            <a:r>
              <a:rPr lang="en-US" sz="3200" dirty="0"/>
              <a:t>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Their acceleration is due to </a:t>
            </a:r>
            <a:r>
              <a:rPr lang="en-US" sz="3200" b="1" dirty="0">
                <a:solidFill>
                  <a:srgbClr val="FF0000"/>
                </a:solidFill>
              </a:rPr>
              <a:t>GRAVITY.</a:t>
            </a:r>
          </a:p>
        </p:txBody>
      </p:sp>
    </p:spTree>
    <p:extLst>
      <p:ext uri="{BB962C8B-B14F-4D97-AF65-F5344CB8AC3E}">
        <p14:creationId xmlns:p14="http://schemas.microsoft.com/office/powerpoint/2010/main" val="626346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WEIGHT AND MASS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752599"/>
            <a:ext cx="10018713" cy="4914531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Weight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is a measure of the force of </a:t>
            </a:r>
            <a:r>
              <a:rPr lang="en-US" sz="3200" b="1" dirty="0">
                <a:solidFill>
                  <a:srgbClr val="FF0000"/>
                </a:solidFill>
              </a:rPr>
              <a:t>gravity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on an object.</a:t>
            </a:r>
          </a:p>
          <a:p>
            <a:r>
              <a:rPr lang="en-US" sz="3200" dirty="0"/>
              <a:t>Force (</a:t>
            </a:r>
            <a:r>
              <a:rPr lang="en-US" sz="3200" b="1" dirty="0">
                <a:solidFill>
                  <a:srgbClr val="FF0000"/>
                </a:solidFill>
              </a:rPr>
              <a:t>weight</a:t>
            </a:r>
            <a:r>
              <a:rPr lang="en-US" sz="3200" dirty="0"/>
              <a:t>) = mass x acceleration due to gravity (</a:t>
            </a:r>
            <a:r>
              <a:rPr lang="en-US" sz="3200" b="1" dirty="0">
                <a:solidFill>
                  <a:srgbClr val="FF0000"/>
                </a:solidFill>
              </a:rPr>
              <a:t>9.8m/s</a:t>
            </a:r>
            <a:r>
              <a:rPr lang="en-US" sz="3200" b="1" baseline="30000" dirty="0">
                <a:solidFill>
                  <a:srgbClr val="FF0000"/>
                </a:solidFill>
              </a:rPr>
              <a:t>2</a:t>
            </a:r>
            <a:r>
              <a:rPr lang="en-US" sz="3200" dirty="0"/>
              <a:t>)</a:t>
            </a:r>
          </a:p>
          <a:p>
            <a:r>
              <a:rPr lang="en-US" sz="3200" dirty="0"/>
              <a:t>Unit: </a:t>
            </a:r>
            <a:r>
              <a:rPr lang="en-US" sz="3200" b="1" dirty="0">
                <a:solidFill>
                  <a:srgbClr val="FF0000"/>
                </a:solidFill>
              </a:rPr>
              <a:t>Newton, N</a:t>
            </a:r>
          </a:p>
          <a:p>
            <a:r>
              <a:rPr lang="en-US" sz="3200" b="1" dirty="0">
                <a:solidFill>
                  <a:srgbClr val="0070C0"/>
                </a:solidFill>
              </a:rPr>
              <a:t>REMEMBER:</a:t>
            </a:r>
          </a:p>
          <a:p>
            <a:pPr lvl="1"/>
            <a:r>
              <a:rPr lang="en-US" sz="2800" dirty="0"/>
              <a:t>Mass </a:t>
            </a:r>
            <a:r>
              <a:rPr lang="en-US" sz="2800" b="1" dirty="0">
                <a:solidFill>
                  <a:srgbClr val="FF0000"/>
                </a:solidFill>
              </a:rPr>
              <a:t>never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changes – it is the amount of matter in an object.</a:t>
            </a:r>
          </a:p>
          <a:p>
            <a:pPr lvl="1"/>
            <a:r>
              <a:rPr lang="en-US" sz="2800" dirty="0"/>
              <a:t>Weight </a:t>
            </a:r>
            <a:r>
              <a:rPr lang="en-US" sz="2800" b="1" dirty="0">
                <a:solidFill>
                  <a:srgbClr val="FF0000"/>
                </a:solidFill>
              </a:rPr>
              <a:t>changes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with </a:t>
            </a:r>
            <a:r>
              <a:rPr lang="en-US" sz="2800" b="1" dirty="0">
                <a:solidFill>
                  <a:srgbClr val="FF0000"/>
                </a:solidFill>
              </a:rPr>
              <a:t>gravity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– it is a measure of the force of gravity.</a:t>
            </a:r>
          </a:p>
        </p:txBody>
      </p:sp>
    </p:spTree>
    <p:extLst>
      <p:ext uri="{BB962C8B-B14F-4D97-AF65-F5344CB8AC3E}">
        <p14:creationId xmlns:p14="http://schemas.microsoft.com/office/powerpoint/2010/main" val="3992401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3646503" y="2060098"/>
            <a:ext cx="8001000" cy="1175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 dirty="0">
                <a:latin typeface="Times New Roman" panose="02020603050405020304" pitchFamily="18" charset="0"/>
              </a:rPr>
              <a:t>Weight and mass are 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not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dirty="0">
                <a:latin typeface="Times New Roman" panose="02020603050405020304" pitchFamily="18" charset="0"/>
              </a:rPr>
              <a:t>the same.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endParaRPr lang="en-US" altLang="en-US" sz="3200" dirty="0">
              <a:latin typeface="Times New Roman" panose="02020603050405020304" pitchFamily="18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905000" y="373064"/>
            <a:ext cx="184150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 eaLnBrk="1" hangingPunct="1"/>
            <a:endParaRPr lang="en-US" altLang="en-US" sz="3200" dirty="0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3092450" y="685800"/>
            <a:ext cx="7270750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48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WEIGHT AND MASS</a:t>
            </a:r>
            <a:r>
              <a:rPr lang="en-US" altLang="en-US" sz="4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422526" y="5195889"/>
            <a:ext cx="13874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endParaRPr lang="en-US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3646503" y="3094038"/>
            <a:ext cx="8001000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 dirty="0">
                <a:latin typeface="Times New Roman" panose="02020603050405020304" pitchFamily="18" charset="0"/>
              </a:rPr>
              <a:t>Weight is a 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force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dirty="0">
                <a:latin typeface="Times New Roman" panose="02020603050405020304" pitchFamily="18" charset="0"/>
              </a:rPr>
              <a:t>and mass is a measure of the 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amount of matter </a:t>
            </a:r>
            <a:r>
              <a:rPr lang="en-US" altLang="en-US" sz="3200" dirty="0">
                <a:latin typeface="Times New Roman" panose="02020603050405020304" pitchFamily="18" charset="0"/>
              </a:rPr>
              <a:t>an object contains. </a:t>
            </a: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3646503" y="4578109"/>
            <a:ext cx="8001000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Weight and mass are related</a:t>
            </a:r>
            <a:r>
              <a:rPr lang="en-US" altLang="en-US" sz="3200" dirty="0">
                <a:latin typeface="Times New Roman" panose="02020603050405020304" pitchFamily="18" charset="0"/>
              </a:rPr>
              <a:t>.  Weight 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increases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dirty="0">
                <a:latin typeface="Times New Roman" panose="02020603050405020304" pitchFamily="18" charset="0"/>
              </a:rPr>
              <a:t>as mass increases.</a:t>
            </a:r>
            <a:r>
              <a:rPr lang="en-US" altLang="en-US" sz="3200" b="1" dirty="0">
                <a:latin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3349076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71" grpId="0"/>
      <p:bldP spid="3687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2057399" y="1740681"/>
            <a:ext cx="9492449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 dirty="0">
                <a:latin typeface="Times New Roman" panose="02020603050405020304" pitchFamily="18" charset="0"/>
              </a:rPr>
              <a:t>The table shows how various weights on Earth would be different on the Moon and some of the planets.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2906019" y="584469"/>
            <a:ext cx="845739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6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WEIGHT AND MASS</a:t>
            </a:r>
            <a:r>
              <a:rPr lang="en-US" altLang="en-US" sz="5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422526" y="5195889"/>
            <a:ext cx="13874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endParaRPr lang="en-US" altLang="en-US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8919" name="Picture 7" descr="im46-weight comparison 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899" y="2849866"/>
            <a:ext cx="5947833" cy="3866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88186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0070C0"/>
                </a:solidFill>
              </a:rPr>
              <a:t>FREE FALL AND WEIGHLESSNESS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hlinkClick r:id="rId2"/>
              </a:rPr>
              <a:t>Why are the astronauts weightless in space?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44397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126506"/>
            <a:ext cx="10018713" cy="1752599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WEIGHTLESSNESS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Tx/>
              <a:buChar char="•"/>
            </a:pPr>
            <a:r>
              <a:rPr lang="en-US" altLang="en-US" sz="3200" dirty="0">
                <a:latin typeface="Comic Sans MS" panose="030F0702030302020204" pitchFamily="66" charset="0"/>
              </a:rPr>
              <a:t>Weight is the force of gravity </a:t>
            </a:r>
            <a:r>
              <a:rPr lang="en-US" alt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between</a:t>
            </a:r>
            <a:r>
              <a:rPr lang="en-US" altLang="en-US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200" dirty="0">
                <a:latin typeface="Comic Sans MS" panose="030F0702030302020204" pitchFamily="66" charset="0"/>
              </a:rPr>
              <a:t>the </a:t>
            </a:r>
            <a:r>
              <a:rPr lang="en-US" alt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earth</a:t>
            </a:r>
            <a:r>
              <a:rPr lang="en-US" altLang="en-US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200" dirty="0">
                <a:latin typeface="Comic Sans MS" panose="030F0702030302020204" pitchFamily="66" charset="0"/>
              </a:rPr>
              <a:t>and a </a:t>
            </a:r>
            <a:r>
              <a:rPr lang="en-US" alt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body</a:t>
            </a:r>
            <a:r>
              <a:rPr lang="en-US" altLang="en-US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200" dirty="0">
                <a:latin typeface="Comic Sans MS" panose="030F0702030302020204" pitchFamily="66" charset="0"/>
              </a:rPr>
              <a:t>on its surface.</a:t>
            </a:r>
          </a:p>
          <a:p>
            <a:pPr>
              <a:buFontTx/>
              <a:buChar char="•"/>
            </a:pPr>
            <a:r>
              <a:rPr lang="en-US" altLang="en-US" sz="3200" dirty="0">
                <a:latin typeface="Comic Sans MS" panose="030F0702030302020204" pitchFamily="66" charset="0"/>
              </a:rPr>
              <a:t>Weight </a:t>
            </a:r>
            <a:r>
              <a:rPr lang="en-US" alt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is not equal to </a:t>
            </a:r>
            <a:r>
              <a:rPr lang="en-US" altLang="en-US" sz="3200" dirty="0">
                <a:latin typeface="Comic Sans MS" panose="030F0702030302020204" pitchFamily="66" charset="0"/>
              </a:rPr>
              <a:t>mass!</a:t>
            </a:r>
          </a:p>
          <a:p>
            <a:pPr>
              <a:buFontTx/>
              <a:buChar char="•"/>
            </a:pPr>
            <a:r>
              <a:rPr lang="en-US" altLang="en-US" sz="3200" dirty="0">
                <a:latin typeface="Comic Sans MS" panose="030F0702030302020204" pitchFamily="66" charset="0"/>
              </a:rPr>
              <a:t>Weight is measured in </a:t>
            </a:r>
            <a:r>
              <a:rPr lang="en-US" alt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Newtons, N</a:t>
            </a:r>
            <a:r>
              <a:rPr lang="en-US" altLang="en-US" sz="3200" dirty="0">
                <a:latin typeface="Comic Sans MS" panose="030F0702030302020204" pitchFamily="66" charset="0"/>
              </a:rPr>
              <a:t>.</a:t>
            </a:r>
          </a:p>
          <a:p>
            <a:pPr>
              <a:buFontTx/>
              <a:buChar char="•"/>
            </a:pPr>
            <a:r>
              <a:rPr 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Weightlessness</a:t>
            </a:r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3200" dirty="0">
                <a:latin typeface="Comic Sans MS" panose="030F0702030302020204" pitchFamily="66" charset="0"/>
              </a:rPr>
              <a:t>is lacking acceleration due to gravity.</a:t>
            </a:r>
          </a:p>
        </p:txBody>
      </p:sp>
    </p:spTree>
    <p:extLst>
      <p:ext uri="{BB962C8B-B14F-4D97-AF65-F5344CB8AC3E}">
        <p14:creationId xmlns:p14="http://schemas.microsoft.com/office/powerpoint/2010/main" val="3286914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642586" cy="1752599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GRAVITY AND WEIGHTLESSNESS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hlinkClick r:id="rId2"/>
              </a:rPr>
              <a:t>Gravity visualized</a:t>
            </a:r>
            <a:endParaRPr lang="en-US" sz="4000" dirty="0"/>
          </a:p>
          <a:p>
            <a:r>
              <a:rPr lang="en-US" sz="4000" dirty="0">
                <a:hlinkClick r:id="rId3"/>
              </a:rPr>
              <a:t>Weightlessness</a:t>
            </a:r>
            <a:r>
              <a:rPr lang="en-US" sz="4000" dirty="0"/>
              <a:t> Visualized</a:t>
            </a:r>
          </a:p>
        </p:txBody>
      </p:sp>
    </p:spTree>
    <p:extLst>
      <p:ext uri="{BB962C8B-B14F-4D97-AF65-F5344CB8AC3E}">
        <p14:creationId xmlns:p14="http://schemas.microsoft.com/office/powerpoint/2010/main" val="3224747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070C0"/>
                </a:solidFill>
              </a:rPr>
              <a:t>CALCULATING WEIGHT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08" y="1451909"/>
            <a:ext cx="10018713" cy="1933576"/>
          </a:xfrm>
        </p:spPr>
        <p:txBody>
          <a:bodyPr/>
          <a:lstStyle/>
          <a:p>
            <a:r>
              <a:rPr lang="en-US" sz="3200" dirty="0"/>
              <a:t>When the </a:t>
            </a:r>
            <a:r>
              <a:rPr lang="en-US" sz="3200" b="1" dirty="0">
                <a:solidFill>
                  <a:srgbClr val="FF0000"/>
                </a:solidFill>
              </a:rPr>
              <a:t>mass</a:t>
            </a:r>
            <a:r>
              <a:rPr lang="en-US" sz="3200" dirty="0"/>
              <a:t> of an object and the </a:t>
            </a:r>
            <a:r>
              <a:rPr lang="en-US" sz="3200" b="1" dirty="0">
                <a:solidFill>
                  <a:srgbClr val="FF0000"/>
                </a:solidFill>
              </a:rPr>
              <a:t>acceleration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due to gravity are known, the </a:t>
            </a:r>
            <a:r>
              <a:rPr lang="en-US" sz="3200" b="1" dirty="0">
                <a:solidFill>
                  <a:srgbClr val="FF0000"/>
                </a:solidFill>
              </a:rPr>
              <a:t>weight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of an object can be calculated.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87499" y="2950797"/>
            <a:ext cx="1046903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en-US" sz="36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 = 100kg       Acceleration = 9.8 m/s</a:t>
            </a:r>
            <a:r>
              <a:rPr lang="en-US" altLang="en-US" sz="3600" baseline="30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4400" dirty="0">
                <a:solidFill>
                  <a:schemeClr val="accent6">
                    <a:lumMod val="50000"/>
                  </a:schemeClr>
                </a:solidFill>
                <a:latin typeface="Hand Me Down S (BRK)" pitchFamily="2" charset="0"/>
              </a:rPr>
              <a:t>	</a:t>
            </a:r>
            <a:r>
              <a:rPr lang="en-US" altLang="en-US" dirty="0">
                <a:solidFill>
                  <a:schemeClr val="accent6">
                    <a:lumMod val="50000"/>
                  </a:schemeClr>
                </a:solidFill>
                <a:latin typeface="Hand Me Down S (BRK)" pitchFamily="2" charset="0"/>
              </a:rPr>
              <a:t>	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46766" y="3879965"/>
            <a:ext cx="99356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Weight = (mass, m)(</a:t>
            </a:r>
            <a:r>
              <a:rPr lang="en-US" alt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accel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. due to gravity, g) </a:t>
            </a:r>
          </a:p>
          <a:p>
            <a:pPr marL="0" lvl="1"/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	W = mg= (100kg)(9.8m/s</a:t>
            </a:r>
            <a:r>
              <a:rPr lang="en-US" altLang="en-US" sz="3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762375" y="5481207"/>
            <a:ext cx="524615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Weight = 980 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6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04800"/>
            <a:ext cx="9753600" cy="1143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en-US" sz="5400" b="1" dirty="0">
                <a:solidFill>
                  <a:srgbClr val="0070C0"/>
                </a:solidFill>
                <a:latin typeface="Headhunter"/>
              </a:rPr>
              <a:t>CALCULATING WEIGHT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752600"/>
            <a:ext cx="9753600" cy="3429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b="1" dirty="0"/>
              <a:t>What is your weight if your mass is 4.52 kilograms?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dirty="0"/>
              <a:t>Known:					Unknown: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dirty="0"/>
              <a:t>m = 4.52 kg				W = 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dirty="0"/>
              <a:t>a = g = 9.8 m/s²	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b="1" dirty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b="1" dirty="0"/>
              <a:t>Formula: F = mg	    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752600" y="5410200"/>
            <a:ext cx="9906000" cy="1077218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hruti" panose="020B0502040204020203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</a:pPr>
            <a:r>
              <a:rPr lang="en-US" altLang="en-US" sz="3200" dirty="0">
                <a:latin typeface="+mn-lt"/>
              </a:rPr>
              <a:t>F = (4.52kg)(9.8 m/s²)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</a:pPr>
            <a:r>
              <a:rPr lang="en-US" altLang="en-US" sz="3200" dirty="0">
                <a:latin typeface="+mn-lt"/>
              </a:rPr>
              <a:t>F = 44.296 </a:t>
            </a:r>
            <a:r>
              <a:rPr lang="en-US" altLang="en-US" sz="3200" dirty="0" err="1">
                <a:latin typeface="+mn-lt"/>
              </a:rPr>
              <a:t>kg•m</a:t>
            </a:r>
            <a:r>
              <a:rPr lang="en-US" altLang="en-US" sz="3200" dirty="0">
                <a:latin typeface="+mn-lt"/>
              </a:rPr>
              <a:t>/s² = 44.3 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857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nimBg="1"/>
      <p:bldP spid="1946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8626</TotalTime>
  <Words>461</Words>
  <Application>Microsoft Office PowerPoint</Application>
  <PresentationFormat>Widescreen</PresentationFormat>
  <Paragraphs>59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Comic Sans MS</vt:lpstr>
      <vt:lpstr>Corbel</vt:lpstr>
      <vt:lpstr>Hand Me Down S (BRK)</vt:lpstr>
      <vt:lpstr>Headhunter</vt:lpstr>
      <vt:lpstr>Tahoma</vt:lpstr>
      <vt:lpstr>Times New Roman</vt:lpstr>
      <vt:lpstr>Parallax</vt:lpstr>
      <vt:lpstr>GRAVITY</vt:lpstr>
      <vt:lpstr>GRAVITY</vt:lpstr>
      <vt:lpstr>PowerPoint Presentation</vt:lpstr>
      <vt:lpstr>GRAVITY</vt:lpstr>
      <vt:lpstr>FREE FALL</vt:lpstr>
      <vt:lpstr>WEIGHT AND MASS</vt:lpstr>
      <vt:lpstr>PowerPoint Presentation</vt:lpstr>
      <vt:lpstr>PowerPoint Presentation</vt:lpstr>
      <vt:lpstr>FREE FALL AND WEIGHLESSNESS</vt:lpstr>
      <vt:lpstr>WEIGHTLESSNESS</vt:lpstr>
      <vt:lpstr>GRAVITY AND WEIGHTLESSNESS</vt:lpstr>
      <vt:lpstr>CALCULATING WEIGHT</vt:lpstr>
      <vt:lpstr>CALCULATING WEIGHT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Brim</dc:creator>
  <cp:lastModifiedBy>Nancy Brim</cp:lastModifiedBy>
  <cp:revision>84</cp:revision>
  <cp:lastPrinted>2015-09-09T12:53:10Z</cp:lastPrinted>
  <dcterms:created xsi:type="dcterms:W3CDTF">2015-08-31T01:20:44Z</dcterms:created>
  <dcterms:modified xsi:type="dcterms:W3CDTF">2018-01-04T00:55:52Z</dcterms:modified>
</cp:coreProperties>
</file>