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46" r:id="rId2"/>
    <p:sldId id="345" r:id="rId3"/>
    <p:sldId id="311" r:id="rId4"/>
    <p:sldId id="317" r:id="rId5"/>
    <p:sldId id="316" r:id="rId6"/>
    <p:sldId id="315" r:id="rId7"/>
    <p:sldId id="319" r:id="rId8"/>
    <p:sldId id="32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55" autoAdjust="0"/>
    <p:restoredTop sz="94660"/>
  </p:normalViewPr>
  <p:slideViewPr>
    <p:cSldViewPr snapToGrid="0">
      <p:cViewPr varScale="1">
        <p:scale>
          <a:sx n="70" d="100"/>
          <a:sy n="70" d="100"/>
        </p:scale>
        <p:origin x="-45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8867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443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213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192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808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53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895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3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295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586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07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93123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150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260619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943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4102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259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20000"/>
                <a:lumOff val="8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6873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1400175" y="3003550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7428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0" y="43429"/>
            <a:ext cx="257175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859" y="5197016"/>
            <a:ext cx="8534400" cy="1507067"/>
          </a:xfrm>
        </p:spPr>
        <p:txBody>
          <a:bodyPr>
            <a:normAutofit/>
          </a:bodyPr>
          <a:lstStyle/>
          <a:p>
            <a:r>
              <a:rPr lang="en-US" sz="6000" b="1" dirty="0"/>
              <a:t>JAMES WATT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799"/>
            <a:ext cx="8534400" cy="4650475"/>
          </a:xfrm>
        </p:spPr>
        <p:txBody>
          <a:bodyPr>
            <a:normAutofit lnSpcReduction="10000"/>
          </a:bodyPr>
          <a:lstStyle/>
          <a:p>
            <a:r>
              <a:rPr lang="en-US" altLang="en-US" sz="2800" dirty="0">
                <a:solidFill>
                  <a:srgbClr val="000000"/>
                </a:solidFill>
                <a:latin typeface="CreativeBlock BB" pitchFamily="34" charset="0"/>
                <a:cs typeface="Times New Roman" panose="02020603050405020304" pitchFamily="18" charset="0"/>
              </a:rPr>
              <a:t>Son of a merchant, born in Greenock, Scotland, in 1736.</a:t>
            </a:r>
          </a:p>
          <a:p>
            <a:r>
              <a:rPr lang="en-US" altLang="en-US" sz="2800" dirty="0">
                <a:solidFill>
                  <a:schemeClr val="bg1"/>
                </a:solidFill>
                <a:latin typeface="CreativeBlock BB" pitchFamily="34" charset="0"/>
              </a:rPr>
              <a:t>In 1757, he established his own mathematical instrument-making business. </a:t>
            </a:r>
          </a:p>
          <a:p>
            <a:r>
              <a:rPr lang="en-US" altLang="en-US" sz="2800" dirty="0">
                <a:solidFill>
                  <a:srgbClr val="000000"/>
                </a:solidFill>
                <a:latin typeface="CreativeBlock BB" pitchFamily="34" charset="0"/>
              </a:rPr>
              <a:t>Watt discovered how he </a:t>
            </a:r>
            <a:r>
              <a:rPr lang="en-US" altLang="en-US" sz="2800" b="1" u="sng" dirty="0">
                <a:solidFill>
                  <a:srgbClr val="000000"/>
                </a:solidFill>
                <a:latin typeface="CreativeBlock BB" pitchFamily="34" charset="0"/>
              </a:rPr>
              <a:t>could make the steam engine more efficient</a:t>
            </a:r>
            <a:r>
              <a:rPr lang="en-US" altLang="en-US" sz="2800" dirty="0">
                <a:solidFill>
                  <a:srgbClr val="000000"/>
                </a:solidFill>
                <a:latin typeface="CreativeBlock BB" pitchFamily="34" charset="0"/>
              </a:rPr>
              <a:t> by cooling the used steam in a condenser that was separate from the main cylinder. </a:t>
            </a:r>
            <a:r>
              <a:rPr lang="en-US" altLang="en-US" sz="2800" dirty="0">
                <a:solidFill>
                  <a:schemeClr val="bg1"/>
                </a:solidFill>
                <a:latin typeface="CreativeBlock BB" pitchFamily="34" charset="0"/>
              </a:rPr>
              <a:t>This made them faster, safer, and more economical, resulting in steam overtaking water-power as the main source of energy. </a:t>
            </a:r>
          </a:p>
          <a:p>
            <a:endParaRPr lang="en-US" altLang="en-US" dirty="0">
              <a:solidFill>
                <a:srgbClr val="000000"/>
              </a:solidFill>
              <a:latin typeface="CreativeBlock BB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48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1400175" y="3003550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7428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0" y="43429"/>
            <a:ext cx="257175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210663"/>
            <a:ext cx="8534400" cy="1507067"/>
          </a:xfrm>
        </p:spPr>
        <p:txBody>
          <a:bodyPr>
            <a:normAutofit/>
          </a:bodyPr>
          <a:lstStyle/>
          <a:p>
            <a:r>
              <a:rPr lang="en-US" sz="6000" b="1" dirty="0"/>
              <a:t>JAMES WATT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en-US" dirty="0">
              <a:solidFill>
                <a:srgbClr val="000000"/>
              </a:solidFill>
              <a:latin typeface="CreativeBlock BB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41696" y="982640"/>
            <a:ext cx="8202304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altLang="en-US" sz="3200" dirty="0">
                <a:solidFill>
                  <a:srgbClr val="000000"/>
                </a:solidFill>
                <a:latin typeface="CreativeBlock BB" pitchFamily="34" charset="0"/>
              </a:rPr>
              <a:t>Watt calculated that a </a:t>
            </a:r>
            <a:r>
              <a:rPr lang="en-US" altLang="en-US" sz="3200" b="1" dirty="0">
                <a:solidFill>
                  <a:srgbClr val="FF0000"/>
                </a:solidFill>
                <a:latin typeface="CreativeBlock BB" pitchFamily="34" charset="0"/>
              </a:rPr>
              <a:t>horse</a:t>
            </a:r>
            <a:r>
              <a:rPr lang="en-US" altLang="en-US" sz="3200" dirty="0">
                <a:solidFill>
                  <a:srgbClr val="000000"/>
                </a:solidFill>
                <a:latin typeface="CreativeBlock BB" pitchFamily="34" charset="0"/>
              </a:rPr>
              <a:t> exerted a pull of </a:t>
            </a:r>
            <a:r>
              <a:rPr lang="en-US" altLang="en-US" sz="3200" b="1" dirty="0">
                <a:solidFill>
                  <a:srgbClr val="FF0000"/>
                </a:solidFill>
                <a:latin typeface="CreativeBlock BB" pitchFamily="34" charset="0"/>
              </a:rPr>
              <a:t>180  pounds</a:t>
            </a:r>
            <a:r>
              <a:rPr lang="en-US" altLang="en-US" sz="3200" dirty="0">
                <a:solidFill>
                  <a:srgbClr val="000000"/>
                </a:solidFill>
                <a:latin typeface="CreativeBlock BB" pitchFamily="34" charset="0"/>
              </a:rPr>
              <a:t>, therefore, when he made a machine, he described its power in relation to a horse, i.e. "a 20 </a:t>
            </a:r>
            <a:r>
              <a:rPr lang="en-US" altLang="en-US" sz="3200" b="1" dirty="0">
                <a:solidFill>
                  <a:srgbClr val="FF0000"/>
                </a:solidFill>
                <a:latin typeface="CreativeBlock BB" pitchFamily="34" charset="0"/>
              </a:rPr>
              <a:t>horse-power</a:t>
            </a:r>
            <a:r>
              <a:rPr lang="en-US" altLang="en-US" sz="3200" dirty="0">
                <a:solidFill>
                  <a:srgbClr val="000000"/>
                </a:solidFill>
                <a:latin typeface="CreativeBlock BB" pitchFamily="34" charset="0"/>
              </a:rPr>
              <a:t> engine".</a:t>
            </a:r>
            <a:r>
              <a:rPr lang="en-US" altLang="en-US" sz="3200" dirty="0">
                <a:latin typeface="CreativeBlock BB" pitchFamily="34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altLang="en-US" sz="3200" dirty="0">
              <a:solidFill>
                <a:schemeClr val="bg1"/>
              </a:solidFill>
              <a:latin typeface="CreativeBlock BB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altLang="en-US" sz="2800" dirty="0">
              <a:latin typeface="CreativeBlock B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332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807556" y="5482419"/>
            <a:ext cx="9076267" cy="1143000"/>
          </a:xfrm>
        </p:spPr>
        <p:txBody>
          <a:bodyPr>
            <a:normAutofit fontScale="90000"/>
          </a:bodyPr>
          <a:lstStyle/>
          <a:p>
            <a:r>
              <a:rPr lang="en-US" altLang="en-US" sz="8800" b="1" dirty="0">
                <a:latin typeface="Broadway" panose="04040905080B02020502" pitchFamily="82" charset="0"/>
              </a:rPr>
              <a:t>POWER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6222" y="294563"/>
            <a:ext cx="8229600" cy="5451143"/>
          </a:xfrm>
        </p:spPr>
        <p:txBody>
          <a:bodyPr>
            <a:normAutofit/>
          </a:bodyPr>
          <a:lstStyle/>
          <a:p>
            <a:r>
              <a:rPr lang="en-US" altLang="en-US" sz="3600" dirty="0">
                <a:solidFill>
                  <a:schemeClr val="bg1"/>
                </a:solidFill>
                <a:latin typeface="CreativeBlock BB"/>
              </a:rPr>
              <a:t>The rate of </a:t>
            </a:r>
            <a:r>
              <a:rPr lang="en-US" altLang="en-US" sz="3600" b="1" dirty="0">
                <a:solidFill>
                  <a:srgbClr val="FF0000"/>
                </a:solidFill>
                <a:latin typeface="CreativeBlock BB"/>
              </a:rPr>
              <a:t>energy transfer</a:t>
            </a:r>
            <a:r>
              <a:rPr lang="en-US" altLang="en-US" sz="3600" dirty="0">
                <a:solidFill>
                  <a:schemeClr val="bg1"/>
                </a:solidFill>
                <a:latin typeface="CreativeBlock BB"/>
              </a:rPr>
              <a:t>.</a:t>
            </a:r>
          </a:p>
          <a:p>
            <a:r>
              <a:rPr lang="en-US" altLang="en-US" sz="3600" dirty="0">
                <a:solidFill>
                  <a:schemeClr val="bg1"/>
                </a:solidFill>
                <a:latin typeface="CreativeBlock BB"/>
              </a:rPr>
              <a:t>How </a:t>
            </a:r>
            <a:r>
              <a:rPr lang="en-US" altLang="en-US" sz="3600" b="1" dirty="0">
                <a:solidFill>
                  <a:srgbClr val="FF0000"/>
                </a:solidFill>
                <a:latin typeface="CreativeBlock BB"/>
              </a:rPr>
              <a:t>fast</a:t>
            </a:r>
            <a:r>
              <a:rPr lang="en-US" altLang="en-US" sz="3600" dirty="0">
                <a:solidFill>
                  <a:srgbClr val="FF0000"/>
                </a:solidFill>
                <a:latin typeface="CreativeBlock BB"/>
              </a:rPr>
              <a:t> </a:t>
            </a:r>
            <a:r>
              <a:rPr lang="en-US" altLang="en-US" sz="3600" dirty="0">
                <a:solidFill>
                  <a:schemeClr val="bg1"/>
                </a:solidFill>
                <a:latin typeface="CreativeBlock BB"/>
              </a:rPr>
              <a:t>work is done.</a:t>
            </a:r>
          </a:p>
          <a:p>
            <a:r>
              <a:rPr lang="en-US" altLang="en-US" sz="3600" dirty="0">
                <a:solidFill>
                  <a:schemeClr val="bg1"/>
                </a:solidFill>
                <a:latin typeface="CreativeBlock BB"/>
              </a:rPr>
              <a:t>Machines with different power ratings do the </a:t>
            </a:r>
            <a:r>
              <a:rPr lang="en-US" altLang="en-US" sz="3600" b="1" dirty="0">
                <a:solidFill>
                  <a:srgbClr val="FF0000"/>
                </a:solidFill>
                <a:latin typeface="CreativeBlock BB"/>
              </a:rPr>
              <a:t>same</a:t>
            </a:r>
            <a:r>
              <a:rPr lang="en-US" altLang="en-US" sz="3600" dirty="0">
                <a:solidFill>
                  <a:srgbClr val="FF0000"/>
                </a:solidFill>
                <a:latin typeface="CreativeBlock BB"/>
              </a:rPr>
              <a:t> </a:t>
            </a:r>
            <a:r>
              <a:rPr lang="en-US" altLang="en-US" sz="3600" dirty="0">
                <a:solidFill>
                  <a:schemeClr val="bg1"/>
                </a:solidFill>
                <a:latin typeface="CreativeBlock BB"/>
              </a:rPr>
              <a:t>amount of </a:t>
            </a:r>
            <a:r>
              <a:rPr lang="en-US" altLang="en-US" sz="3600" b="1" dirty="0">
                <a:solidFill>
                  <a:srgbClr val="FF0000"/>
                </a:solidFill>
                <a:latin typeface="CreativeBlock BB"/>
              </a:rPr>
              <a:t>work</a:t>
            </a:r>
            <a:r>
              <a:rPr lang="en-US" altLang="en-US" sz="3600" dirty="0">
                <a:solidFill>
                  <a:schemeClr val="bg1"/>
                </a:solidFill>
                <a:latin typeface="CreativeBlock BB"/>
              </a:rPr>
              <a:t>...just in </a:t>
            </a:r>
            <a:r>
              <a:rPr lang="en-US" altLang="en-US" sz="3600" b="1" dirty="0">
                <a:solidFill>
                  <a:srgbClr val="FF0000"/>
                </a:solidFill>
                <a:latin typeface="CreativeBlock BB"/>
              </a:rPr>
              <a:t>different</a:t>
            </a:r>
            <a:r>
              <a:rPr lang="en-US" altLang="en-US" sz="3600" dirty="0">
                <a:solidFill>
                  <a:srgbClr val="FF0000"/>
                </a:solidFill>
                <a:latin typeface="CreativeBlock BB"/>
              </a:rPr>
              <a:t> </a:t>
            </a:r>
            <a:r>
              <a:rPr lang="en-US" altLang="en-US" sz="3600" dirty="0">
                <a:solidFill>
                  <a:schemeClr val="bg1"/>
                </a:solidFill>
                <a:latin typeface="CreativeBlock BB"/>
              </a:rPr>
              <a:t>amounts of </a:t>
            </a:r>
            <a:r>
              <a:rPr lang="en-US" altLang="en-US" sz="3600" b="1" dirty="0">
                <a:solidFill>
                  <a:srgbClr val="FF0000"/>
                </a:solidFill>
                <a:latin typeface="CreativeBlock BB"/>
              </a:rPr>
              <a:t>time</a:t>
            </a:r>
            <a:r>
              <a:rPr lang="en-US" altLang="en-US" sz="3600" dirty="0">
                <a:solidFill>
                  <a:schemeClr val="bg1"/>
                </a:solidFill>
                <a:latin typeface="CreativeBlock BB"/>
              </a:rPr>
              <a:t>.</a:t>
            </a:r>
          </a:p>
          <a:p>
            <a:endParaRPr lang="en-US" altLang="en-US" sz="4000" b="1" dirty="0">
              <a:solidFill>
                <a:schemeClr val="bg1"/>
              </a:solidFill>
              <a:latin typeface="Kristen ITC" panose="03050502040202030202" pitchFamily="66" charset="0"/>
            </a:endParaRPr>
          </a:p>
        </p:txBody>
      </p:sp>
      <p:pic>
        <p:nvPicPr>
          <p:cNvPr id="9223" name="Picture 7" descr="j023653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190500"/>
            <a:ext cx="1309688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9851" y="3944389"/>
            <a:ext cx="3188529" cy="2769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93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utoUpdateAnimBg="0"/>
      <p:bldP spid="921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1549400" y="3040063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4710113" y="2640013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904" y="202921"/>
            <a:ext cx="3662622" cy="223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1665288" y="2468563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444137" y="5656386"/>
            <a:ext cx="11545389" cy="923330"/>
          </a:xfrm>
          <a:prstGeom prst="rect">
            <a:avLst/>
          </a:prstGeom>
          <a:solidFill>
            <a:srgbClr val="FF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 dirty="0">
                <a:latin typeface="Advert" pitchFamily="2" charset="0"/>
              </a:rPr>
              <a:t>CALCULATING POWER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242762" y="1559396"/>
                <a:ext cx="4380411" cy="1080617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4400" b="1" dirty="0">
                    <a:solidFill>
                      <a:schemeClr val="bg1"/>
                    </a:solidFill>
                  </a:rPr>
                  <a:t>Power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𝑾𝒐𝒓𝒌</m:t>
                        </m:r>
                      </m:num>
                      <m:den>
                        <m:r>
                          <a:rPr lang="en-US" sz="4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𝒕𝒊𝒎𝒆</m:t>
                        </m:r>
                      </m:den>
                    </m:f>
                  </m:oMath>
                </a14:m>
                <a:endParaRPr lang="en-US" sz="4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2762" y="1559396"/>
                <a:ext cx="4380411" cy="1080617"/>
              </a:xfrm>
              <a:prstGeom prst="rect">
                <a:avLst/>
              </a:prstGeom>
              <a:blipFill rotWithShape="1">
                <a:blip r:embed="rId3"/>
                <a:stretch>
                  <a:fillRect l="-5710" b="-118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907486" y="3040063"/>
                <a:ext cx="8618689" cy="117044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4800" b="1" dirty="0">
                    <a:solidFill>
                      <a:schemeClr val="bg1"/>
                    </a:solidFill>
                  </a:rPr>
                  <a:t>Power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𝑾𝒐𝒓𝒌</m:t>
                        </m:r>
                      </m:num>
                      <m:den>
                        <m:r>
                          <a:rPr lang="en-US" sz="4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𝒕𝒊𝒎𝒆</m:t>
                        </m:r>
                      </m:den>
                    </m:f>
                  </m:oMath>
                </a14:m>
                <a:r>
                  <a:rPr lang="en-US" sz="4800" b="1" dirty="0">
                    <a:solidFill>
                      <a:schemeClr val="bg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4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𝑭𝒐𝒓𝒄𝒆</m:t>
                        </m:r>
                        <m:r>
                          <a:rPr lang="en-US" sz="4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4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𝒅𝒊𝒔𝒕𝒂𝒏𝒄𝒆</m:t>
                        </m:r>
                      </m:num>
                      <m:den>
                        <m:r>
                          <a:rPr lang="en-US" sz="4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𝒕𝒊𝒎𝒆</m:t>
                        </m:r>
                      </m:den>
                    </m:f>
                  </m:oMath>
                </a14:m>
                <a:endParaRPr lang="en-US" sz="40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486" y="3040063"/>
                <a:ext cx="8618689" cy="1170449"/>
              </a:xfrm>
              <a:prstGeom prst="rect">
                <a:avLst/>
              </a:prstGeom>
              <a:blipFill rotWithShape="1">
                <a:blip r:embed="rId4"/>
                <a:stretch>
                  <a:fillRect l="-3253" b="-11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242762" y="731524"/>
            <a:ext cx="4380411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FORMULA</a:t>
            </a:r>
          </a:p>
        </p:txBody>
      </p:sp>
    </p:spTree>
    <p:extLst>
      <p:ext uri="{BB962C8B-B14F-4D97-AF65-F5344CB8AC3E}">
        <p14:creationId xmlns:p14="http://schemas.microsoft.com/office/powerpoint/2010/main" val="1671377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1" name="Picture 7" descr="j023622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934" y="440267"/>
            <a:ext cx="3922713" cy="535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2134408" y="3279544"/>
            <a:ext cx="3653481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5400" b="1" dirty="0">
                <a:solidFill>
                  <a:srgbClr val="7030A0"/>
                </a:solidFill>
                <a:latin typeface="CreativeBlock BB" pitchFamily="34" charset="0"/>
              </a:rPr>
              <a:t>watt (W)</a:t>
            </a:r>
          </a:p>
          <a:p>
            <a:pPr algn="ctr"/>
            <a:r>
              <a:rPr lang="en-US" altLang="en-US" sz="5400" b="1" dirty="0">
                <a:solidFill>
                  <a:srgbClr val="7030A0"/>
                </a:solidFill>
                <a:latin typeface="CreativeBlock BB" pitchFamily="34" charset="0"/>
              </a:rPr>
              <a:t>1W = 1 J/s</a:t>
            </a:r>
          </a:p>
        </p:txBody>
      </p:sp>
      <p:sp>
        <p:nvSpPr>
          <p:cNvPr id="2" name="Rectangle 1"/>
          <p:cNvSpPr/>
          <p:nvPr/>
        </p:nvSpPr>
        <p:spPr>
          <a:xfrm>
            <a:off x="480579" y="254470"/>
            <a:ext cx="698474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altLang="en-US" sz="3600" dirty="0">
                <a:solidFill>
                  <a:schemeClr val="bg1"/>
                </a:solidFill>
                <a:latin typeface="CreativeBlock BB" pitchFamily="34" charset="0"/>
              </a:rPr>
              <a:t>Unit: </a:t>
            </a:r>
            <a:r>
              <a:rPr lang="en-US" altLang="en-US" sz="3600" b="1" dirty="0">
                <a:solidFill>
                  <a:srgbClr val="FF0000"/>
                </a:solidFill>
                <a:latin typeface="CreativeBlock BB" pitchFamily="34" charset="0"/>
              </a:rPr>
              <a:t>watt, W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altLang="en-US" sz="3600" dirty="0">
                <a:solidFill>
                  <a:schemeClr val="bg1"/>
                </a:solidFill>
                <a:latin typeface="CreativeBlock BB" pitchFamily="34" charset="0"/>
              </a:rPr>
              <a:t>Also known as the </a:t>
            </a:r>
            <a:r>
              <a:rPr lang="en-US" altLang="en-US" sz="3600" b="1" dirty="0">
                <a:solidFill>
                  <a:srgbClr val="FF0000"/>
                </a:solidFill>
                <a:latin typeface="CreativeBlock BB" pitchFamily="34" charset="0"/>
              </a:rPr>
              <a:t>Joule/s</a:t>
            </a:r>
            <a:r>
              <a:rPr lang="en-US" altLang="en-US" sz="3600" dirty="0">
                <a:solidFill>
                  <a:schemeClr val="bg1"/>
                </a:solidFill>
                <a:latin typeface="CreativeBlock BB" pitchFamily="34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altLang="en-US" sz="3600" dirty="0">
                <a:solidFill>
                  <a:schemeClr val="bg1"/>
                </a:solidFill>
                <a:latin typeface="CreativeBlock BB" pitchFamily="34" charset="0"/>
              </a:rPr>
              <a:t>One watt is equal to a power rate of one joule of </a:t>
            </a:r>
            <a:r>
              <a:rPr lang="en-US" altLang="en-US" sz="3600" b="1" dirty="0">
                <a:solidFill>
                  <a:srgbClr val="FF0000"/>
                </a:solidFill>
                <a:latin typeface="CreativeBlock BB" pitchFamily="34" charset="0"/>
              </a:rPr>
              <a:t>work</a:t>
            </a:r>
            <a:r>
              <a:rPr lang="en-US" altLang="en-US" sz="3600" dirty="0">
                <a:solidFill>
                  <a:srgbClr val="FF0000"/>
                </a:solidFill>
                <a:latin typeface="CreativeBlock BB" pitchFamily="34" charset="0"/>
              </a:rPr>
              <a:t> </a:t>
            </a:r>
            <a:r>
              <a:rPr lang="en-US" altLang="en-US" sz="3600" dirty="0">
                <a:solidFill>
                  <a:schemeClr val="bg1"/>
                </a:solidFill>
                <a:latin typeface="CreativeBlock BB" pitchFamily="34" charset="0"/>
              </a:rPr>
              <a:t>per one second of </a:t>
            </a:r>
            <a:r>
              <a:rPr lang="en-US" altLang="en-US" sz="3600" b="1" dirty="0">
                <a:solidFill>
                  <a:srgbClr val="FF0000"/>
                </a:solidFill>
                <a:latin typeface="CreativeBlock BB" pitchFamily="34" charset="0"/>
              </a:rPr>
              <a:t>time</a:t>
            </a:r>
            <a:r>
              <a:rPr lang="en-US" altLang="en-US" sz="3600" dirty="0">
                <a:solidFill>
                  <a:schemeClr val="bg1"/>
                </a:solidFill>
                <a:latin typeface="CreativeBlock BB" pitchFamily="34" charset="0"/>
              </a:rPr>
              <a:t>.</a:t>
            </a:r>
            <a:r>
              <a:rPr lang="en-US" altLang="en-US" sz="3200" dirty="0">
                <a:solidFill>
                  <a:schemeClr val="bg1"/>
                </a:solidFill>
                <a:latin typeface="CreativeBlock BB" pitchFamily="34" charset="0"/>
              </a:rPr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56916" y="5224311"/>
            <a:ext cx="8534400" cy="1507067"/>
          </a:xfrm>
        </p:spPr>
        <p:txBody>
          <a:bodyPr>
            <a:normAutofit/>
          </a:bodyPr>
          <a:lstStyle/>
          <a:p>
            <a:r>
              <a:rPr lang="en-US" altLang="en-US" sz="8000" b="1" dirty="0">
                <a:latin typeface="Broadway" panose="04040905080B02020502" pitchFamily="82" charset="0"/>
              </a:rPr>
              <a:t>POWER</a:t>
            </a:r>
            <a:endParaRPr lang="en-US" sz="8000" b="1" dirty="0"/>
          </a:p>
        </p:txBody>
      </p:sp>
    </p:spTree>
    <p:extLst>
      <p:ext uri="{BB962C8B-B14F-4D97-AF65-F5344CB8AC3E}">
        <p14:creationId xmlns:p14="http://schemas.microsoft.com/office/powerpoint/2010/main" val="1386623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4694238" y="2378075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4238" y="5175538"/>
            <a:ext cx="7497762" cy="1507067"/>
          </a:xfrm>
        </p:spPr>
        <p:txBody>
          <a:bodyPr>
            <a:normAutofit/>
          </a:bodyPr>
          <a:lstStyle/>
          <a:p>
            <a:r>
              <a:rPr lang="en-US" sz="5400" b="1" dirty="0"/>
              <a:t>HOW MUCH POWER?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27" y="711267"/>
            <a:ext cx="4217303" cy="5422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566" y="382587"/>
            <a:ext cx="5479293" cy="4792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779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-1989138" y="-59770963"/>
            <a:ext cx="914400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7" y="4679964"/>
            <a:ext cx="3471677" cy="212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1524000" y="2652713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381000" y="366713"/>
            <a:ext cx="11506200" cy="1715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en-US" sz="3200" dirty="0">
                <a:solidFill>
                  <a:schemeClr val="bg1"/>
                </a:solidFill>
              </a:rPr>
              <a:t>When doing a </a:t>
            </a:r>
            <a:r>
              <a:rPr lang="en-US" sz="3200" i="1" dirty="0">
                <a:solidFill>
                  <a:schemeClr val="bg1"/>
                </a:solidFill>
              </a:rPr>
              <a:t>chin-up</a:t>
            </a:r>
            <a:r>
              <a:rPr lang="en-US" sz="3200" dirty="0">
                <a:solidFill>
                  <a:schemeClr val="bg1"/>
                </a:solidFill>
              </a:rPr>
              <a:t>, a physics student lifts her body a distance of 0.25m in 2s using a force of 400N. How much work is done by the student's biceps?</a:t>
            </a:r>
          </a:p>
          <a:p>
            <a:pPr eaLnBrk="0" hangingPunct="0"/>
            <a:endParaRPr lang="en-US" altLang="en-US" sz="3200" dirty="0">
              <a:latin typeface="CreativeBlock BB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28" name="Rectangle 8"/>
              <p:cNvSpPr>
                <a:spLocks noChangeArrowheads="1"/>
              </p:cNvSpPr>
              <p:nvPr/>
            </p:nvSpPr>
            <p:spPr bwMode="auto">
              <a:xfrm>
                <a:off x="3429000" y="2118050"/>
                <a:ext cx="8763000" cy="29879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en-US" sz="4800" dirty="0">
                    <a:solidFill>
                      <a:schemeClr val="bg1"/>
                    </a:solidFill>
                    <a:latin typeface="CreativeBlock BB" pitchFamily="34" charset="0"/>
                  </a:rPr>
                  <a:t>W = F </a:t>
                </a:r>
                <a:r>
                  <a:rPr lang="en-US" altLang="en-US" sz="4800" dirty="0">
                    <a:solidFill>
                      <a:schemeClr val="bg1"/>
                    </a:solidFill>
                    <a:latin typeface="CreativeBlock BB" pitchFamily="34" charset="0"/>
                    <a:cs typeface="Times New Roman" panose="02020603050405020304" pitchFamily="18" charset="0"/>
                  </a:rPr>
                  <a:t>•</a:t>
                </a:r>
                <a:r>
                  <a:rPr lang="en-US" altLang="en-US" sz="4800" dirty="0">
                    <a:solidFill>
                      <a:schemeClr val="bg1"/>
                    </a:solidFill>
                    <a:latin typeface="CreativeBlock BB" pitchFamily="34" charset="0"/>
                  </a:rPr>
                  <a:t> d</a:t>
                </a:r>
                <a:r>
                  <a:rPr lang="en-US" altLang="en-US" sz="3200" dirty="0">
                    <a:solidFill>
                      <a:schemeClr val="bg1"/>
                    </a:solidFill>
                    <a:latin typeface="CreativeBlock BB" pitchFamily="34" charset="0"/>
                  </a:rPr>
                  <a:t> = </a:t>
                </a:r>
                <a:r>
                  <a:rPr lang="en-US" altLang="en-US" sz="3600" dirty="0">
                    <a:solidFill>
                      <a:schemeClr val="bg1"/>
                    </a:solidFill>
                    <a:latin typeface="CreativeBlock BB" pitchFamily="34" charset="0"/>
                  </a:rPr>
                  <a:t>(400 N) </a:t>
                </a:r>
                <a:r>
                  <a:rPr lang="en-US" altLang="en-US" sz="2800" dirty="0">
                    <a:solidFill>
                      <a:schemeClr val="bg1"/>
                    </a:solidFill>
                    <a:latin typeface="CreativeBlock BB" pitchFamily="34" charset="0"/>
                  </a:rPr>
                  <a:t>• </a:t>
                </a:r>
                <a:r>
                  <a:rPr lang="en-US" altLang="en-US" sz="3600" dirty="0">
                    <a:solidFill>
                      <a:schemeClr val="bg1"/>
                    </a:solidFill>
                    <a:latin typeface="CreativeBlock BB" pitchFamily="34" charset="0"/>
                  </a:rPr>
                  <a:t>(0.25 m) </a:t>
                </a:r>
                <a:endParaRPr lang="en-US" altLang="en-US" sz="3200" dirty="0">
                  <a:solidFill>
                    <a:schemeClr val="bg1"/>
                  </a:solidFill>
                  <a:latin typeface="CreativeBlock BB" pitchFamily="34" charset="0"/>
                </a:endParaRPr>
              </a:p>
              <a:p>
                <a:r>
                  <a:rPr lang="en-US" altLang="en-US" sz="4000" dirty="0">
                    <a:solidFill>
                      <a:schemeClr val="bg1"/>
                    </a:solidFill>
                    <a:latin typeface="CreativeBlock BB" pitchFamily="34" charset="0"/>
                  </a:rPr>
                  <a:t>                     W = 100 J</a:t>
                </a:r>
              </a:p>
              <a:p>
                <a:r>
                  <a:rPr lang="en-US" altLang="en-US" sz="4000" dirty="0">
                    <a:solidFill>
                      <a:schemeClr val="bg1"/>
                    </a:solidFill>
                    <a:latin typeface="CreativeBlock BB" pitchFamily="34" charset="0"/>
                  </a:rPr>
                  <a:t>	</a:t>
                </a:r>
                <a:r>
                  <a:rPr lang="en-US" altLang="en-US" sz="4800" dirty="0">
                    <a:solidFill>
                      <a:schemeClr val="bg1"/>
                    </a:solidFill>
                    <a:latin typeface="CreativeBlock BB" pitchFamily="34" charset="0"/>
                  </a:rPr>
                  <a:t>P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480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en-US" sz="4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num>
                      <m:den>
                        <m:r>
                          <a:rPr lang="en-US" altLang="en-US" sz="4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r>
                  <a:rPr lang="en-US" altLang="en-US" sz="4800" dirty="0">
                    <a:solidFill>
                      <a:schemeClr val="bg1"/>
                    </a:solidFill>
                    <a:latin typeface="CreativeBlock BB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480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en-US" sz="4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  <m:r>
                          <a:rPr lang="en-US" altLang="en-US" sz="4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altLang="en-US" sz="4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en-US" sz="4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en-US" altLang="en-US" sz="4800" dirty="0">
                    <a:solidFill>
                      <a:schemeClr val="bg1"/>
                    </a:solidFill>
                    <a:latin typeface="CreativeBlock BB" pitchFamily="34" charset="0"/>
                  </a:rPr>
                  <a:t> = 50J/s</a:t>
                </a:r>
              </a:p>
              <a:p>
                <a:pPr eaLnBrk="0" hangingPunct="0"/>
                <a:endParaRPr lang="en-US" altLang="en-US" sz="3200" dirty="0">
                  <a:latin typeface="CreativeBlock BB" pitchFamily="34" charset="0"/>
                </a:endParaRPr>
              </a:p>
            </p:txBody>
          </p:sp>
        </mc:Choice>
        <mc:Fallback xmlns="">
          <p:sp>
            <p:nvSpPr>
              <p:cNvPr id="30728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0" y="2118050"/>
                <a:ext cx="8763000" cy="2987934"/>
              </a:xfrm>
              <a:prstGeom prst="rect">
                <a:avLst/>
              </a:prstGeom>
              <a:blipFill>
                <a:blip r:embed="rId5"/>
                <a:stretch>
                  <a:fillRect t="-448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3739386" y="5862258"/>
            <a:ext cx="8161886" cy="830997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 dirty="0">
                <a:latin typeface="CreativeBlock BB" pitchFamily="34" charset="0"/>
              </a:rPr>
              <a:t>CALCULATING POWER</a:t>
            </a:r>
          </a:p>
        </p:txBody>
      </p:sp>
      <p:pic>
        <p:nvPicPr>
          <p:cNvPr id="30734" name="Picture 14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400" y="5181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1000" y="2125419"/>
            <a:ext cx="399723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Mass = 40kg</a:t>
            </a:r>
          </a:p>
          <a:p>
            <a:r>
              <a:rPr lang="en-US" sz="3200" dirty="0">
                <a:solidFill>
                  <a:schemeClr val="bg1"/>
                </a:solidFill>
              </a:rPr>
              <a:t>Distance = 0.25m</a:t>
            </a:r>
          </a:p>
          <a:p>
            <a:r>
              <a:rPr lang="en-US" sz="3200" dirty="0">
                <a:solidFill>
                  <a:schemeClr val="bg1"/>
                </a:solidFill>
              </a:rPr>
              <a:t>accel = 9.8m/s</a:t>
            </a:r>
            <a:r>
              <a:rPr lang="en-US" sz="3200" baseline="30000" dirty="0">
                <a:solidFill>
                  <a:schemeClr val="bg1"/>
                </a:solidFill>
              </a:rPr>
              <a:t>2</a:t>
            </a:r>
            <a:r>
              <a:rPr lang="en-US" sz="3200" dirty="0">
                <a:solidFill>
                  <a:schemeClr val="bg1"/>
                </a:solidFill>
              </a:rPr>
              <a:t>              Time = 2s</a:t>
            </a:r>
          </a:p>
        </p:txBody>
      </p:sp>
    </p:spTree>
    <p:extLst>
      <p:ext uri="{BB962C8B-B14F-4D97-AF65-F5344CB8AC3E}">
        <p14:creationId xmlns:p14="http://schemas.microsoft.com/office/powerpoint/2010/main" val="3087003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8" fill="hold"/>
                                        <p:tgtEl>
                                          <p:spTgt spid="307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307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307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307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73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5275" y="123248"/>
            <a:ext cx="6555845" cy="563779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8490" y="5571065"/>
            <a:ext cx="11357843" cy="1507067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CALCULATING WORK AND POWER</a:t>
            </a:r>
          </a:p>
        </p:txBody>
      </p:sp>
    </p:spTree>
    <p:extLst>
      <p:ext uri="{BB962C8B-B14F-4D97-AF65-F5344CB8AC3E}">
        <p14:creationId xmlns:p14="http://schemas.microsoft.com/office/powerpoint/2010/main" val="823945987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773</TotalTime>
  <Words>287</Words>
  <Application>Microsoft Office PowerPoint</Application>
  <PresentationFormat>Custom</PresentationFormat>
  <Paragraphs>30</Paragraphs>
  <Slides>8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Slice</vt:lpstr>
      <vt:lpstr>JAMES WATT</vt:lpstr>
      <vt:lpstr>JAMES WATT</vt:lpstr>
      <vt:lpstr>POWER</vt:lpstr>
      <vt:lpstr>PowerPoint Presentation</vt:lpstr>
      <vt:lpstr>POWER</vt:lpstr>
      <vt:lpstr>HOW MUCH POWER?</vt:lpstr>
      <vt:lpstr>PowerPoint Presentation</vt:lpstr>
      <vt:lpstr>CALCULATING WORK AND POWER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</dc:title>
  <dc:creator>Nancy Brim</dc:creator>
  <cp:lastModifiedBy>nbrim</cp:lastModifiedBy>
  <cp:revision>48</cp:revision>
  <dcterms:created xsi:type="dcterms:W3CDTF">2015-09-16T23:54:00Z</dcterms:created>
  <dcterms:modified xsi:type="dcterms:W3CDTF">2018-01-22T13:12:01Z</dcterms:modified>
</cp:coreProperties>
</file>