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335" r:id="rId2"/>
    <p:sldId id="338" r:id="rId3"/>
    <p:sldId id="363" r:id="rId4"/>
    <p:sldId id="339" r:id="rId5"/>
    <p:sldId id="364" r:id="rId6"/>
    <p:sldId id="342" r:id="rId7"/>
    <p:sldId id="343" r:id="rId8"/>
    <p:sldId id="344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3B646B-9F91-443B-BF50-1EA735D2CF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75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s://www.youtube.com/watch?v=D9wQVIEdKh8&amp;safe=activ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PROJECTILE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Thrown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objects </a:t>
            </a:r>
            <a:r>
              <a:rPr lang="en-US" sz="3200" b="1" dirty="0">
                <a:solidFill>
                  <a:srgbClr val="FF0000"/>
                </a:solidFill>
              </a:rPr>
              <a:t>do not </a:t>
            </a:r>
            <a:r>
              <a:rPr lang="en-US" sz="3200" dirty="0"/>
              <a:t>travel in a </a:t>
            </a:r>
            <a:r>
              <a:rPr lang="en-US" sz="3200" b="1" dirty="0">
                <a:solidFill>
                  <a:srgbClr val="FF0000"/>
                </a:solidFill>
              </a:rPr>
              <a:t>straight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line.  They tend to curve </a:t>
            </a:r>
            <a:r>
              <a:rPr lang="en-US" sz="3200" b="1" dirty="0">
                <a:solidFill>
                  <a:srgbClr val="FF0000"/>
                </a:solidFill>
              </a:rPr>
              <a:t>downward</a:t>
            </a:r>
            <a:r>
              <a:rPr lang="en-US" sz="3200" dirty="0"/>
              <a:t>.</a:t>
            </a:r>
          </a:p>
          <a:p>
            <a:r>
              <a:rPr lang="en-US" sz="3200" dirty="0"/>
              <a:t>Anything that is </a:t>
            </a:r>
            <a:r>
              <a:rPr lang="en-US" sz="3200" b="1" dirty="0">
                <a:solidFill>
                  <a:srgbClr val="FF0000"/>
                </a:solidFill>
              </a:rPr>
              <a:t>thrown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or </a:t>
            </a:r>
            <a:r>
              <a:rPr lang="en-US" sz="3200" b="1" dirty="0">
                <a:solidFill>
                  <a:srgbClr val="FF0000"/>
                </a:solidFill>
              </a:rPr>
              <a:t>shot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through the air is a </a:t>
            </a:r>
            <a:r>
              <a:rPr lang="en-US" sz="3200" b="1" dirty="0">
                <a:solidFill>
                  <a:srgbClr val="FF0000"/>
                </a:solidFill>
              </a:rPr>
              <a:t>projectile</a:t>
            </a:r>
            <a:r>
              <a:rPr lang="en-US" sz="3200" dirty="0"/>
              <a:t>.</a:t>
            </a:r>
          </a:p>
          <a:p>
            <a:r>
              <a:rPr lang="en-US" sz="3200" dirty="0"/>
              <a:t>Because of the Earth’s </a:t>
            </a:r>
            <a:r>
              <a:rPr lang="en-US" sz="3200" b="1" dirty="0">
                <a:solidFill>
                  <a:srgbClr val="FF0000"/>
                </a:solidFill>
              </a:rPr>
              <a:t>gravitational pull </a:t>
            </a:r>
            <a:r>
              <a:rPr lang="en-US" sz="3200" dirty="0"/>
              <a:t>and the object’s own </a:t>
            </a:r>
            <a:r>
              <a:rPr lang="en-US" sz="3200" b="1" dirty="0">
                <a:solidFill>
                  <a:srgbClr val="FF0000"/>
                </a:solidFill>
              </a:rPr>
              <a:t>inertia</a:t>
            </a:r>
            <a:r>
              <a:rPr lang="en-US" sz="3200" dirty="0"/>
              <a:t>, projectiles follow a </a:t>
            </a:r>
            <a:r>
              <a:rPr lang="en-US" sz="3200" b="1" dirty="0">
                <a:solidFill>
                  <a:srgbClr val="FF0000"/>
                </a:solidFill>
              </a:rPr>
              <a:t>curved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path.</a:t>
            </a:r>
          </a:p>
        </p:txBody>
      </p:sp>
    </p:spTree>
    <p:extLst>
      <p:ext uri="{BB962C8B-B14F-4D97-AF65-F5344CB8AC3E}">
        <p14:creationId xmlns:p14="http://schemas.microsoft.com/office/powerpoint/2010/main" val="67292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17464"/>
            <a:ext cx="10363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</a:rPr>
              <a:t>PROJECTILE MOTION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81150" y="1247384"/>
            <a:ext cx="9791700" cy="1219200"/>
          </a:xfrm>
          <a:solidFill>
            <a:srgbClr val="FFFF66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/>
              <a:t>Projectiles follow a </a:t>
            </a:r>
            <a:r>
              <a:rPr lang="en-US" altLang="en-US" sz="3200" b="1" dirty="0">
                <a:solidFill>
                  <a:srgbClr val="FF0000"/>
                </a:solidFill>
              </a:rPr>
              <a:t>curved </a:t>
            </a:r>
            <a:r>
              <a:rPr lang="en-US" altLang="en-US" sz="3200" dirty="0"/>
              <a:t>path because of the Earth’s gravitational pull.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2362200" y="42672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9982200" y="41910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26630" name="Picture 6" descr="drop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33888"/>
            <a:ext cx="4191000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581149" y="2362200"/>
            <a:ext cx="9791701" cy="10668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marL="346075" indent="-346075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2"/>
                </a:solidFill>
                <a:latin typeface="+mn-lt"/>
              </a:rPr>
              <a:t>They have 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two</a:t>
            </a:r>
            <a:r>
              <a:rPr lang="en-US" altLang="en-US" sz="3200" dirty="0">
                <a:solidFill>
                  <a:schemeClr val="tx2"/>
                </a:solidFill>
                <a:latin typeface="+mn-lt"/>
              </a:rPr>
              <a:t> types of motion that are independent of each other: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133600" y="3505201"/>
            <a:ext cx="3657600" cy="5191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Tahoma" panose="020B0604030504040204" pitchFamily="34" charset="0"/>
              </a:rPr>
              <a:t>1.  </a:t>
            </a:r>
            <a:r>
              <a:rPr lang="en-US" altLang="en-US" sz="2800" dirty="0">
                <a:solidFill>
                  <a:srgbClr val="FF0000"/>
                </a:solidFill>
                <a:latin typeface="Tahoma" panose="020B0604030504040204" pitchFamily="34" charset="0"/>
              </a:rPr>
              <a:t>Horizontal</a:t>
            </a:r>
            <a:r>
              <a:rPr lang="en-US" altLang="en-US" sz="2800" dirty="0">
                <a:latin typeface="Tahoma" panose="020B0604030504040204" pitchFamily="34" charset="0"/>
              </a:rPr>
              <a:t> motion</a:t>
            </a:r>
            <a:endParaRPr lang="en-US" altLang="en-US" sz="3200" dirty="0">
              <a:latin typeface="Tahoma" panose="020B0604030504040204" pitchFamily="34" charset="0"/>
            </a:endParaRP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400800" y="3505200"/>
            <a:ext cx="3733800" cy="5191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2.  </a:t>
            </a:r>
            <a:r>
              <a:rPr lang="en-US" altLang="en-US" sz="2800" dirty="0">
                <a:solidFill>
                  <a:srgbClr val="FF0000"/>
                </a:solidFill>
                <a:latin typeface="Tahoma" panose="020B0604030504040204" pitchFamily="34" charset="0"/>
              </a:rPr>
              <a:t>Vertical</a:t>
            </a:r>
            <a:r>
              <a:rPr lang="en-US" altLang="en-US" sz="2800" dirty="0">
                <a:latin typeface="Tahoma" panose="020B0604030504040204" pitchFamily="34" charset="0"/>
              </a:rPr>
              <a:t> motion </a:t>
            </a:r>
            <a:endParaRPr lang="en-US" altLang="en-US" sz="3400" dirty="0">
              <a:latin typeface="Tahoma" panose="020B0604030504040204" pitchFamily="34" charset="0"/>
            </a:endParaRPr>
          </a:p>
        </p:txBody>
      </p:sp>
      <p:pic>
        <p:nvPicPr>
          <p:cNvPr id="43019" name="Picture 13" descr="arch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77020"/>
            <a:ext cx="7696200" cy="760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671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  <p:bldP spid="26628" grpId="0" animBg="1"/>
      <p:bldP spid="26629" grpId="0" animBg="1"/>
      <p:bldP spid="26631" grpId="0" animBg="1" autoUpdateAnimBg="0"/>
      <p:bldP spid="26632" grpId="0" animBg="1" autoUpdateAnimBg="0"/>
      <p:bldP spid="26633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772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</a:rPr>
              <a:t>PROJECTILE MOTION</a:t>
            </a:r>
          </a:p>
        </p:txBody>
      </p:sp>
      <p:pic>
        <p:nvPicPr>
          <p:cNvPr id="27651" name="Picture 3" descr="dro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6800"/>
            <a:ext cx="284638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953000" y="990600"/>
            <a:ext cx="634365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Tahoma" panose="020B0604030504040204" pitchFamily="34" charset="0"/>
              </a:rPr>
              <a:t>Which will hit the ground first?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latin typeface="Tahoma" panose="020B0604030504040204" pitchFamily="34" charset="0"/>
              </a:rPr>
              <a:t>A ball that is dropped straight down or a ball that is “shot” out horizontally?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876800" y="3657601"/>
            <a:ext cx="7239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FF0000"/>
                </a:solidFill>
                <a:latin typeface="Tahoma" panose="020B0604030504040204" pitchFamily="34" charset="0"/>
              </a:rPr>
              <a:t>* </a:t>
            </a:r>
            <a:r>
              <a:rPr lang="en-US" altLang="en-US" sz="2800" dirty="0">
                <a:latin typeface="Tahoma" panose="020B0604030504040204" pitchFamily="34" charset="0"/>
              </a:rPr>
              <a:t>An object launched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horizontally</a:t>
            </a:r>
            <a:r>
              <a:rPr lang="en-US" altLang="en-US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800" dirty="0">
                <a:latin typeface="Tahoma" panose="020B0604030504040204" pitchFamily="34" charset="0"/>
              </a:rPr>
              <a:t>will land on the ground at the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same time </a:t>
            </a:r>
            <a:r>
              <a:rPr lang="en-US" altLang="en-US" sz="2800" dirty="0">
                <a:latin typeface="Tahoma" panose="020B0604030504040204" pitchFamily="34" charset="0"/>
              </a:rPr>
              <a:t>as an object simply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dropped</a:t>
            </a:r>
            <a:r>
              <a:rPr lang="en-US" altLang="en-US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800" dirty="0">
                <a:latin typeface="Tahoma" panose="020B0604030504040204" pitchFamily="34" charset="0"/>
              </a:rPr>
              <a:t>from the same height!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95331" y="5527343"/>
            <a:ext cx="300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hlinkClick r:id="rId4"/>
              </a:rPr>
              <a:t>Mythbusters</a:t>
            </a:r>
            <a:endParaRPr lang="en-US" sz="3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542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utoUpdateAnimBg="0"/>
      <p:bldP spid="2765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CIRCULAR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110" y="1285874"/>
            <a:ext cx="10018713" cy="3124201"/>
          </a:xfrm>
        </p:spPr>
        <p:txBody>
          <a:bodyPr/>
          <a:lstStyle/>
          <a:p>
            <a:r>
              <a:rPr lang="en-US" altLang="en-US" sz="3200" dirty="0"/>
              <a:t>An object moving in a </a:t>
            </a:r>
            <a:r>
              <a:rPr lang="en-US" altLang="en-US" sz="3200" b="1" dirty="0">
                <a:solidFill>
                  <a:srgbClr val="FF0000"/>
                </a:solidFill>
              </a:rPr>
              <a:t>circular motion </a:t>
            </a:r>
            <a:r>
              <a:rPr lang="en-US" altLang="en-US" sz="3200" dirty="0"/>
              <a:t>at the same speed is </a:t>
            </a:r>
            <a:r>
              <a:rPr lang="en-US" altLang="en-US" sz="3200" b="1" dirty="0">
                <a:solidFill>
                  <a:srgbClr val="FF0000"/>
                </a:solidFill>
              </a:rPr>
              <a:t>accelerating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toward the center because its </a:t>
            </a:r>
            <a:r>
              <a:rPr lang="en-US" altLang="en-US" sz="3200" b="1" dirty="0">
                <a:solidFill>
                  <a:srgbClr val="FF0000"/>
                </a:solidFill>
              </a:rPr>
              <a:t>direction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is constantly changing.</a:t>
            </a:r>
          </a:p>
          <a:p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408109" y="3492245"/>
            <a:ext cx="6710279" cy="1600438"/>
          </a:xfrm>
          <a:prstGeom prst="rect">
            <a:avLst/>
          </a:prstGeom>
          <a:solidFill>
            <a:srgbClr val="FFFF66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SzPct val="95000"/>
              <a:buFontTx/>
              <a:buBlip>
                <a:blip r:embed="rId2"/>
              </a:buBlip>
            </a:pP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Centripetal</a:t>
            </a:r>
            <a:r>
              <a:rPr lang="en-US" alt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dirty="0">
                <a:latin typeface="+mn-lt"/>
              </a:rPr>
              <a:t>acceleration is acceleration toward the 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center</a:t>
            </a:r>
            <a:r>
              <a:rPr lang="en-US" alt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dirty="0">
                <a:latin typeface="+mn-lt"/>
              </a:rPr>
              <a:t>of a 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curved</a:t>
            </a:r>
            <a:r>
              <a:rPr lang="en-US" alt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dirty="0">
                <a:latin typeface="+mn-lt"/>
              </a:rPr>
              <a:t>path.</a:t>
            </a:r>
            <a:endParaRPr lang="en-US" altLang="en-US" sz="3400" dirty="0">
              <a:latin typeface="+mn-lt"/>
            </a:endParaRPr>
          </a:p>
        </p:txBody>
      </p:sp>
      <p:pic>
        <p:nvPicPr>
          <p:cNvPr id="5" name="Picture 8" descr="im59 centripetal accelera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50" y="3639579"/>
            <a:ext cx="3274795" cy="283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08110" y="5301058"/>
            <a:ext cx="6710278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+mn-lt"/>
              </a:rPr>
              <a:t>'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Centripetal</a:t>
            </a:r>
            <a:r>
              <a:rPr lang="en-US" altLang="en-US" sz="3200" dirty="0">
                <a:latin typeface="+mn-lt"/>
              </a:rPr>
              <a:t>' comes from the Latin word for '</a:t>
            </a:r>
            <a:r>
              <a:rPr lang="en-US" altLang="en-US" sz="3200" b="1" dirty="0">
                <a:latin typeface="+mn-lt"/>
              </a:rPr>
              <a:t>center seeking</a:t>
            </a:r>
            <a:r>
              <a:rPr lang="en-US" altLang="en-US" sz="3200" dirty="0">
                <a:latin typeface="+mn-lt"/>
              </a:rPr>
              <a:t>‘.</a:t>
            </a:r>
          </a:p>
        </p:txBody>
      </p:sp>
    </p:spTree>
    <p:extLst>
      <p:ext uri="{BB962C8B-B14F-4D97-AF65-F5344CB8AC3E}">
        <p14:creationId xmlns:p14="http://schemas.microsoft.com/office/powerpoint/2010/main" val="389016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39246"/>
            <a:ext cx="9753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CIRCULAR MOTION</a:t>
            </a:r>
          </a:p>
        </p:txBody>
      </p:sp>
      <p:sp>
        <p:nvSpPr>
          <p:cNvPr id="46088" name="Rectangle 9"/>
          <p:cNvSpPr>
            <a:spLocks noChangeArrowheads="1"/>
          </p:cNvSpPr>
          <p:nvPr/>
        </p:nvSpPr>
        <p:spPr bwMode="auto">
          <a:xfrm>
            <a:off x="1594022" y="5665155"/>
            <a:ext cx="10342604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Comic Sans MS" panose="030F0702030302020204" pitchFamily="66" charset="0"/>
              </a:rPr>
              <a:t>Only centripetal is the </a:t>
            </a:r>
            <a:r>
              <a:rPr lang="en-US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real</a:t>
            </a:r>
            <a:r>
              <a:rPr lang="en-US" altLang="en-US" sz="2800" b="1" dirty="0">
                <a:latin typeface="Comic Sans MS" panose="030F0702030302020204" pitchFamily="66" charset="0"/>
              </a:rPr>
              <a:t> force.</a:t>
            </a:r>
            <a:r>
              <a:rPr lang="en-US" altLang="en-US" sz="28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6089" name="Rectangle 10"/>
          <p:cNvSpPr>
            <a:spLocks noChangeArrowheads="1"/>
          </p:cNvSpPr>
          <p:nvPr/>
        </p:nvSpPr>
        <p:spPr bwMode="auto">
          <a:xfrm>
            <a:off x="1594022" y="3815960"/>
            <a:ext cx="10342604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Comic Sans MS" panose="030F0702030302020204" pitchFamily="66" charset="0"/>
              </a:rPr>
              <a:t>Centrifugal 'force' is really a function of the inertia of the object being pushed into a circle. It is </a:t>
            </a:r>
            <a:r>
              <a:rPr lang="en-US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not</a:t>
            </a:r>
            <a:r>
              <a:rPr lang="en-US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</a:rPr>
              <a:t>really a force at all, it is simply the tendency of an object to go in a straight line.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99653" y="2785042"/>
            <a:ext cx="5436973" cy="1015663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 </a:t>
            </a:r>
            <a:r>
              <a:rPr lang="en-US" sz="2000" b="1" dirty="0">
                <a:solidFill>
                  <a:srgbClr val="FF0000"/>
                </a:solidFill>
              </a:rPr>
              <a:t>TANGENT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is a straight line or plane that touches a curve or curved surface at a point, but if extended does not cross it at that point.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181100"/>
            <a:ext cx="32194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9653" y="1181100"/>
            <a:ext cx="543697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direction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of the velocity vector at </a:t>
            </a:r>
            <a:r>
              <a:rPr lang="en-US" sz="3200" b="1" dirty="0">
                <a:solidFill>
                  <a:srgbClr val="FF0000"/>
                </a:solidFill>
              </a:rPr>
              <a:t>every instant</a:t>
            </a:r>
            <a:r>
              <a:rPr lang="en-US" sz="3200" dirty="0"/>
              <a:t> is in the direction </a:t>
            </a:r>
            <a:r>
              <a:rPr lang="en-US" sz="3200" b="1" dirty="0">
                <a:solidFill>
                  <a:srgbClr val="FF0000"/>
                </a:solidFill>
              </a:rPr>
              <a:t>tangent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to the circle.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887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8" grpId="0" animBg="1"/>
      <p:bldP spid="46089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057400" y="1489075"/>
            <a:ext cx="9620250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Anything that moves in a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circle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is doing so because a centripetal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force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is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accelerating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it toward the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center</a:t>
            </a:r>
            <a:r>
              <a:rPr lang="en-US" altLang="en-US" sz="3200" dirty="0">
                <a:latin typeface="Times New Roman" panose="02020603050405020304" pitchFamily="18" charset="0"/>
              </a:rPr>
              <a:t>.</a:t>
            </a:r>
            <a:r>
              <a:rPr lang="en-US" altLang="en-US" sz="3200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228850" y="274501"/>
            <a:ext cx="9448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CIRCULAR MOTION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422526" y="5195889"/>
            <a:ext cx="1387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endParaRPr lang="en-US" altLang="en-US" sz="2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0967" name="Picture 7" descr="slide 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2836864"/>
            <a:ext cx="7848600" cy="34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54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93836" y="-22224"/>
            <a:ext cx="10018713" cy="140334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 MOTION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1480" y="1645251"/>
            <a:ext cx="10170942" cy="949668"/>
          </a:xfrm>
        </p:spPr>
        <p:txBody>
          <a:bodyPr/>
          <a:lstStyle/>
          <a:p>
            <a:pPr eaLnBrk="1" hangingPunct="1"/>
            <a:r>
              <a:rPr lang="en-US" altLang="en-US" dirty="0"/>
              <a:t> </a:t>
            </a:r>
            <a:r>
              <a:rPr lang="en-US" altLang="en-US" sz="2800" dirty="0"/>
              <a:t>Centripetal force is the force that causes a moving object to move in a curved path.</a:t>
            </a:r>
          </a:p>
        </p:txBody>
      </p:sp>
      <p:pic>
        <p:nvPicPr>
          <p:cNvPr id="30724" name="Picture 4" descr="c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19" y="3326028"/>
            <a:ext cx="2438400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764062" y="3538153"/>
            <a:ext cx="2514600" cy="2225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Without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a centripetal force, an object in </a:t>
            </a: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motion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continues along a </a:t>
            </a: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straight-line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path.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9084267" y="3653053"/>
            <a:ext cx="2438400" cy="2225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With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a centripetal force, an object in </a:t>
            </a: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motion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will be </a:t>
            </a: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accelerated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and </a:t>
            </a:r>
            <a:r>
              <a:rPr lang="en-US" altLang="en-US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change</a:t>
            </a:r>
            <a:r>
              <a:rPr lang="en-US" altLang="en-US" sz="2000" b="1" dirty="0">
                <a:solidFill>
                  <a:srgbClr val="0000CC"/>
                </a:solidFill>
                <a:latin typeface="Verdana" panose="020B0604030504040204" pitchFamily="34" charset="0"/>
              </a:rPr>
              <a:t> its direction.</a:t>
            </a:r>
          </a:p>
        </p:txBody>
      </p:sp>
      <p:pic>
        <p:nvPicPr>
          <p:cNvPr id="30727" name="Picture 7" descr="cf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18091"/>
            <a:ext cx="2286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561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  <p:bldP spid="30725" grpId="0" animBg="1" autoUpdateAnimBg="0"/>
      <p:bldP spid="3072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02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8433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8635</TotalTime>
  <Words>358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Comic Sans MS</vt:lpstr>
      <vt:lpstr>Corbel</vt:lpstr>
      <vt:lpstr>Tahoma</vt:lpstr>
      <vt:lpstr>Times New Roman</vt:lpstr>
      <vt:lpstr>Verdana</vt:lpstr>
      <vt:lpstr>Wingdings</vt:lpstr>
      <vt:lpstr>Parallax</vt:lpstr>
      <vt:lpstr>PROJECTILE MOTION</vt:lpstr>
      <vt:lpstr>PROJECTILE MOTION</vt:lpstr>
      <vt:lpstr>PROJECTILE MOTION</vt:lpstr>
      <vt:lpstr>CIRCULAR MOTION</vt:lpstr>
      <vt:lpstr>CIRCULAR MOTION</vt:lpstr>
      <vt:lpstr>PowerPoint Presentation</vt:lpstr>
      <vt:lpstr>CIRCULAR MOTION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86</cp:revision>
  <cp:lastPrinted>2015-09-09T12:53:10Z</cp:lastPrinted>
  <dcterms:created xsi:type="dcterms:W3CDTF">2015-08-31T01:20:44Z</dcterms:created>
  <dcterms:modified xsi:type="dcterms:W3CDTF">2018-01-04T00:56:22Z</dcterms:modified>
</cp:coreProperties>
</file>