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03" r:id="rId3"/>
    <p:sldId id="335" r:id="rId4"/>
    <p:sldId id="351" r:id="rId5"/>
    <p:sldId id="336" r:id="rId6"/>
    <p:sldId id="337" r:id="rId7"/>
    <p:sldId id="352" r:id="rId8"/>
    <p:sldId id="323" r:id="rId9"/>
    <p:sldId id="338" r:id="rId10"/>
    <p:sldId id="353" r:id="rId11"/>
    <p:sldId id="339" r:id="rId12"/>
    <p:sldId id="340" r:id="rId13"/>
    <p:sldId id="341" r:id="rId14"/>
    <p:sldId id="342" r:id="rId15"/>
    <p:sldId id="343" r:id="rId16"/>
    <p:sldId id="32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55" autoAdjust="0"/>
    <p:restoredTop sz="94660"/>
  </p:normalViewPr>
  <p:slideViewPr>
    <p:cSldViewPr snapToGrid="0">
      <p:cViewPr varScale="1">
        <p:scale>
          <a:sx n="70" d="100"/>
          <a:sy n="70" d="100"/>
        </p:scale>
        <p:origin x="-45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1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8867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443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213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192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808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53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895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63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295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586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0070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93123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1500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260619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943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4102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259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20000"/>
                <a:lumOff val="8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CBB4DB1-018F-4787-B4CD-C0EE1A7DA839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A1474CF-E035-4703-8FDA-EE280B056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6873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science360.gov/obj/video/c5be5456-2e39-49a7-8118-218868df89eb/work-energy-power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892101" y="1702490"/>
            <a:ext cx="5901933" cy="105259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/>
              <a:t>The capacity to do work</a:t>
            </a:r>
            <a:endParaRPr lang="en-US" sz="3600" b="1" dirty="0"/>
          </a:p>
        </p:txBody>
      </p:sp>
      <p:sp>
        <p:nvSpPr>
          <p:cNvPr id="6" name="WordArt 4"/>
          <p:cNvSpPr>
            <a:spLocks noGrp="1" noChangeArrowheads="1" noChangeShapeType="1" noTextEdit="1"/>
          </p:cNvSpPr>
          <p:nvPr>
            <p:ph type="ctrTitle"/>
          </p:nvPr>
        </p:nvSpPr>
        <p:spPr bwMode="auto">
          <a:xfrm>
            <a:off x="2672963" y="110392"/>
            <a:ext cx="6726963" cy="1477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60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Comic Sans MS" panose="030F0702030302020204" pitchFamily="66" charset="0"/>
              </a:rPr>
              <a:t>ENERGY</a:t>
            </a:r>
          </a:p>
        </p:txBody>
      </p:sp>
      <p:sp>
        <p:nvSpPr>
          <p:cNvPr id="4" name="WordArt 4"/>
          <p:cNvSpPr txBox="1">
            <a:spLocks noChangeArrowheads="1" noChangeShapeType="1" noTextEdit="1"/>
          </p:cNvSpPr>
          <p:nvPr/>
        </p:nvSpPr>
        <p:spPr bwMode="auto">
          <a:xfrm>
            <a:off x="2528489" y="2350898"/>
            <a:ext cx="6629157" cy="1455573"/>
          </a:xfrm>
          <a:prstGeom prst="rect">
            <a:avLst/>
          </a:prstGeom>
          <a:effectLst/>
        </p:spPr>
        <p:txBody>
          <a:bodyPr vert="horz" wrap="none" lIns="91440" tIns="45720" rIns="91440" bIns="45720" numCol="1" rtlCol="0" fromWordArt="1" anchor="b">
            <a:prstTxWarp prst="textPlain">
              <a:avLst>
                <a:gd name="adj" fmla="val 50000"/>
              </a:avLst>
            </a:prstTxWarp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60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Comic Sans MS" panose="030F0702030302020204" pitchFamily="66" charset="0"/>
              </a:rPr>
              <a:t>WORK</a:t>
            </a:r>
            <a:endParaRPr lang="en-US" sz="60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" name="Subtitle 4"/>
          <p:cNvSpPr txBox="1">
            <a:spLocks/>
          </p:cNvSpPr>
          <p:nvPr/>
        </p:nvSpPr>
        <p:spPr>
          <a:xfrm>
            <a:off x="3267811" y="3812784"/>
            <a:ext cx="5384869" cy="10525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/>
              <a:t>The transfer of energy</a:t>
            </a:r>
            <a:endParaRPr lang="en-US" sz="3600" b="1" dirty="0"/>
          </a:p>
        </p:txBody>
      </p:sp>
      <p:sp>
        <p:nvSpPr>
          <p:cNvPr id="8" name="WordArt 4"/>
          <p:cNvSpPr txBox="1">
            <a:spLocks noChangeArrowheads="1" noChangeShapeType="1" noTextEdit="1"/>
          </p:cNvSpPr>
          <p:nvPr/>
        </p:nvSpPr>
        <p:spPr bwMode="auto">
          <a:xfrm>
            <a:off x="2672963" y="4523168"/>
            <a:ext cx="6574566" cy="1443586"/>
          </a:xfrm>
          <a:prstGeom prst="rect">
            <a:avLst/>
          </a:prstGeom>
          <a:effectLst/>
        </p:spPr>
        <p:txBody>
          <a:bodyPr vert="horz" wrap="none" lIns="91440" tIns="45720" rIns="91440" bIns="45720" numCol="1" rtlCol="0" fromWordArt="1" anchor="b">
            <a:prstTxWarp prst="textPlain">
              <a:avLst>
                <a:gd name="adj" fmla="val 50000"/>
              </a:avLst>
            </a:prstTxWarp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60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Comic Sans MS" panose="030F0702030302020204" pitchFamily="66" charset="0"/>
              </a:rPr>
              <a:t>POWER</a:t>
            </a:r>
            <a:endParaRPr lang="en-US" sz="60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" name="Subtitle 4"/>
          <p:cNvSpPr txBox="1">
            <a:spLocks/>
          </p:cNvSpPr>
          <p:nvPr/>
        </p:nvSpPr>
        <p:spPr>
          <a:xfrm>
            <a:off x="2672963" y="6089584"/>
            <a:ext cx="6798583" cy="10525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The time it takes to do work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270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5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8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1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1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35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8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21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500"/>
                            </p:stCondLst>
                            <p:childTnLst>
                              <p:par>
                                <p:cTn id="47" presetID="21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000"/>
                            </p:stCondLst>
                            <p:childTnLst>
                              <p:par>
                                <p:cTn id="53" presetID="35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0"/>
                            </p:stCondLst>
                            <p:childTnLst>
                              <p:par>
                                <p:cTn id="56" presetID="8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6" grpId="3" animBg="1"/>
      <p:bldP spid="4" grpId="0" animBg="1"/>
      <p:bldP spid="4" grpId="1" animBg="1"/>
      <p:bldP spid="4" grpId="2" animBg="1"/>
      <p:bldP spid="4" grpId="3" animBg="1"/>
      <p:bldP spid="8" grpId="0" animBg="1"/>
      <p:bldP spid="8" grpId="1" animBg="1"/>
      <p:bldP spid="8" grpId="2" animBg="1"/>
      <p:bldP spid="8" grpId="3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/>
              <a:t>WATCH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Energy, Work and Power</a:t>
            </a:r>
            <a:endParaRPr lang="en-US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32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791" y="5350933"/>
            <a:ext cx="8534400" cy="1507067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rEVIEW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4" y="344607"/>
            <a:ext cx="11066510" cy="1320421"/>
          </a:xfrm>
        </p:spPr>
        <p:txBody>
          <a:bodyPr/>
          <a:lstStyle/>
          <a:p>
            <a:pPr marL="463550" lvl="0" indent="-463550">
              <a:buNone/>
            </a:pP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Describe 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Kinetic and Potential energy and distinguish between them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829" y="1673941"/>
            <a:ext cx="8132906" cy="4742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911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715" y="5350933"/>
            <a:ext cx="8534400" cy="1507067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REVIEW</a:t>
            </a:r>
            <a:endParaRPr lang="en-US" sz="6000" b="1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" y="921543"/>
            <a:ext cx="10411487" cy="4004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737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/>
              <a:t>rEVIEW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9464" y="309717"/>
            <a:ext cx="4566214" cy="3333135"/>
          </a:xfrm>
        </p:spPr>
        <p:txBody>
          <a:bodyPr>
            <a:normAutofit/>
          </a:bodyPr>
          <a:lstStyle/>
          <a:p>
            <a:pPr marL="395288" lvl="0" indent="-395288">
              <a:buNone/>
            </a:pP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State </a:t>
            </a: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examples of objects with kinetic energy and potential energy.</a:t>
            </a:r>
          </a:p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1" y="777923"/>
            <a:ext cx="6630746" cy="4889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911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496" y="5224751"/>
            <a:ext cx="8534400" cy="1507067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rEVIEW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9620" y="235424"/>
            <a:ext cx="11284875" cy="2994473"/>
          </a:xfrm>
        </p:spPr>
        <p:txBody>
          <a:bodyPr/>
          <a:lstStyle/>
          <a:p>
            <a:pPr marL="463550" lvl="0" indent="-463550">
              <a:buNone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	Calculate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kinetic energy of a given mass at a given velocity.</a:t>
            </a:r>
          </a:p>
          <a:p>
            <a:pPr marL="463550" lvl="0" indent="-463550">
              <a:buNone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	Calculate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gravitational potential energy of a given weight at a given height.</a:t>
            </a:r>
          </a:p>
          <a:p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933" y="2789665"/>
            <a:ext cx="3839743" cy="3136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676" y="2804415"/>
            <a:ext cx="5000037" cy="3136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911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/>
              <a:t>rEVIEW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9464" y="309717"/>
            <a:ext cx="4566214" cy="4230805"/>
          </a:xfrm>
        </p:spPr>
        <p:txBody>
          <a:bodyPr>
            <a:normAutofit/>
          </a:bodyPr>
          <a:lstStyle/>
          <a:p>
            <a:pPr marL="463550" lvl="0" indent="-463550">
              <a:buNone/>
            </a:pPr>
            <a:r>
              <a:rPr lang="en-US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Know </a:t>
            </a: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unit for energy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2198" y="844959"/>
            <a:ext cx="6268525" cy="503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690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/>
              <a:t>rEVIEW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6194260" cy="3615267"/>
          </a:xfrm>
        </p:spPr>
        <p:txBody>
          <a:bodyPr/>
          <a:lstStyle/>
          <a:p>
            <a:pPr marL="463550" lvl="0" indent="-463550">
              <a:buNone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Be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able to identify the different types of energy and given examples.</a:t>
            </a:r>
          </a:p>
          <a:p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0886" y="857557"/>
            <a:ext cx="4209772" cy="4835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6848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/>
              <a:t>rEVIEW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5" y="221777"/>
            <a:ext cx="11093806" cy="1916739"/>
          </a:xfrm>
        </p:spPr>
        <p:txBody>
          <a:bodyPr/>
          <a:lstStyle/>
          <a:p>
            <a:pPr marL="463550" lvl="0" indent="-463550">
              <a:buNone/>
            </a:pPr>
            <a:r>
              <a:rPr lang="en-US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Identify </a:t>
            </a: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energy transformations/conversions within a system.</a:t>
            </a:r>
          </a:p>
          <a:p>
            <a:endParaRPr lang="en-US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5533" y="1607574"/>
            <a:ext cx="8100724" cy="488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911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/>
              <a:t>rEVIEW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5" y="221777"/>
            <a:ext cx="11093806" cy="2603310"/>
          </a:xfrm>
        </p:spPr>
        <p:txBody>
          <a:bodyPr/>
          <a:lstStyle/>
          <a:p>
            <a:pPr marL="463550" lvl="0" indent="-46355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State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Law of Conservation of Energy and be able to apply it to energy conversions.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865" y="1963738"/>
            <a:ext cx="8676353" cy="3278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209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917" y="5053012"/>
            <a:ext cx="8534400" cy="1507067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rEVIEW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324" y="249072"/>
            <a:ext cx="11394057" cy="1948218"/>
          </a:xfrm>
        </p:spPr>
        <p:txBody>
          <a:bodyPr/>
          <a:lstStyle/>
          <a:p>
            <a:pPr marL="395288" lvl="0" indent="-395288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 Know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definition of work, the unit for work, and how to calculate it</a:t>
            </a:r>
            <a:r>
              <a:rPr lang="en-US" sz="3200" dirty="0"/>
              <a:t>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30594" y="1666561"/>
            <a:ext cx="8273845" cy="13542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entury" panose="02040604050505020304" pitchFamily="18" charset="0"/>
              </a:rPr>
              <a:t>Work - a force causing the movement, or displacement, of an object.</a:t>
            </a:r>
            <a:endParaRPr lang="en-US" sz="3200" dirty="0">
              <a:solidFill>
                <a:schemeClr val="bg1"/>
              </a:solidFill>
              <a:latin typeface="Century" panose="02040604050505020304" pitchFamily="18" charset="0"/>
            </a:endParaRPr>
          </a:p>
          <a:p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193" y="3020778"/>
            <a:ext cx="5288219" cy="181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279923" y="4830840"/>
            <a:ext cx="4424516" cy="135421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Unit:  Joule, J</a:t>
            </a:r>
            <a:endParaRPr lang="en-US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(a Newton • meter)</a:t>
            </a:r>
            <a:endParaRPr lang="en-US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11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/>
              <a:t>rEVIEW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3961" y="1613848"/>
            <a:ext cx="4529233" cy="2002809"/>
          </a:xfrm>
        </p:spPr>
        <p:txBody>
          <a:bodyPr/>
          <a:lstStyle/>
          <a:p>
            <a:pPr marL="463550" lvl="0" indent="-46355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Be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able to identify work and non-work situations.</a:t>
            </a:r>
          </a:p>
          <a:p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740" y="677179"/>
            <a:ext cx="6632811" cy="5280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911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/>
              <a:t>rEVIEW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314" y="576618"/>
            <a:ext cx="4256278" cy="3615267"/>
          </a:xfrm>
        </p:spPr>
        <p:txBody>
          <a:bodyPr/>
          <a:lstStyle/>
          <a:p>
            <a:pPr marL="395288" lvl="0" indent="-395288">
              <a:buNone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Explain how energy and work are related and why they are measured in the same unit.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425" y="865140"/>
            <a:ext cx="7153275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911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14" y="5174217"/>
            <a:ext cx="8534400" cy="1507067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rEVIEW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249073"/>
            <a:ext cx="10998272" cy="1934570"/>
          </a:xfrm>
        </p:spPr>
        <p:txBody>
          <a:bodyPr/>
          <a:lstStyle/>
          <a:p>
            <a:pPr marL="463550" lvl="0" indent="-46355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12.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Know the definition of power and how to calculate it</a:t>
            </a:r>
            <a:r>
              <a:rPr lang="en-US" sz="3200" dirty="0"/>
              <a:t>.</a:t>
            </a:r>
          </a:p>
          <a:p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083" y="1762982"/>
            <a:ext cx="8473585" cy="419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911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5" y="5350933"/>
            <a:ext cx="8534400" cy="1507067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rEVIEW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235425"/>
            <a:ext cx="11121101" cy="1811740"/>
          </a:xfrm>
        </p:spPr>
        <p:txBody>
          <a:bodyPr/>
          <a:lstStyle/>
          <a:p>
            <a:pPr marL="0" lv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13.  Be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able to calculate speed, velocity, and acceleration</a:t>
            </a:r>
            <a:r>
              <a:rPr lang="en-US" sz="3200" dirty="0"/>
              <a:t>.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637731" y="1637734"/>
                <a:ext cx="9184943" cy="3697872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 smtClean="0">
                    <a:solidFill>
                      <a:schemeClr val="bg1"/>
                    </a:solidFill>
                    <a:latin typeface="Arial Black" panose="020B0A04020102020204" pitchFamily="34" charset="0"/>
                  </a:rPr>
                  <a:t>Speed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𝒅𝒊𝒔𝒕𝒂𝒏𝒄𝒆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𝒕𝒊𝒎𝒆</m:t>
                        </m:r>
                      </m:den>
                    </m:f>
                  </m:oMath>
                </a14:m>
                <a:endParaRPr lang="en-US" sz="3600" b="1" dirty="0" smtClean="0">
                  <a:solidFill>
                    <a:schemeClr val="bg1"/>
                  </a:solidFill>
                  <a:latin typeface="Arial Black" panose="020B0A04020102020204" pitchFamily="34" charset="0"/>
                </a:endParaRPr>
              </a:p>
              <a:p>
                <a:endParaRPr lang="en-US" sz="3600" b="1" dirty="0">
                  <a:solidFill>
                    <a:schemeClr val="bg1"/>
                  </a:solidFill>
                  <a:latin typeface="Arial Black" panose="020B0A04020102020204" pitchFamily="34" charset="0"/>
                </a:endParaRPr>
              </a:p>
              <a:p>
                <a:r>
                  <a:rPr lang="en-US" sz="3600" b="1" dirty="0" smtClean="0">
                    <a:solidFill>
                      <a:schemeClr val="bg1"/>
                    </a:solidFill>
                    <a:latin typeface="Arial Black" panose="020B0A04020102020204" pitchFamily="34" charset="0"/>
                  </a:rPr>
                  <a:t>Velocity </a:t>
                </a:r>
                <a:r>
                  <a:rPr lang="en-US" sz="3600" b="1" dirty="0">
                    <a:solidFill>
                      <a:schemeClr val="bg1"/>
                    </a:solidFill>
                    <a:latin typeface="Arial Black" panose="020B0A0402010202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𝒅𝒊𝒔𝒕𝒂𝒏𝒄𝒆</m:t>
                        </m:r>
                      </m:num>
                      <m:den>
                        <m:r>
                          <a:rPr lang="en-US" sz="36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𝒕𝒊𝒎𝒆</m:t>
                        </m:r>
                      </m:den>
                    </m:f>
                  </m:oMath>
                </a14:m>
                <a:r>
                  <a:rPr lang="en-US" sz="3600" b="1" dirty="0" smtClean="0">
                    <a:solidFill>
                      <a:schemeClr val="bg1"/>
                    </a:solidFill>
                    <a:latin typeface="Arial Black" panose="020B0A04020102020204" pitchFamily="34" charset="0"/>
                  </a:rPr>
                  <a:t> + a direction</a:t>
                </a:r>
              </a:p>
              <a:p>
                <a:endParaRPr lang="en-US" sz="3600" b="1" dirty="0">
                  <a:solidFill>
                    <a:schemeClr val="bg1"/>
                  </a:solidFill>
                  <a:latin typeface="Arial Black" panose="020B0A04020102020204" pitchFamily="34" charset="0"/>
                </a:endParaRPr>
              </a:p>
              <a:p>
                <a:r>
                  <a:rPr lang="en-US" sz="3600" b="1" dirty="0" smtClean="0">
                    <a:solidFill>
                      <a:schemeClr val="bg1"/>
                    </a:solidFill>
                    <a:latin typeface="Arial Black" panose="020B0A04020102020204" pitchFamily="34" charset="0"/>
                  </a:rPr>
                  <a:t>Acceleration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𝒇𝒊𝒏𝒂𝒍</m:t>
                        </m:r>
                        <m: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𝒗𝒆𝒍𝒐𝒄𝒊𝒕𝒚</m:t>
                        </m:r>
                        <m: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 −</m:t>
                        </m:r>
                        <m: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𝒊𝒏𝒊𝒕𝒊𝒂𝒍</m:t>
                        </m:r>
                        <m: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𝒗𝒆𝒍𝒐𝒄𝒊𝒕𝒚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𝒄𝒉𝒂𝒏𝒈𝒆</m:t>
                        </m:r>
                        <m: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𝒊𝒏</m:t>
                        </m:r>
                        <m: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𝒕𝒊𝒎𝒆</m:t>
                        </m:r>
                      </m:den>
                    </m:f>
                  </m:oMath>
                </a14:m>
                <a:endParaRPr lang="en-US" sz="3600" b="1" dirty="0" smtClean="0">
                  <a:solidFill>
                    <a:schemeClr val="bg1"/>
                  </a:solidFill>
                  <a:latin typeface="Arial Black" panose="020B0A0402010202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7731" y="1637734"/>
                <a:ext cx="9184943" cy="3697872"/>
              </a:xfrm>
              <a:prstGeom prst="rect">
                <a:avLst/>
              </a:prstGeom>
              <a:blipFill rotWithShape="1">
                <a:blip r:embed="rId2"/>
                <a:stretch>
                  <a:fillRect l="-2058" b="-4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911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916" y="5156072"/>
            <a:ext cx="8534400" cy="1507067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TEST FORMAT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685800"/>
            <a:ext cx="11162045" cy="3615267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multiple </a:t>
            </a:r>
            <a:r>
              <a:rPr lang="en-US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choice</a:t>
            </a:r>
          </a:p>
          <a:p>
            <a:r>
              <a:rPr lang="en-US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classify </a:t>
            </a:r>
            <a:r>
              <a:rPr lang="en-US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 or PE</a:t>
            </a:r>
          </a:p>
          <a:p>
            <a:r>
              <a:rPr lang="en-US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Energy </a:t>
            </a:r>
            <a:r>
              <a:rPr lang="en-US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types and examples</a:t>
            </a:r>
          </a:p>
          <a:p>
            <a:r>
              <a:rPr lang="en-US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energy </a:t>
            </a:r>
            <a:r>
              <a:rPr lang="en-US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transformations</a:t>
            </a:r>
          </a:p>
          <a:p>
            <a:r>
              <a:rPr lang="en-US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calculations </a:t>
            </a:r>
            <a:r>
              <a:rPr lang="en-US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speed, velocity, acceleration, energy, work, and power</a:t>
            </a:r>
            <a:endParaRPr lang="en-US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03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774</TotalTime>
  <Words>275</Words>
  <Application>Microsoft Office PowerPoint</Application>
  <PresentationFormat>Custom</PresentationFormat>
  <Paragraphs>48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Slice</vt:lpstr>
      <vt:lpstr>ENERGY</vt:lpstr>
      <vt:lpstr>WATCH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TEST FORMAT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</dc:title>
  <dc:creator>Nancy Brim</dc:creator>
  <cp:lastModifiedBy>nbrim</cp:lastModifiedBy>
  <cp:revision>45</cp:revision>
  <dcterms:created xsi:type="dcterms:W3CDTF">2015-09-16T23:54:00Z</dcterms:created>
  <dcterms:modified xsi:type="dcterms:W3CDTF">2018-01-22T13:12:48Z</dcterms:modified>
</cp:coreProperties>
</file>