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58" r:id="rId3"/>
    <p:sldId id="259" r:id="rId4"/>
    <p:sldId id="260" r:id="rId5"/>
    <p:sldId id="265" r:id="rId6"/>
    <p:sldId id="268" r:id="rId7"/>
    <p:sldId id="291" r:id="rId8"/>
    <p:sldId id="261" r:id="rId9"/>
    <p:sldId id="262" r:id="rId10"/>
    <p:sldId id="263" r:id="rId11"/>
    <p:sldId id="264" r:id="rId12"/>
    <p:sldId id="290" r:id="rId13"/>
    <p:sldId id="269" r:id="rId14"/>
    <p:sldId id="266" r:id="rId15"/>
    <p:sldId id="26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0" d="100"/>
          <a:sy n="110" d="100"/>
        </p:scale>
        <p:origin x="492" y="108"/>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AA6341-28DA-4F39-894C-6FF6AFB3C4CE}" type="datetimeFigureOut">
              <a:rPr lang="en-US" smtClean="0"/>
              <a:t>2/16/2018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3DA95B-56FC-4D4C-8F00-FA418D69FE31}" type="slidenum">
              <a:rPr lang="en-US" smtClean="0"/>
              <a:t>‹#›</a:t>
            </a:fld>
            <a:endParaRPr lang="en-US"/>
          </a:p>
        </p:txBody>
      </p:sp>
    </p:spTree>
    <p:extLst>
      <p:ext uri="{BB962C8B-B14F-4D97-AF65-F5344CB8AC3E}">
        <p14:creationId xmlns:p14="http://schemas.microsoft.com/office/powerpoint/2010/main" val="1315798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D71FA24-D115-4B44-AD8B-2C77EEB77439}" type="datetimeFigureOut">
              <a:rPr lang="en-US" smtClean="0"/>
              <a:t>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5241851C-4585-4805-B60C-ECACEE2EC663}" type="slidenum">
              <a:rPr lang="en-US" smtClean="0"/>
              <a:t>‹#›</a:t>
            </a:fld>
            <a:endParaRPr lang="en-US"/>
          </a:p>
        </p:txBody>
      </p:sp>
    </p:spTree>
    <p:extLst>
      <p:ext uri="{BB962C8B-B14F-4D97-AF65-F5344CB8AC3E}">
        <p14:creationId xmlns:p14="http://schemas.microsoft.com/office/powerpoint/2010/main" val="3147643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71FA24-D115-4B44-AD8B-2C77EEB77439}" type="datetimeFigureOut">
              <a:rPr lang="en-US" smtClean="0"/>
              <a:t>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41851C-4585-4805-B60C-ECACEE2EC663}" type="slidenum">
              <a:rPr lang="en-US" smtClean="0"/>
              <a:t>‹#›</a:t>
            </a:fld>
            <a:endParaRPr lang="en-US"/>
          </a:p>
        </p:txBody>
      </p:sp>
    </p:spTree>
    <p:extLst>
      <p:ext uri="{BB962C8B-B14F-4D97-AF65-F5344CB8AC3E}">
        <p14:creationId xmlns:p14="http://schemas.microsoft.com/office/powerpoint/2010/main" val="459852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71FA24-D115-4B44-AD8B-2C77EEB77439}" type="datetimeFigureOut">
              <a:rPr lang="en-US" smtClean="0"/>
              <a:t>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5241851C-4585-4805-B60C-ECACEE2EC663}" type="slidenum">
              <a:rPr lang="en-US" smtClean="0"/>
              <a:t>‹#›</a:t>
            </a:fld>
            <a:endParaRPr lang="en-US"/>
          </a:p>
        </p:txBody>
      </p:sp>
    </p:spTree>
    <p:extLst>
      <p:ext uri="{BB962C8B-B14F-4D97-AF65-F5344CB8AC3E}">
        <p14:creationId xmlns:p14="http://schemas.microsoft.com/office/powerpoint/2010/main" val="3694578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D71FA24-D115-4B44-AD8B-2C77EEB77439}" type="datetimeFigureOut">
              <a:rPr lang="en-US" smtClean="0"/>
              <a:t>2/16/2018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41851C-4585-4805-B60C-ECACEE2EC663}" type="slidenum">
              <a:rPr lang="en-US" smtClean="0"/>
              <a:t>‹#›</a:t>
            </a:fld>
            <a:endParaRPr lang="en-US"/>
          </a:p>
        </p:txBody>
      </p:sp>
    </p:spTree>
    <p:extLst>
      <p:ext uri="{BB962C8B-B14F-4D97-AF65-F5344CB8AC3E}">
        <p14:creationId xmlns:p14="http://schemas.microsoft.com/office/powerpoint/2010/main" val="3585383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D71FA24-D115-4B44-AD8B-2C77EEB77439}" type="datetimeFigureOut">
              <a:rPr lang="en-US" smtClean="0"/>
              <a:t>2/16/2018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41851C-4585-4805-B60C-ECACEE2EC663}" type="slidenum">
              <a:rPr lang="en-US" smtClean="0"/>
              <a:t>‹#›</a:t>
            </a:fld>
            <a:endParaRPr lang="en-US"/>
          </a:p>
        </p:txBody>
      </p:sp>
    </p:spTree>
    <p:extLst>
      <p:ext uri="{BB962C8B-B14F-4D97-AF65-F5344CB8AC3E}">
        <p14:creationId xmlns:p14="http://schemas.microsoft.com/office/powerpoint/2010/main" val="3334867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D71FA24-D115-4B44-AD8B-2C77EEB77439}" type="datetimeFigureOut">
              <a:rPr lang="en-US" smtClean="0"/>
              <a:t>2/16/2018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41851C-4585-4805-B60C-ECACEE2EC663}" type="slidenum">
              <a:rPr lang="en-US" smtClean="0"/>
              <a:t>‹#›</a:t>
            </a:fld>
            <a:endParaRPr lang="en-US"/>
          </a:p>
        </p:txBody>
      </p:sp>
    </p:spTree>
    <p:extLst>
      <p:ext uri="{BB962C8B-B14F-4D97-AF65-F5344CB8AC3E}">
        <p14:creationId xmlns:p14="http://schemas.microsoft.com/office/powerpoint/2010/main" val="13489622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D71FA24-D115-4B44-AD8B-2C77EEB77439}" type="datetimeFigureOut">
              <a:rPr lang="en-US" smtClean="0"/>
              <a:t>2/16/2018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41851C-4585-4805-B60C-ECACEE2EC663}" type="slidenum">
              <a:rPr lang="en-US" smtClean="0"/>
              <a:t>‹#›</a:t>
            </a:fld>
            <a:endParaRPr lang="en-US"/>
          </a:p>
        </p:txBody>
      </p:sp>
    </p:spTree>
    <p:extLst>
      <p:ext uri="{BB962C8B-B14F-4D97-AF65-F5344CB8AC3E}">
        <p14:creationId xmlns:p14="http://schemas.microsoft.com/office/powerpoint/2010/main" val="4185165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D71FA24-D115-4B44-AD8B-2C77EEB77439}" type="datetimeFigureOut">
              <a:rPr lang="en-US" smtClean="0"/>
              <a:t>2/16/2018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41851C-4585-4805-B60C-ECACEE2EC663}" type="slidenum">
              <a:rPr lang="en-US" smtClean="0"/>
              <a:t>‹#›</a:t>
            </a:fld>
            <a:endParaRPr lang="en-US"/>
          </a:p>
        </p:txBody>
      </p:sp>
    </p:spTree>
    <p:extLst>
      <p:ext uri="{BB962C8B-B14F-4D97-AF65-F5344CB8AC3E}">
        <p14:creationId xmlns:p14="http://schemas.microsoft.com/office/powerpoint/2010/main" val="429149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D71FA24-D115-4B44-AD8B-2C77EEB77439}" type="datetimeFigureOut">
              <a:rPr lang="en-US" smtClean="0"/>
              <a:t>2/16/2018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41851C-4585-4805-B60C-ECACEE2EC663}" type="slidenum">
              <a:rPr lang="en-US" smtClean="0"/>
              <a:t>‹#›</a:t>
            </a:fld>
            <a:endParaRPr lang="en-US"/>
          </a:p>
        </p:txBody>
      </p:sp>
    </p:spTree>
    <p:extLst>
      <p:ext uri="{BB962C8B-B14F-4D97-AF65-F5344CB8AC3E}">
        <p14:creationId xmlns:p14="http://schemas.microsoft.com/office/powerpoint/2010/main" val="2050853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D71FA24-D115-4B44-AD8B-2C77EEB77439}" type="datetimeFigureOut">
              <a:rPr lang="en-US" smtClean="0"/>
              <a:t>2/16/2018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5241851C-4585-4805-B60C-ECACEE2EC663}" type="slidenum">
              <a:rPr lang="en-US" smtClean="0"/>
              <a:t>‹#›</a:t>
            </a:fld>
            <a:endParaRPr lang="en-US"/>
          </a:p>
        </p:txBody>
      </p:sp>
    </p:spTree>
    <p:extLst>
      <p:ext uri="{BB962C8B-B14F-4D97-AF65-F5344CB8AC3E}">
        <p14:creationId xmlns:p14="http://schemas.microsoft.com/office/powerpoint/2010/main" val="2845119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D71FA24-D115-4B44-AD8B-2C77EEB77439}" type="datetimeFigureOut">
              <a:rPr lang="en-US" smtClean="0"/>
              <a:t>2/16/2018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5241851C-4585-4805-B60C-ECACEE2EC663}" type="slidenum">
              <a:rPr lang="en-US" smtClean="0"/>
              <a:t>‹#›</a:t>
            </a:fld>
            <a:endParaRPr lang="en-US"/>
          </a:p>
        </p:txBody>
      </p:sp>
    </p:spTree>
    <p:extLst>
      <p:ext uri="{BB962C8B-B14F-4D97-AF65-F5344CB8AC3E}">
        <p14:creationId xmlns:p14="http://schemas.microsoft.com/office/powerpoint/2010/main" val="12554797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D71FA24-D115-4B44-AD8B-2C77EEB77439}" type="datetimeFigureOut">
              <a:rPr lang="en-US" smtClean="0"/>
              <a:t>2/16/2018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5241851C-4585-4805-B60C-ECACEE2EC663}"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23503415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D71FA24-D115-4B44-AD8B-2C77EEB77439}" type="datetimeFigureOut">
              <a:rPr lang="en-US" smtClean="0"/>
              <a:t>2/16/2018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5241851C-4585-4805-B60C-ECACEE2EC663}" type="slidenum">
              <a:rPr lang="en-US" smtClean="0"/>
              <a:t>‹#›</a:t>
            </a:fld>
            <a:endParaRPr lang="en-US"/>
          </a:p>
        </p:txBody>
      </p:sp>
    </p:spTree>
    <p:extLst>
      <p:ext uri="{BB962C8B-B14F-4D97-AF65-F5344CB8AC3E}">
        <p14:creationId xmlns:p14="http://schemas.microsoft.com/office/powerpoint/2010/main" val="26202750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D71FA24-D115-4B44-AD8B-2C77EEB77439}" type="datetimeFigureOut">
              <a:rPr lang="en-US" smtClean="0"/>
              <a:t>2/16/2018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41851C-4585-4805-B60C-ECACEE2EC663}" type="slidenum">
              <a:rPr lang="en-US" smtClean="0"/>
              <a:t>‹#›</a:t>
            </a:fld>
            <a:endParaRPr lang="en-US"/>
          </a:p>
        </p:txBody>
      </p:sp>
    </p:spTree>
    <p:extLst>
      <p:ext uri="{BB962C8B-B14F-4D97-AF65-F5344CB8AC3E}">
        <p14:creationId xmlns:p14="http://schemas.microsoft.com/office/powerpoint/2010/main" val="41443530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D71FA24-D115-4B44-AD8B-2C77EEB77439}" type="datetimeFigureOut">
              <a:rPr lang="en-US" smtClean="0"/>
              <a:t>2/16/2018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41851C-4585-4805-B60C-ECACEE2EC663}" type="slidenum">
              <a:rPr lang="en-US" smtClean="0"/>
              <a:t>‹#›</a:t>
            </a:fld>
            <a:endParaRPr lang="en-US"/>
          </a:p>
        </p:txBody>
      </p:sp>
    </p:spTree>
    <p:extLst>
      <p:ext uri="{BB962C8B-B14F-4D97-AF65-F5344CB8AC3E}">
        <p14:creationId xmlns:p14="http://schemas.microsoft.com/office/powerpoint/2010/main" val="36062412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71FA24-D115-4B44-AD8B-2C77EEB77439}" type="datetimeFigureOut">
              <a:rPr lang="en-US" smtClean="0"/>
              <a:t>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41851C-4585-4805-B60C-ECACEE2EC663}" type="slidenum">
              <a:rPr lang="en-US" smtClean="0"/>
              <a:t>‹#›</a:t>
            </a:fld>
            <a:endParaRPr lang="en-US"/>
          </a:p>
        </p:txBody>
      </p:sp>
    </p:spTree>
    <p:extLst>
      <p:ext uri="{BB962C8B-B14F-4D97-AF65-F5344CB8AC3E}">
        <p14:creationId xmlns:p14="http://schemas.microsoft.com/office/powerpoint/2010/main" val="33979089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9D71FA24-D115-4B44-AD8B-2C77EEB77439}" type="datetimeFigureOut">
              <a:rPr lang="en-US" smtClean="0"/>
              <a:t>2/16/2018</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5241851C-4585-4805-B60C-ECACEE2EC663}" type="slidenum">
              <a:rPr lang="en-US" smtClean="0"/>
              <a:t>‹#›</a:t>
            </a:fld>
            <a:endParaRPr lang="en-US"/>
          </a:p>
        </p:txBody>
      </p:sp>
    </p:spTree>
    <p:extLst>
      <p:ext uri="{BB962C8B-B14F-4D97-AF65-F5344CB8AC3E}">
        <p14:creationId xmlns:p14="http://schemas.microsoft.com/office/powerpoint/2010/main" val="2631618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93000">
              <a:schemeClr val="accent6">
                <a:lumMod val="20000"/>
                <a:lumOff val="80000"/>
              </a:schemeClr>
            </a:gs>
            <a:gs pos="100000">
              <a:schemeClr val="bg2">
                <a:shade val="78000"/>
                <a:hueMod val="44000"/>
                <a:satMod val="200000"/>
                <a:lumMod val="69000"/>
              </a:schemeClr>
            </a:gs>
          </a:gsLst>
          <a:lin ang="2520000" scaled="0"/>
          <a:tileRect/>
        </a:gradFill>
        <a:effectLst/>
      </p:bgPr>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71FA24-D115-4B44-AD8B-2C77EEB77439}" type="datetimeFigureOut">
              <a:rPr lang="en-US" smtClean="0"/>
              <a:t>2/16/2018</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5241851C-4585-4805-B60C-ECACEE2EC663}" type="slidenum">
              <a:rPr lang="en-US" smtClean="0"/>
              <a:t>‹#›</a:t>
            </a:fld>
            <a:endParaRPr lang="en-US"/>
          </a:p>
        </p:txBody>
      </p:sp>
    </p:spTree>
    <p:extLst>
      <p:ext uri="{BB962C8B-B14F-4D97-AF65-F5344CB8AC3E}">
        <p14:creationId xmlns:p14="http://schemas.microsoft.com/office/powerpoint/2010/main" val="46390731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youtube.com/watch?v=ec2P7le9f7w&amp;index=20&amp;list=PL07249EFA9038FDC1"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gif"/><Relationship Id="rId1" Type="http://schemas.openxmlformats.org/officeDocument/2006/relationships/slideLayout" Target="../slideLayouts/slideLayout2.xml"/><Relationship Id="rId4" Type="http://schemas.openxmlformats.org/officeDocument/2006/relationships/hyperlink" Target="https://www.youtube.com/watch?v=By1sRYcp4nA&amp;index=13&amp;list=PL07249EFA9038FDC1https://www.youtube.com/watch?v=wTi3Hn09OBs"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7200" b="1" dirty="0"/>
              <a:t>THERMAL ENERGY</a:t>
            </a:r>
          </a:p>
        </p:txBody>
      </p:sp>
      <p:sp>
        <p:nvSpPr>
          <p:cNvPr id="4" name="TextBox 3"/>
          <p:cNvSpPr txBox="1"/>
          <p:nvPr/>
        </p:nvSpPr>
        <p:spPr>
          <a:xfrm>
            <a:off x="2653500" y="4742285"/>
            <a:ext cx="5681133" cy="769441"/>
          </a:xfrm>
          <a:prstGeom prst="rect">
            <a:avLst/>
          </a:prstGeom>
          <a:noFill/>
        </p:spPr>
        <p:txBody>
          <a:bodyPr wrap="square" rtlCol="0">
            <a:spAutoFit/>
          </a:bodyPr>
          <a:lstStyle/>
          <a:p>
            <a:r>
              <a:rPr lang="en-US" sz="4400" dirty="0">
                <a:hlinkClick r:id="rId2"/>
              </a:rPr>
              <a:t>HEAT AS ENERGY</a:t>
            </a:r>
            <a:endParaRPr lang="en-US" sz="4400" dirty="0"/>
          </a:p>
        </p:txBody>
      </p:sp>
    </p:spTree>
    <p:extLst>
      <p:ext uri="{BB962C8B-B14F-4D97-AF65-F5344CB8AC3E}">
        <p14:creationId xmlns:p14="http://schemas.microsoft.com/office/powerpoint/2010/main" val="2426046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HOT </a:t>
            </a:r>
            <a:r>
              <a:rPr lang="en-US" sz="4800" b="1" dirty="0" err="1"/>
              <a:t>HOT</a:t>
            </a:r>
            <a:r>
              <a:rPr lang="en-US" sz="4800" b="1" dirty="0"/>
              <a:t> </a:t>
            </a:r>
            <a:r>
              <a:rPr lang="en-US" sz="4800" b="1" dirty="0" err="1"/>
              <a:t>HOT</a:t>
            </a:r>
            <a:r>
              <a:rPr lang="en-US" sz="4800" b="1" dirty="0"/>
              <a:t>!</a:t>
            </a:r>
          </a:p>
        </p:txBody>
      </p:sp>
      <p:sp>
        <p:nvSpPr>
          <p:cNvPr id="3" name="Content Placeholder 2"/>
          <p:cNvSpPr>
            <a:spLocks noGrp="1"/>
          </p:cNvSpPr>
          <p:nvPr>
            <p:ph idx="1"/>
          </p:nvPr>
        </p:nvSpPr>
        <p:spPr/>
        <p:txBody>
          <a:bodyPr>
            <a:noAutofit/>
          </a:bodyPr>
          <a:lstStyle/>
          <a:p>
            <a:r>
              <a:rPr lang="en-US" sz="3200" dirty="0">
                <a:solidFill>
                  <a:schemeClr val="bg1"/>
                </a:solidFill>
              </a:rPr>
              <a:t>Why does hot water burn your skin, but warm water does not?  Molecules move faster and have more energy at higher temperatures. The energy of moving molecules is called kinetic energy.</a:t>
            </a:r>
          </a:p>
          <a:p>
            <a:endParaRPr lang="en-US" sz="2800" dirty="0">
              <a:solidFill>
                <a:schemeClr val="bg1"/>
              </a:solidFill>
            </a:endParaRPr>
          </a:p>
          <a:p>
            <a:r>
              <a:rPr lang="en-US" sz="2800" dirty="0">
                <a:solidFill>
                  <a:schemeClr val="bg1"/>
                </a:solidFill>
              </a:rPr>
              <a:t>You will observe and compare other effects of fast moving and slow moving water molecules.</a:t>
            </a:r>
          </a:p>
        </p:txBody>
      </p:sp>
    </p:spTree>
    <p:extLst>
      <p:ext uri="{BB962C8B-B14F-4D97-AF65-F5344CB8AC3E}">
        <p14:creationId xmlns:p14="http://schemas.microsoft.com/office/powerpoint/2010/main" val="896046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HOT </a:t>
            </a:r>
            <a:r>
              <a:rPr lang="en-US" sz="5400" b="1" dirty="0" err="1"/>
              <a:t>HOT</a:t>
            </a:r>
            <a:r>
              <a:rPr lang="en-US" sz="5400" b="1" dirty="0"/>
              <a:t> </a:t>
            </a:r>
            <a:r>
              <a:rPr lang="en-US" sz="5400" b="1" dirty="0" err="1"/>
              <a:t>HOT</a:t>
            </a:r>
            <a:endParaRPr lang="en-US" sz="5400" b="1" dirty="0"/>
          </a:p>
        </p:txBody>
      </p:sp>
      <p:sp>
        <p:nvSpPr>
          <p:cNvPr id="3" name="Content Placeholder 2"/>
          <p:cNvSpPr>
            <a:spLocks noGrp="1"/>
          </p:cNvSpPr>
          <p:nvPr>
            <p:ph idx="1"/>
          </p:nvPr>
        </p:nvSpPr>
        <p:spPr>
          <a:xfrm>
            <a:off x="680321" y="2336873"/>
            <a:ext cx="10687895" cy="4311062"/>
          </a:xfrm>
        </p:spPr>
        <p:txBody>
          <a:bodyPr>
            <a:normAutofit/>
          </a:bodyPr>
          <a:lstStyle/>
          <a:p>
            <a:pPr marL="0" indent="0">
              <a:buNone/>
            </a:pPr>
            <a:r>
              <a:rPr lang="en-US" sz="2800" b="1" dirty="0">
                <a:solidFill>
                  <a:schemeClr val="bg1"/>
                </a:solidFill>
              </a:rPr>
              <a:t>Procedure: </a:t>
            </a:r>
            <a:endParaRPr lang="en-US" sz="2800" dirty="0">
              <a:solidFill>
                <a:schemeClr val="bg1"/>
              </a:solidFill>
            </a:endParaRPr>
          </a:p>
          <a:p>
            <a:pPr marL="457200" lvl="0" indent="-457200">
              <a:buAutoNum type="arabicPeriod"/>
            </a:pPr>
            <a:r>
              <a:rPr lang="en-US" sz="2800" dirty="0">
                <a:solidFill>
                  <a:schemeClr val="bg1"/>
                </a:solidFill>
              </a:rPr>
              <a:t>Pour 200mL of room temperature water into a beaker.</a:t>
            </a:r>
          </a:p>
          <a:p>
            <a:pPr marL="457200" lvl="0" indent="-457200">
              <a:buAutoNum type="arabicPeriod"/>
            </a:pPr>
            <a:r>
              <a:rPr lang="en-US" sz="2800" dirty="0">
                <a:solidFill>
                  <a:schemeClr val="bg1"/>
                </a:solidFill>
              </a:rPr>
              <a:t>Pour 200mL of water into a beaker and add 2 cubes of ice.</a:t>
            </a:r>
          </a:p>
          <a:p>
            <a:pPr marL="457200" lvl="0" indent="-457200">
              <a:buAutoNum type="arabicPeriod"/>
            </a:pPr>
            <a:r>
              <a:rPr lang="en-US" sz="2800" dirty="0">
                <a:solidFill>
                  <a:schemeClr val="bg1"/>
                </a:solidFill>
              </a:rPr>
              <a:t>Note the time on the clock (second hand) and put one drop of food coloring in each beaker as close together in time as you can.</a:t>
            </a:r>
          </a:p>
          <a:p>
            <a:pPr marL="457200" lvl="0" indent="-457200">
              <a:buAutoNum type="arabicPeriod"/>
            </a:pPr>
            <a:r>
              <a:rPr lang="en-US" sz="2800" dirty="0">
                <a:solidFill>
                  <a:schemeClr val="bg1"/>
                </a:solidFill>
              </a:rPr>
              <a:t>Compare how quickly the food coloring causes the color of water to change in each beaker.</a:t>
            </a:r>
          </a:p>
          <a:p>
            <a:endParaRPr lang="en-US" dirty="0"/>
          </a:p>
        </p:txBody>
      </p:sp>
    </p:spTree>
    <p:extLst>
      <p:ext uri="{BB962C8B-B14F-4D97-AF65-F5344CB8AC3E}">
        <p14:creationId xmlns:p14="http://schemas.microsoft.com/office/powerpoint/2010/main" val="2075504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HOT </a:t>
            </a:r>
            <a:r>
              <a:rPr lang="en-US" sz="4800" b="1" dirty="0" err="1"/>
              <a:t>HOT</a:t>
            </a:r>
            <a:r>
              <a:rPr lang="en-US" sz="4800" b="1" dirty="0"/>
              <a:t> </a:t>
            </a:r>
            <a:r>
              <a:rPr lang="en-US" sz="4800" b="1" dirty="0" err="1"/>
              <a:t>HOT</a:t>
            </a:r>
            <a:endParaRPr lang="en-US" sz="4800" b="1" dirty="0"/>
          </a:p>
        </p:txBody>
      </p:sp>
      <p:sp>
        <p:nvSpPr>
          <p:cNvPr id="3" name="Content Placeholder 2"/>
          <p:cNvSpPr>
            <a:spLocks noGrp="1"/>
          </p:cNvSpPr>
          <p:nvPr>
            <p:ph idx="1"/>
          </p:nvPr>
        </p:nvSpPr>
        <p:spPr/>
        <p:txBody>
          <a:bodyPr/>
          <a:lstStyle/>
          <a:p>
            <a:pPr marL="0" indent="0">
              <a:buNone/>
            </a:pPr>
            <a:r>
              <a:rPr lang="en-US" sz="3200" b="1" dirty="0">
                <a:solidFill>
                  <a:schemeClr val="bg1"/>
                </a:solidFill>
              </a:rPr>
              <a:t>Conclusion:</a:t>
            </a:r>
            <a:endParaRPr lang="en-US" sz="3200" dirty="0">
              <a:solidFill>
                <a:schemeClr val="bg1"/>
              </a:solidFill>
            </a:endParaRPr>
          </a:p>
          <a:p>
            <a:pPr marL="457200" lvl="0" indent="-457200">
              <a:buAutoNum type="arabicPeriod"/>
            </a:pPr>
            <a:r>
              <a:rPr lang="en-US" sz="3200" dirty="0">
                <a:solidFill>
                  <a:schemeClr val="bg1"/>
                </a:solidFill>
              </a:rPr>
              <a:t>Write four sentences (a paragraph) describing the results you observed.  Be sure to discuss why the food coloring spread throughout the two beakers at different rates.</a:t>
            </a:r>
          </a:p>
          <a:p>
            <a:pPr marL="0" lvl="0" indent="0">
              <a:buNone/>
            </a:pPr>
            <a:endParaRPr lang="en-US" dirty="0"/>
          </a:p>
          <a:p>
            <a:endParaRPr lang="en-US" dirty="0"/>
          </a:p>
        </p:txBody>
      </p:sp>
    </p:spTree>
    <p:extLst>
      <p:ext uri="{BB962C8B-B14F-4D97-AF65-F5344CB8AC3E}">
        <p14:creationId xmlns:p14="http://schemas.microsoft.com/office/powerpoint/2010/main" val="3423157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81000" y="736600"/>
            <a:ext cx="9880600" cy="1143000"/>
          </a:xfrm>
        </p:spPr>
        <p:txBody>
          <a:bodyPr>
            <a:noAutofit/>
          </a:bodyPr>
          <a:lstStyle/>
          <a:p>
            <a:r>
              <a:rPr lang="en-US" altLang="en-US" sz="5400" b="1" dirty="0">
                <a:effectLst>
                  <a:outerShdw blurRad="38100" dist="38100" dir="2700000" algn="tl">
                    <a:srgbClr val="808080"/>
                  </a:outerShdw>
                </a:effectLst>
              </a:rPr>
              <a:t>TEMPERATURE AND HEAT</a:t>
            </a:r>
          </a:p>
        </p:txBody>
      </p:sp>
      <p:sp>
        <p:nvSpPr>
          <p:cNvPr id="3075" name="Rectangle 3"/>
          <p:cNvSpPr>
            <a:spLocks noGrp="1" noChangeArrowheads="1"/>
          </p:cNvSpPr>
          <p:nvPr>
            <p:ph type="body" idx="1"/>
          </p:nvPr>
        </p:nvSpPr>
        <p:spPr>
          <a:xfrm>
            <a:off x="321732" y="2209800"/>
            <a:ext cx="9076267" cy="4419600"/>
          </a:xfrm>
        </p:spPr>
        <p:txBody>
          <a:bodyPr/>
          <a:lstStyle/>
          <a:p>
            <a:r>
              <a:rPr lang="en-US" altLang="en-US" sz="4000" u="sng" dirty="0">
                <a:solidFill>
                  <a:schemeClr val="bg1"/>
                </a:solidFill>
                <a:effectLst>
                  <a:outerShdw blurRad="38100" dist="38100" dir="2700000" algn="tl">
                    <a:srgbClr val="FFFFFF"/>
                  </a:outerShdw>
                </a:effectLst>
              </a:rPr>
              <a:t>Temperature</a:t>
            </a:r>
            <a:r>
              <a:rPr lang="en-US" altLang="en-US" sz="3600" dirty="0">
                <a:solidFill>
                  <a:schemeClr val="bg1"/>
                </a:solidFill>
                <a:effectLst>
                  <a:outerShdw blurRad="38100" dist="38100" dir="2700000" algn="tl">
                    <a:srgbClr val="808080"/>
                  </a:outerShdw>
                </a:effectLst>
              </a:rPr>
              <a:t> </a:t>
            </a:r>
            <a:r>
              <a:rPr lang="en-US" altLang="en-US" sz="3600" dirty="0">
                <a:solidFill>
                  <a:schemeClr val="bg1"/>
                </a:solidFill>
              </a:rPr>
              <a:t>is the measurement of the </a:t>
            </a:r>
            <a:r>
              <a:rPr lang="en-US" altLang="en-US" sz="3600" b="1" dirty="0">
                <a:solidFill>
                  <a:srgbClr val="FF0000"/>
                </a:solidFill>
              </a:rPr>
              <a:t>average kinetic energy </a:t>
            </a:r>
            <a:r>
              <a:rPr lang="en-US" altLang="en-US" sz="3600" dirty="0">
                <a:solidFill>
                  <a:schemeClr val="bg1"/>
                </a:solidFill>
              </a:rPr>
              <a:t>of the </a:t>
            </a:r>
            <a:r>
              <a:rPr lang="en-US" altLang="en-US" sz="3600" b="1" dirty="0">
                <a:solidFill>
                  <a:srgbClr val="FF0000"/>
                </a:solidFill>
              </a:rPr>
              <a:t>molecules</a:t>
            </a:r>
            <a:r>
              <a:rPr lang="en-US" altLang="en-US" sz="3600" dirty="0">
                <a:solidFill>
                  <a:schemeClr val="bg1"/>
                </a:solidFill>
              </a:rPr>
              <a:t> in a material.</a:t>
            </a:r>
          </a:p>
          <a:p>
            <a:pPr marL="0" indent="0">
              <a:buNone/>
            </a:pPr>
            <a:endParaRPr lang="en-US" altLang="en-US" sz="4000" b="1" dirty="0">
              <a:solidFill>
                <a:schemeClr val="bg1"/>
              </a:solidFill>
              <a:latin typeface="Kristen ITC" pitchFamily="66" charset="0"/>
            </a:endParaRPr>
          </a:p>
          <a:p>
            <a:r>
              <a:rPr lang="en-US" altLang="en-US" sz="4000" u="sng" dirty="0">
                <a:solidFill>
                  <a:schemeClr val="bg1"/>
                </a:solidFill>
                <a:effectLst>
                  <a:outerShdw blurRad="38100" dist="38100" dir="2700000" algn="tl">
                    <a:srgbClr val="FFFFFF"/>
                  </a:outerShdw>
                </a:effectLst>
              </a:rPr>
              <a:t>Heat</a:t>
            </a:r>
            <a:r>
              <a:rPr lang="en-US" altLang="en-US" sz="4000" dirty="0">
                <a:solidFill>
                  <a:schemeClr val="bg1"/>
                </a:solidFill>
              </a:rPr>
              <a:t> </a:t>
            </a:r>
            <a:r>
              <a:rPr lang="en-US" altLang="en-US" sz="3600" dirty="0">
                <a:solidFill>
                  <a:schemeClr val="bg1"/>
                </a:solidFill>
              </a:rPr>
              <a:t>is the </a:t>
            </a:r>
            <a:r>
              <a:rPr lang="en-US" altLang="en-US" sz="3600" b="1" dirty="0">
                <a:solidFill>
                  <a:srgbClr val="FF0000"/>
                </a:solidFill>
              </a:rPr>
              <a:t>transfer of kinetic energy</a:t>
            </a:r>
            <a:r>
              <a:rPr lang="en-US" altLang="en-US" sz="3600" dirty="0">
                <a:solidFill>
                  <a:schemeClr val="bg1"/>
                </a:solidFill>
              </a:rPr>
              <a:t> from one material to another.</a:t>
            </a:r>
          </a:p>
        </p:txBody>
      </p:sp>
      <p:pic>
        <p:nvPicPr>
          <p:cNvPr id="3076" name="Picture 4" descr="gas"/>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550400" y="1752600"/>
            <a:ext cx="2514600" cy="4876800"/>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j0254474"/>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560733" y="2937018"/>
            <a:ext cx="1828800" cy="1651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912919" y="5859959"/>
            <a:ext cx="2328333" cy="769441"/>
          </a:xfrm>
          <a:prstGeom prst="rect">
            <a:avLst/>
          </a:prstGeom>
          <a:noFill/>
        </p:spPr>
        <p:txBody>
          <a:bodyPr wrap="square" rtlCol="0">
            <a:spAutoFit/>
          </a:bodyPr>
          <a:lstStyle/>
          <a:p>
            <a:r>
              <a:rPr lang="en-US" sz="4400" dirty="0">
                <a:hlinkClick r:id="rId4"/>
              </a:rPr>
              <a:t>EUREKA</a:t>
            </a:r>
            <a:endParaRPr lang="en-US" sz="4400" dirty="0"/>
          </a:p>
        </p:txBody>
      </p:sp>
    </p:spTree>
    <p:extLst>
      <p:ext uri="{BB962C8B-B14F-4D97-AF65-F5344CB8AC3E}">
        <p14:creationId xmlns:p14="http://schemas.microsoft.com/office/powerpoint/2010/main" val="2249110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Effect transition="in" filter="fade">
                                      <p:cBhvr>
                                        <p:cTn id="7" dur="1000"/>
                                        <p:tgtEl>
                                          <p:spTgt spid="3075">
                                            <p:txEl>
                                              <p:pRg st="0" end="0"/>
                                            </p:txEl>
                                          </p:spTgt>
                                        </p:tgtEl>
                                      </p:cBhvr>
                                    </p:animEffect>
                                    <p:anim calcmode="lin" valueType="num">
                                      <p:cBhvr>
                                        <p:cTn id="8" dur="1000" fill="hold"/>
                                        <p:tgtEl>
                                          <p:spTgt spid="307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07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75">
                                            <p:txEl>
                                              <p:pRg st="2" end="2"/>
                                            </p:txEl>
                                          </p:spTgt>
                                        </p:tgtEl>
                                        <p:attrNameLst>
                                          <p:attrName>style.visibility</p:attrName>
                                        </p:attrNameLst>
                                      </p:cBhvr>
                                      <p:to>
                                        <p:strVal val="visible"/>
                                      </p:to>
                                    </p:set>
                                    <p:animEffect transition="in" filter="fade">
                                      <p:cBhvr>
                                        <p:cTn id="14" dur="1000"/>
                                        <p:tgtEl>
                                          <p:spTgt spid="3075">
                                            <p:txEl>
                                              <p:pRg st="2" end="2"/>
                                            </p:txEl>
                                          </p:spTgt>
                                        </p:tgtEl>
                                      </p:cBhvr>
                                    </p:animEffect>
                                    <p:anim calcmode="lin" valueType="num">
                                      <p:cBhvr>
                                        <p:cTn id="15" dur="1000" fill="hold"/>
                                        <p:tgtEl>
                                          <p:spTgt spid="307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07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HEAT</a:t>
            </a:r>
          </a:p>
        </p:txBody>
      </p:sp>
      <p:sp>
        <p:nvSpPr>
          <p:cNvPr id="3" name="Content Placeholder 2"/>
          <p:cNvSpPr>
            <a:spLocks noGrp="1"/>
          </p:cNvSpPr>
          <p:nvPr>
            <p:ph idx="1"/>
          </p:nvPr>
        </p:nvSpPr>
        <p:spPr>
          <a:xfrm>
            <a:off x="389467" y="2336873"/>
            <a:ext cx="6196684" cy="4236964"/>
          </a:xfrm>
        </p:spPr>
        <p:txBody>
          <a:bodyPr>
            <a:normAutofit/>
          </a:bodyPr>
          <a:lstStyle/>
          <a:p>
            <a:r>
              <a:rPr lang="en-US" sz="3200" dirty="0">
                <a:solidFill>
                  <a:schemeClr val="bg1"/>
                </a:solidFill>
                <a:effectLst>
                  <a:outerShdw blurRad="38100" dist="38100" dir="2700000" algn="tl">
                    <a:srgbClr val="000000">
                      <a:alpha val="43137"/>
                    </a:srgbClr>
                  </a:outerShdw>
                </a:effectLst>
              </a:rPr>
              <a:t>HEAT</a:t>
            </a:r>
            <a:r>
              <a:rPr lang="en-US" sz="3200" dirty="0">
                <a:solidFill>
                  <a:schemeClr val="bg1"/>
                </a:solidFill>
              </a:rPr>
              <a:t> is </a:t>
            </a:r>
            <a:r>
              <a:rPr lang="en-US" sz="3200" b="1" dirty="0">
                <a:solidFill>
                  <a:srgbClr val="FF0000"/>
                </a:solidFill>
              </a:rPr>
              <a:t>thermal energy </a:t>
            </a:r>
            <a:r>
              <a:rPr lang="en-US" sz="3200" dirty="0">
                <a:solidFill>
                  <a:schemeClr val="bg1"/>
                </a:solidFill>
              </a:rPr>
              <a:t>that </a:t>
            </a:r>
            <a:r>
              <a:rPr lang="en-US" sz="3200" b="1" dirty="0">
                <a:solidFill>
                  <a:srgbClr val="FF0000"/>
                </a:solidFill>
              </a:rPr>
              <a:t>flows</a:t>
            </a:r>
            <a:r>
              <a:rPr lang="en-US" sz="3200" dirty="0">
                <a:solidFill>
                  <a:srgbClr val="FF0000"/>
                </a:solidFill>
              </a:rPr>
              <a:t> </a:t>
            </a:r>
            <a:r>
              <a:rPr lang="en-US" sz="3200" dirty="0">
                <a:solidFill>
                  <a:schemeClr val="bg1"/>
                </a:solidFill>
              </a:rPr>
              <a:t>from an object with a </a:t>
            </a:r>
            <a:r>
              <a:rPr lang="en-US" sz="3200" b="1" dirty="0">
                <a:solidFill>
                  <a:srgbClr val="FF0000"/>
                </a:solidFill>
              </a:rPr>
              <a:t>higher</a:t>
            </a:r>
            <a:r>
              <a:rPr lang="en-US" sz="3200" dirty="0">
                <a:solidFill>
                  <a:srgbClr val="FF0000"/>
                </a:solidFill>
              </a:rPr>
              <a:t> </a:t>
            </a:r>
            <a:r>
              <a:rPr lang="en-US" sz="3200" dirty="0">
                <a:solidFill>
                  <a:schemeClr val="bg1"/>
                </a:solidFill>
              </a:rPr>
              <a:t>temperature to an object with a </a:t>
            </a:r>
            <a:r>
              <a:rPr lang="en-US" sz="3200" b="1" dirty="0">
                <a:solidFill>
                  <a:srgbClr val="FF0000"/>
                </a:solidFill>
              </a:rPr>
              <a:t>lower</a:t>
            </a:r>
            <a:r>
              <a:rPr lang="en-US" sz="3200" dirty="0">
                <a:solidFill>
                  <a:srgbClr val="FF0000"/>
                </a:solidFill>
              </a:rPr>
              <a:t> </a:t>
            </a:r>
            <a:r>
              <a:rPr lang="en-US" sz="3200" dirty="0">
                <a:solidFill>
                  <a:schemeClr val="bg1"/>
                </a:solidFill>
              </a:rPr>
              <a:t>temperature.</a:t>
            </a:r>
          </a:p>
          <a:p>
            <a:r>
              <a:rPr lang="en-US" sz="3200" dirty="0">
                <a:solidFill>
                  <a:schemeClr val="bg1"/>
                </a:solidFill>
              </a:rPr>
              <a:t>Heat is a form of </a:t>
            </a:r>
            <a:r>
              <a:rPr lang="en-US" sz="3200" b="1" dirty="0">
                <a:solidFill>
                  <a:srgbClr val="FF0000"/>
                </a:solidFill>
              </a:rPr>
              <a:t>energy</a:t>
            </a:r>
            <a:r>
              <a:rPr lang="en-US" sz="3200" dirty="0">
                <a:solidFill>
                  <a:schemeClr val="bg1"/>
                </a:solidFill>
              </a:rPr>
              <a:t>.</a:t>
            </a:r>
          </a:p>
          <a:p>
            <a:r>
              <a:rPr lang="en-US" sz="3200" dirty="0">
                <a:solidFill>
                  <a:schemeClr val="bg1"/>
                </a:solidFill>
              </a:rPr>
              <a:t>Unit: </a:t>
            </a:r>
            <a:r>
              <a:rPr lang="en-US" sz="3200" b="1" dirty="0">
                <a:solidFill>
                  <a:srgbClr val="FF0000"/>
                </a:solidFill>
              </a:rPr>
              <a:t>joules, J</a:t>
            </a:r>
          </a:p>
          <a:p>
            <a:r>
              <a:rPr lang="en-US" sz="3200" dirty="0">
                <a:solidFill>
                  <a:schemeClr val="bg1"/>
                </a:solidFill>
              </a:rPr>
              <a:t>ALWAYS </a:t>
            </a:r>
          </a:p>
          <a:p>
            <a:endParaRPr lang="en-US" dirty="0"/>
          </a:p>
        </p:txBody>
      </p:sp>
      <p:pic>
        <p:nvPicPr>
          <p:cNvPr id="4" name="Picture 3"/>
          <p:cNvPicPr>
            <a:picLocks noChangeAspect="1"/>
          </p:cNvPicPr>
          <p:nvPr/>
        </p:nvPicPr>
        <p:blipFill>
          <a:blip r:embed="rId2"/>
          <a:stretch>
            <a:fillRect/>
          </a:stretch>
        </p:blipFill>
        <p:spPr>
          <a:xfrm>
            <a:off x="6965066" y="2804983"/>
            <a:ext cx="5012520" cy="3336325"/>
          </a:xfrm>
          <a:prstGeom prst="rect">
            <a:avLst/>
          </a:prstGeom>
        </p:spPr>
      </p:pic>
      <p:sp>
        <p:nvSpPr>
          <p:cNvPr id="5" name="Right Arrow 4"/>
          <p:cNvSpPr/>
          <p:nvPr/>
        </p:nvSpPr>
        <p:spPr>
          <a:xfrm rot="20727260">
            <a:off x="3743641" y="5309743"/>
            <a:ext cx="2726266" cy="84666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3315205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sz="3200" dirty="0"/>
              <a:t>Draw an arrow in the direction in which energy in the form of heat would flow.</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489289474"/>
              </p:ext>
            </p:extLst>
          </p:nvPr>
        </p:nvGraphicFramePr>
        <p:xfrm>
          <a:off x="681038" y="2336800"/>
          <a:ext cx="9613899" cy="3352800"/>
        </p:xfrm>
        <a:graphic>
          <a:graphicData uri="http://schemas.openxmlformats.org/drawingml/2006/table">
            <a:tbl>
              <a:tblPr firstRow="1" bandRow="1">
                <a:tableStyleId>{5C22544A-7EE6-4342-B048-85BDC9FD1C3A}</a:tableStyleId>
              </a:tblPr>
              <a:tblGrid>
                <a:gridCol w="3204633">
                  <a:extLst>
                    <a:ext uri="{9D8B030D-6E8A-4147-A177-3AD203B41FA5}">
                      <a16:colId xmlns:a16="http://schemas.microsoft.com/office/drawing/2014/main" val="20000"/>
                    </a:ext>
                  </a:extLst>
                </a:gridCol>
                <a:gridCol w="3204633">
                  <a:extLst>
                    <a:ext uri="{9D8B030D-6E8A-4147-A177-3AD203B41FA5}">
                      <a16:colId xmlns:a16="http://schemas.microsoft.com/office/drawing/2014/main" val="20001"/>
                    </a:ext>
                  </a:extLst>
                </a:gridCol>
                <a:gridCol w="3204633">
                  <a:extLst>
                    <a:ext uri="{9D8B030D-6E8A-4147-A177-3AD203B41FA5}">
                      <a16:colId xmlns:a16="http://schemas.microsoft.com/office/drawing/2014/main" val="20002"/>
                    </a:ext>
                  </a:extLst>
                </a:gridCol>
              </a:tblGrid>
              <a:tr h="838200">
                <a:tc>
                  <a:txBody>
                    <a:bodyPr/>
                    <a:lstStyle/>
                    <a:p>
                      <a:r>
                        <a:rPr lang="en-US" sz="2400" dirty="0"/>
                        <a:t>Object</a:t>
                      </a:r>
                      <a:r>
                        <a:rPr lang="en-US" sz="2400" baseline="0" dirty="0"/>
                        <a:t> 1</a:t>
                      </a:r>
                      <a:endParaRPr lang="en-US" sz="2400" dirty="0"/>
                    </a:p>
                  </a:txBody>
                  <a:tcPr marL="114225" marR="114225"/>
                </a:tc>
                <a:tc>
                  <a:txBody>
                    <a:bodyPr/>
                    <a:lstStyle/>
                    <a:p>
                      <a:r>
                        <a:rPr lang="en-US" sz="2400" dirty="0"/>
                        <a:t>Direction of heat flow</a:t>
                      </a:r>
                    </a:p>
                  </a:txBody>
                  <a:tcPr marL="114225" marR="114225"/>
                </a:tc>
                <a:tc>
                  <a:txBody>
                    <a:bodyPr/>
                    <a:lstStyle/>
                    <a:p>
                      <a:r>
                        <a:rPr lang="en-US" sz="2400" dirty="0"/>
                        <a:t>Object</a:t>
                      </a:r>
                      <a:r>
                        <a:rPr lang="en-US" sz="2400" baseline="0" dirty="0"/>
                        <a:t> 2</a:t>
                      </a:r>
                      <a:endParaRPr lang="en-US" sz="2400" dirty="0"/>
                    </a:p>
                  </a:txBody>
                  <a:tcPr marL="114225" marR="114225"/>
                </a:tc>
                <a:extLst>
                  <a:ext uri="{0D108BD9-81ED-4DB2-BD59-A6C34878D82A}">
                    <a16:rowId xmlns:a16="http://schemas.microsoft.com/office/drawing/2014/main" val="10000"/>
                  </a:ext>
                </a:extLst>
              </a:tr>
              <a:tr h="838200">
                <a:tc>
                  <a:txBody>
                    <a:bodyPr/>
                    <a:lstStyle/>
                    <a:p>
                      <a:r>
                        <a:rPr lang="en-US" sz="2400" dirty="0"/>
                        <a:t>Metal rod</a:t>
                      </a:r>
                    </a:p>
                  </a:txBody>
                  <a:tcPr marL="114225" marR="114225"/>
                </a:tc>
                <a:tc>
                  <a:txBody>
                    <a:bodyPr/>
                    <a:lstStyle/>
                    <a:p>
                      <a:endParaRPr lang="en-US" sz="2400" dirty="0"/>
                    </a:p>
                  </a:txBody>
                  <a:tcPr marL="114225" marR="114225"/>
                </a:tc>
                <a:tc>
                  <a:txBody>
                    <a:bodyPr/>
                    <a:lstStyle/>
                    <a:p>
                      <a:r>
                        <a:rPr lang="en-US" sz="2400" dirty="0"/>
                        <a:t>Fire</a:t>
                      </a:r>
                    </a:p>
                  </a:txBody>
                  <a:tcPr marL="114225" marR="114225"/>
                </a:tc>
                <a:extLst>
                  <a:ext uri="{0D108BD9-81ED-4DB2-BD59-A6C34878D82A}">
                    <a16:rowId xmlns:a16="http://schemas.microsoft.com/office/drawing/2014/main" val="10001"/>
                  </a:ext>
                </a:extLst>
              </a:tr>
              <a:tr h="838200">
                <a:tc>
                  <a:txBody>
                    <a:bodyPr/>
                    <a:lstStyle/>
                    <a:p>
                      <a:r>
                        <a:rPr lang="en-US" sz="2400" dirty="0"/>
                        <a:t>Hat</a:t>
                      </a:r>
                    </a:p>
                  </a:txBody>
                  <a:tcPr marL="114225" marR="114225"/>
                </a:tc>
                <a:tc>
                  <a:txBody>
                    <a:bodyPr/>
                    <a:lstStyle/>
                    <a:p>
                      <a:endParaRPr lang="en-US" sz="2400" dirty="0"/>
                    </a:p>
                  </a:txBody>
                  <a:tcPr marL="114225" marR="114225"/>
                </a:tc>
                <a:tc>
                  <a:txBody>
                    <a:bodyPr/>
                    <a:lstStyle/>
                    <a:p>
                      <a:r>
                        <a:rPr lang="en-US" sz="2400" dirty="0"/>
                        <a:t>Snowman</a:t>
                      </a:r>
                    </a:p>
                  </a:txBody>
                  <a:tcPr marL="114225" marR="114225"/>
                </a:tc>
                <a:extLst>
                  <a:ext uri="{0D108BD9-81ED-4DB2-BD59-A6C34878D82A}">
                    <a16:rowId xmlns:a16="http://schemas.microsoft.com/office/drawing/2014/main" val="10002"/>
                  </a:ext>
                </a:extLst>
              </a:tr>
              <a:tr h="838200">
                <a:tc>
                  <a:txBody>
                    <a:bodyPr/>
                    <a:lstStyle/>
                    <a:p>
                      <a:r>
                        <a:rPr lang="en-US" sz="2400" dirty="0"/>
                        <a:t>Ice cube</a:t>
                      </a:r>
                    </a:p>
                  </a:txBody>
                  <a:tcPr marL="114225" marR="114225"/>
                </a:tc>
                <a:tc>
                  <a:txBody>
                    <a:bodyPr/>
                    <a:lstStyle/>
                    <a:p>
                      <a:endParaRPr lang="en-US" sz="2400"/>
                    </a:p>
                  </a:txBody>
                  <a:tcPr marL="114225" marR="114225"/>
                </a:tc>
                <a:tc>
                  <a:txBody>
                    <a:bodyPr/>
                    <a:lstStyle/>
                    <a:p>
                      <a:r>
                        <a:rPr lang="en-US" sz="2400" dirty="0"/>
                        <a:t>Glass of warm water</a:t>
                      </a:r>
                    </a:p>
                  </a:txBody>
                  <a:tcPr marL="114225" marR="114225"/>
                </a:tc>
                <a:extLst>
                  <a:ext uri="{0D108BD9-81ED-4DB2-BD59-A6C34878D82A}">
                    <a16:rowId xmlns:a16="http://schemas.microsoft.com/office/drawing/2014/main" val="10003"/>
                  </a:ext>
                </a:extLst>
              </a:tr>
            </a:tbl>
          </a:graphicData>
        </a:graphic>
      </p:graphicFrame>
      <p:sp>
        <p:nvSpPr>
          <p:cNvPr id="8222" name="SMARTInkShape-38"/>
          <p:cNvSpPr>
            <a:spLocks/>
          </p:cNvSpPr>
          <p:nvPr/>
        </p:nvSpPr>
        <p:spPr bwMode="auto">
          <a:xfrm>
            <a:off x="1037167" y="6397626"/>
            <a:ext cx="31751" cy="47625"/>
          </a:xfrm>
          <a:custGeom>
            <a:avLst/>
            <a:gdLst>
              <a:gd name="T0" fmla="*/ 0 w 23814"/>
              <a:gd name="T1" fmla="*/ 0 h 47626"/>
              <a:gd name="T2" fmla="*/ 0 w 23814"/>
              <a:gd name="T3" fmla="*/ 4214 h 47626"/>
              <a:gd name="T4" fmla="*/ 882 w 23814"/>
              <a:gd name="T5" fmla="*/ 5455 h 47626"/>
              <a:gd name="T6" fmla="*/ 2352 w 23814"/>
              <a:gd name="T7" fmla="*/ 6283 h 47626"/>
              <a:gd name="T8" fmla="*/ 6834 w 23814"/>
              <a:gd name="T9" fmla="*/ 7611 h 47626"/>
              <a:gd name="T10" fmla="*/ 7447 w 23814"/>
              <a:gd name="T11" fmla="*/ 10144 h 47626"/>
              <a:gd name="T12" fmla="*/ 7937 w 23814"/>
              <a:gd name="T13" fmla="*/ 46181 h 47626"/>
              <a:gd name="T14" fmla="*/ 8819 w 23814"/>
              <a:gd name="T15" fmla="*/ 46662 h 47626"/>
              <a:gd name="T16" fmla="*/ 23782 w 23814"/>
              <a:gd name="T17" fmla="*/ 47623 h 47626"/>
              <a:gd name="T18" fmla="*/ 23811 w 23814"/>
              <a:gd name="T19" fmla="*/ 39686 h 476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814"/>
              <a:gd name="T31" fmla="*/ 0 h 47626"/>
              <a:gd name="T32" fmla="*/ 23814 w 23814"/>
              <a:gd name="T33" fmla="*/ 47626 h 476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814" h="47626">
                <a:moveTo>
                  <a:pt x="0" y="0"/>
                </a:moveTo>
                <a:lnTo>
                  <a:pt x="0" y="4214"/>
                </a:lnTo>
                <a:lnTo>
                  <a:pt x="882" y="5455"/>
                </a:lnTo>
                <a:lnTo>
                  <a:pt x="2352" y="6283"/>
                </a:lnTo>
                <a:lnTo>
                  <a:pt x="6834" y="7611"/>
                </a:lnTo>
                <a:lnTo>
                  <a:pt x="7447" y="10144"/>
                </a:lnTo>
                <a:lnTo>
                  <a:pt x="7937" y="46183"/>
                </a:lnTo>
                <a:lnTo>
                  <a:pt x="8819" y="46664"/>
                </a:lnTo>
                <a:lnTo>
                  <a:pt x="23784" y="47625"/>
                </a:lnTo>
                <a:lnTo>
                  <a:pt x="23813" y="39688"/>
                </a:lnTo>
              </a:path>
            </a:pathLst>
          </a:custGeom>
          <a:solidFill>
            <a:schemeClr val="accent1"/>
          </a:solidFill>
          <a:ln w="19050" cap="flat" cmpd="sng" algn="ctr">
            <a:solidFill>
              <a:srgbClr val="FF0000"/>
            </a:solidFill>
            <a:prstDash val="solid"/>
            <a:round/>
            <a:headEnd type="none" w="med" len="med"/>
            <a:tailEnd type="none" w="med" len="med"/>
          </a:ln>
        </p:spPr>
        <p:txBody>
          <a:bodyPr/>
          <a:lstStyle/>
          <a:p>
            <a:endParaRPr lang="en-US"/>
          </a:p>
        </p:txBody>
      </p:sp>
    </p:spTree>
    <p:extLst>
      <p:ext uri="{BB962C8B-B14F-4D97-AF65-F5344CB8AC3E}">
        <p14:creationId xmlns:p14="http://schemas.microsoft.com/office/powerpoint/2010/main" val="13627568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TEMPERATURE</a:t>
            </a:r>
          </a:p>
        </p:txBody>
      </p:sp>
      <p:sp>
        <p:nvSpPr>
          <p:cNvPr id="3" name="Content Placeholder 2"/>
          <p:cNvSpPr>
            <a:spLocks noGrp="1"/>
          </p:cNvSpPr>
          <p:nvPr>
            <p:ph idx="1"/>
          </p:nvPr>
        </p:nvSpPr>
        <p:spPr>
          <a:xfrm>
            <a:off x="3608173" y="2362346"/>
            <a:ext cx="4121894" cy="4292454"/>
          </a:xfrm>
        </p:spPr>
        <p:txBody>
          <a:bodyPr>
            <a:normAutofit/>
          </a:bodyPr>
          <a:lstStyle/>
          <a:p>
            <a:r>
              <a:rPr lang="en-US" sz="2800" dirty="0">
                <a:solidFill>
                  <a:schemeClr val="bg1"/>
                </a:solidFill>
              </a:rPr>
              <a:t>All matter is made of </a:t>
            </a:r>
            <a:r>
              <a:rPr lang="en-US" sz="2800" b="1" dirty="0">
                <a:solidFill>
                  <a:srgbClr val="FF0000"/>
                </a:solidFill>
              </a:rPr>
              <a:t>tiny particles.</a:t>
            </a:r>
          </a:p>
          <a:p>
            <a:r>
              <a:rPr lang="en-US" sz="2800" dirty="0">
                <a:solidFill>
                  <a:schemeClr val="bg1"/>
                </a:solidFill>
              </a:rPr>
              <a:t>All these particles are in </a:t>
            </a:r>
            <a:r>
              <a:rPr lang="en-US" sz="2800" b="1" dirty="0">
                <a:solidFill>
                  <a:srgbClr val="FF0000"/>
                </a:solidFill>
              </a:rPr>
              <a:t>constant motion</a:t>
            </a:r>
            <a:r>
              <a:rPr lang="en-US" sz="2800" dirty="0">
                <a:solidFill>
                  <a:schemeClr val="bg1"/>
                </a:solidFill>
              </a:rPr>
              <a:t>.</a:t>
            </a:r>
          </a:p>
          <a:p>
            <a:r>
              <a:rPr lang="en-US" sz="2800" dirty="0">
                <a:solidFill>
                  <a:schemeClr val="bg1"/>
                </a:solidFill>
              </a:rPr>
              <a:t>These particles have </a:t>
            </a:r>
            <a:r>
              <a:rPr lang="en-US" sz="2800" b="1" dirty="0">
                <a:solidFill>
                  <a:srgbClr val="FF0000"/>
                </a:solidFill>
              </a:rPr>
              <a:t>kinetic energy</a:t>
            </a:r>
            <a:r>
              <a:rPr lang="en-US" sz="2800" dirty="0">
                <a:solidFill>
                  <a:schemeClr val="bg1"/>
                </a:solidFill>
              </a:rPr>
              <a:t>.</a:t>
            </a:r>
          </a:p>
          <a:p>
            <a:r>
              <a:rPr lang="en-US" sz="2800" dirty="0">
                <a:solidFill>
                  <a:schemeClr val="bg1"/>
                </a:solidFill>
              </a:rPr>
              <a:t>The </a:t>
            </a:r>
            <a:r>
              <a:rPr lang="en-US" sz="2800" b="1" dirty="0">
                <a:solidFill>
                  <a:srgbClr val="FF0000"/>
                </a:solidFill>
              </a:rPr>
              <a:t>faster</a:t>
            </a:r>
            <a:r>
              <a:rPr lang="en-US" sz="2800" dirty="0">
                <a:solidFill>
                  <a:srgbClr val="FF0000"/>
                </a:solidFill>
              </a:rPr>
              <a:t> </a:t>
            </a:r>
            <a:r>
              <a:rPr lang="en-US" sz="2800" dirty="0">
                <a:solidFill>
                  <a:schemeClr val="bg1"/>
                </a:solidFill>
              </a:rPr>
              <a:t>they move, the </a:t>
            </a:r>
            <a:r>
              <a:rPr lang="en-US" sz="2800" b="1" dirty="0">
                <a:solidFill>
                  <a:srgbClr val="FF0000"/>
                </a:solidFill>
              </a:rPr>
              <a:t>more</a:t>
            </a:r>
            <a:r>
              <a:rPr lang="en-US" sz="2800" dirty="0">
                <a:solidFill>
                  <a:srgbClr val="FF0000"/>
                </a:solidFill>
              </a:rPr>
              <a:t> </a:t>
            </a:r>
            <a:r>
              <a:rPr lang="en-US" sz="2800" dirty="0">
                <a:solidFill>
                  <a:schemeClr val="bg1"/>
                </a:solidFill>
              </a:rPr>
              <a:t>kinetic energy they have.</a:t>
            </a:r>
          </a:p>
          <a:p>
            <a:endParaRPr lang="en-US" dirty="0"/>
          </a:p>
        </p:txBody>
      </p:sp>
      <p:pic>
        <p:nvPicPr>
          <p:cNvPr id="4" name="Picture 10" descr="TEnHeat_Cocoa1_sx6819b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478" y="2336872"/>
            <a:ext cx="3200400" cy="390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descr="TEnHeat_Cocoa2_sx6819b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8928" y="2447397"/>
            <a:ext cx="4191000" cy="386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6649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TEMPERATURE</a:t>
            </a:r>
          </a:p>
        </p:txBody>
      </p:sp>
      <p:sp>
        <p:nvSpPr>
          <p:cNvPr id="3" name="Content Placeholder 2"/>
          <p:cNvSpPr>
            <a:spLocks noGrp="1"/>
          </p:cNvSpPr>
          <p:nvPr>
            <p:ph idx="1"/>
          </p:nvPr>
        </p:nvSpPr>
        <p:spPr/>
        <p:txBody>
          <a:bodyPr>
            <a:normAutofit/>
          </a:bodyPr>
          <a:lstStyle/>
          <a:p>
            <a:pPr marL="0" indent="0">
              <a:buNone/>
            </a:pPr>
            <a:r>
              <a:rPr lang="en-US" sz="3600" dirty="0">
                <a:solidFill>
                  <a:schemeClr val="bg1"/>
                </a:solidFill>
              </a:rPr>
              <a:t>Temperature is measured in:</a:t>
            </a:r>
          </a:p>
          <a:p>
            <a:endParaRPr lang="en-US" sz="3600" dirty="0">
              <a:solidFill>
                <a:schemeClr val="bg1"/>
              </a:solidFill>
            </a:endParaRPr>
          </a:p>
          <a:p>
            <a:r>
              <a:rPr lang="en-US" sz="3600" dirty="0">
                <a:solidFill>
                  <a:schemeClr val="bg1"/>
                </a:solidFill>
              </a:rPr>
              <a:t>SI unit: </a:t>
            </a:r>
            <a:r>
              <a:rPr lang="en-US" sz="3600" dirty="0">
                <a:solidFill>
                  <a:srgbClr val="FF0000"/>
                </a:solidFill>
              </a:rPr>
              <a:t>Kelvins, K</a:t>
            </a:r>
          </a:p>
          <a:p>
            <a:r>
              <a:rPr lang="en-US" sz="3600" dirty="0">
                <a:solidFill>
                  <a:schemeClr val="bg1"/>
                </a:solidFill>
              </a:rPr>
              <a:t>Metric: </a:t>
            </a:r>
            <a:r>
              <a:rPr lang="en-US" sz="3600" dirty="0">
                <a:solidFill>
                  <a:srgbClr val="FF0000"/>
                </a:solidFill>
              </a:rPr>
              <a:t>Celsius, °C</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0357" y="1353967"/>
            <a:ext cx="5194987" cy="51552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1574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THERMAL ENERGY</a:t>
            </a:r>
          </a:p>
        </p:txBody>
      </p:sp>
      <p:sp>
        <p:nvSpPr>
          <p:cNvPr id="3" name="Content Placeholder 2"/>
          <p:cNvSpPr>
            <a:spLocks noGrp="1"/>
          </p:cNvSpPr>
          <p:nvPr>
            <p:ph idx="1"/>
          </p:nvPr>
        </p:nvSpPr>
        <p:spPr>
          <a:xfrm>
            <a:off x="680322" y="2336873"/>
            <a:ext cx="8735528" cy="3599316"/>
          </a:xfrm>
        </p:spPr>
        <p:txBody>
          <a:bodyPr/>
          <a:lstStyle/>
          <a:p>
            <a:pPr>
              <a:buClr>
                <a:srgbClr val="66CC33"/>
              </a:buClr>
              <a:buFont typeface="Times" charset="0"/>
              <a:buChar char="•"/>
            </a:pPr>
            <a:r>
              <a:rPr lang="en-US" altLang="en-US" sz="2800" b="1" dirty="0">
                <a:solidFill>
                  <a:schemeClr val="bg1"/>
                </a:solidFill>
                <a:effectLst>
                  <a:outerShdw blurRad="38100" dist="38100" dir="2700000" algn="tl">
                    <a:srgbClr val="000000">
                      <a:alpha val="43137"/>
                    </a:srgbClr>
                  </a:outerShdw>
                </a:effectLst>
                <a:latin typeface="Verdana" pitchFamily="34" charset="0"/>
              </a:rPr>
              <a:t>Thermal energy</a:t>
            </a:r>
            <a:r>
              <a:rPr lang="en-US" altLang="en-US" sz="2800" dirty="0">
                <a:solidFill>
                  <a:schemeClr val="bg1"/>
                </a:solidFill>
                <a:effectLst>
                  <a:outerShdw blurRad="38100" dist="38100" dir="2700000" algn="tl">
                    <a:srgbClr val="000000">
                      <a:alpha val="43137"/>
                    </a:srgbClr>
                  </a:outerShdw>
                </a:effectLst>
                <a:latin typeface="Verdana" pitchFamily="34" charset="0"/>
              </a:rPr>
              <a:t> </a:t>
            </a:r>
            <a:r>
              <a:rPr lang="en-US" altLang="en-US" sz="2800" dirty="0">
                <a:solidFill>
                  <a:schemeClr val="bg1"/>
                </a:solidFill>
                <a:latin typeface="Verdana" pitchFamily="34" charset="0"/>
              </a:rPr>
              <a:t>is the </a:t>
            </a:r>
            <a:r>
              <a:rPr lang="en-US" altLang="en-US" sz="2800" b="1" dirty="0">
                <a:solidFill>
                  <a:srgbClr val="FF0000"/>
                </a:solidFill>
                <a:latin typeface="Verdana" pitchFamily="34" charset="0"/>
              </a:rPr>
              <a:t>total kinetic and potential </a:t>
            </a:r>
            <a:r>
              <a:rPr lang="en-US" altLang="en-US" sz="2800" dirty="0">
                <a:solidFill>
                  <a:schemeClr val="bg1"/>
                </a:solidFill>
                <a:latin typeface="Verdana" pitchFamily="34" charset="0"/>
              </a:rPr>
              <a:t>energy of all particles in a substance. </a:t>
            </a:r>
          </a:p>
          <a:p>
            <a:pPr>
              <a:buClr>
                <a:srgbClr val="66CC33"/>
              </a:buClr>
              <a:buFont typeface="Times" charset="0"/>
              <a:buChar char="•"/>
            </a:pPr>
            <a:r>
              <a:rPr lang="en-US" altLang="en-US" sz="2800" dirty="0">
                <a:solidFill>
                  <a:schemeClr val="bg1"/>
                </a:solidFill>
                <a:latin typeface="Verdana" pitchFamily="34" charset="0"/>
              </a:rPr>
              <a:t>It depends on </a:t>
            </a:r>
            <a:r>
              <a:rPr lang="en-US" altLang="en-US" sz="2800" b="1" dirty="0">
                <a:solidFill>
                  <a:srgbClr val="FF0000"/>
                </a:solidFill>
                <a:latin typeface="Verdana" pitchFamily="34" charset="0"/>
              </a:rPr>
              <a:t>mass</a:t>
            </a:r>
            <a:r>
              <a:rPr lang="en-US" altLang="en-US" sz="2800" dirty="0">
                <a:solidFill>
                  <a:schemeClr val="bg1"/>
                </a:solidFill>
                <a:latin typeface="Verdana" pitchFamily="34" charset="0"/>
              </a:rPr>
              <a:t>, </a:t>
            </a:r>
            <a:r>
              <a:rPr lang="en-US" altLang="en-US" sz="2800" b="1" dirty="0">
                <a:solidFill>
                  <a:srgbClr val="FF0000"/>
                </a:solidFill>
                <a:latin typeface="Verdana" pitchFamily="34" charset="0"/>
              </a:rPr>
              <a:t>temperature</a:t>
            </a:r>
            <a:r>
              <a:rPr lang="en-US" altLang="en-US" sz="2800" dirty="0">
                <a:solidFill>
                  <a:schemeClr val="bg1"/>
                </a:solidFill>
                <a:latin typeface="Verdana" pitchFamily="34" charset="0"/>
              </a:rPr>
              <a:t>, </a:t>
            </a:r>
            <a:r>
              <a:rPr lang="en-US" altLang="en-US" sz="2800" b="1" dirty="0">
                <a:solidFill>
                  <a:srgbClr val="FF0000"/>
                </a:solidFill>
                <a:latin typeface="Verdana" pitchFamily="34" charset="0"/>
              </a:rPr>
              <a:t>nature</a:t>
            </a:r>
            <a:r>
              <a:rPr lang="en-US" altLang="en-US" sz="2800" dirty="0">
                <a:solidFill>
                  <a:srgbClr val="FF0000"/>
                </a:solidFill>
                <a:latin typeface="Verdana" pitchFamily="34" charset="0"/>
              </a:rPr>
              <a:t> </a:t>
            </a:r>
            <a:r>
              <a:rPr lang="en-US" altLang="en-US" sz="2800" dirty="0">
                <a:solidFill>
                  <a:schemeClr val="bg1"/>
                </a:solidFill>
                <a:latin typeface="Verdana" pitchFamily="34" charset="0"/>
              </a:rPr>
              <a:t>and </a:t>
            </a:r>
            <a:r>
              <a:rPr lang="en-US" altLang="en-US" sz="2800" b="1" dirty="0">
                <a:solidFill>
                  <a:srgbClr val="FF0000"/>
                </a:solidFill>
                <a:latin typeface="Verdana" pitchFamily="34" charset="0"/>
              </a:rPr>
              <a:t>state</a:t>
            </a:r>
            <a:r>
              <a:rPr lang="en-US" altLang="en-US" sz="2800" dirty="0">
                <a:solidFill>
                  <a:srgbClr val="FF0000"/>
                </a:solidFill>
                <a:latin typeface="Verdana" pitchFamily="34" charset="0"/>
              </a:rPr>
              <a:t> </a:t>
            </a:r>
            <a:r>
              <a:rPr lang="en-US" altLang="en-US" sz="2800" dirty="0">
                <a:solidFill>
                  <a:schemeClr val="bg1"/>
                </a:solidFill>
                <a:latin typeface="Verdana" pitchFamily="34" charset="0"/>
              </a:rPr>
              <a:t>of matter.</a:t>
            </a:r>
          </a:p>
          <a:p>
            <a:pPr>
              <a:buClr>
                <a:srgbClr val="66CC33"/>
              </a:buClr>
              <a:buFont typeface="Times" charset="0"/>
              <a:buChar char="•"/>
            </a:pPr>
            <a:endParaRPr lang="en-US" altLang="en-US" sz="2800" dirty="0">
              <a:solidFill>
                <a:schemeClr val="bg1"/>
              </a:solidFill>
              <a:latin typeface="Verdana" pitchFamily="34" charset="0"/>
            </a:endParaRPr>
          </a:p>
          <a:p>
            <a:pPr>
              <a:buClr>
                <a:srgbClr val="66CC33"/>
              </a:buClr>
              <a:buFont typeface="Times" charset="0"/>
              <a:buChar char="•"/>
            </a:pPr>
            <a:r>
              <a:rPr lang="en-US" altLang="en-US" sz="2800" dirty="0">
                <a:solidFill>
                  <a:schemeClr val="bg1"/>
                </a:solidFill>
                <a:latin typeface="Verdana" pitchFamily="34" charset="0"/>
              </a:rPr>
              <a:t>Thermal energy is measured in </a:t>
            </a:r>
            <a:r>
              <a:rPr lang="en-US" altLang="en-US" sz="2800" b="1" dirty="0">
                <a:solidFill>
                  <a:srgbClr val="FF0000"/>
                </a:solidFill>
                <a:latin typeface="Verdana" pitchFamily="34" charset="0"/>
              </a:rPr>
              <a:t>joules (J).</a:t>
            </a:r>
          </a:p>
          <a:p>
            <a:endParaRPr lang="en-US" dirty="0"/>
          </a:p>
        </p:txBody>
      </p:sp>
      <p:pic>
        <p:nvPicPr>
          <p:cNvPr id="4" name="Picture 3"/>
          <p:cNvPicPr>
            <a:picLocks noChangeAspect="1"/>
          </p:cNvPicPr>
          <p:nvPr/>
        </p:nvPicPr>
        <p:blipFill>
          <a:blip r:embed="rId2"/>
          <a:stretch>
            <a:fillRect/>
          </a:stretch>
        </p:blipFill>
        <p:spPr>
          <a:xfrm>
            <a:off x="9410442" y="2278792"/>
            <a:ext cx="2447925" cy="3886200"/>
          </a:xfrm>
          <a:prstGeom prst="rect">
            <a:avLst/>
          </a:prstGeom>
        </p:spPr>
      </p:pic>
    </p:spTree>
    <p:extLst>
      <p:ext uri="{BB962C8B-B14F-4D97-AF65-F5344CB8AC3E}">
        <p14:creationId xmlns:p14="http://schemas.microsoft.com/office/powerpoint/2010/main" val="2711706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THERMAL ENERGY AND TEMPERATURE</a:t>
            </a:r>
          </a:p>
        </p:txBody>
      </p:sp>
      <p:sp>
        <p:nvSpPr>
          <p:cNvPr id="3" name="Content Placeholder 2"/>
          <p:cNvSpPr>
            <a:spLocks noGrp="1"/>
          </p:cNvSpPr>
          <p:nvPr>
            <p:ph idx="1"/>
          </p:nvPr>
        </p:nvSpPr>
        <p:spPr/>
        <p:txBody>
          <a:bodyPr>
            <a:normAutofit/>
          </a:bodyPr>
          <a:lstStyle/>
          <a:p>
            <a:pPr marL="0" indent="0">
              <a:buNone/>
            </a:pPr>
            <a:r>
              <a:rPr lang="en-US" sz="3200" dirty="0">
                <a:solidFill>
                  <a:schemeClr val="bg1"/>
                </a:solidFill>
              </a:rPr>
              <a:t>They are related!</a:t>
            </a:r>
          </a:p>
          <a:p>
            <a:r>
              <a:rPr lang="en-US" sz="3200" dirty="0">
                <a:solidFill>
                  <a:schemeClr val="bg1"/>
                </a:solidFill>
              </a:rPr>
              <a:t>When </a:t>
            </a:r>
            <a:r>
              <a:rPr lang="en-US" sz="3200" b="1" dirty="0">
                <a:solidFill>
                  <a:srgbClr val="FF0000"/>
                </a:solidFill>
              </a:rPr>
              <a:t>temperature</a:t>
            </a:r>
            <a:r>
              <a:rPr lang="en-US" sz="3200" dirty="0">
                <a:solidFill>
                  <a:srgbClr val="FF0000"/>
                </a:solidFill>
              </a:rPr>
              <a:t> </a:t>
            </a:r>
            <a:r>
              <a:rPr lang="en-US" sz="3200" dirty="0">
                <a:solidFill>
                  <a:schemeClr val="bg1"/>
                </a:solidFill>
              </a:rPr>
              <a:t>goes up, the </a:t>
            </a:r>
            <a:r>
              <a:rPr lang="en-US" sz="3200" dirty="0">
                <a:solidFill>
                  <a:srgbClr val="FF0000"/>
                </a:solidFill>
                <a:effectLst>
                  <a:outerShdw blurRad="38100" dist="38100" dir="2700000" algn="tl">
                    <a:srgbClr val="000000">
                      <a:alpha val="43137"/>
                    </a:srgbClr>
                  </a:outerShdw>
                </a:effectLst>
              </a:rPr>
              <a:t>average Kinetic energy </a:t>
            </a:r>
            <a:r>
              <a:rPr lang="en-US" sz="3200" dirty="0">
                <a:solidFill>
                  <a:schemeClr val="bg1"/>
                </a:solidFill>
              </a:rPr>
              <a:t>of the molecules increases.</a:t>
            </a:r>
          </a:p>
          <a:p>
            <a:r>
              <a:rPr lang="en-US" sz="3200" dirty="0">
                <a:solidFill>
                  <a:schemeClr val="bg1"/>
                </a:solidFill>
              </a:rPr>
              <a:t>Thermal energy also </a:t>
            </a:r>
            <a:r>
              <a:rPr lang="en-US" sz="3200" b="1" dirty="0">
                <a:solidFill>
                  <a:srgbClr val="FF0000"/>
                </a:solidFill>
              </a:rPr>
              <a:t>increases</a:t>
            </a:r>
            <a:r>
              <a:rPr lang="en-US" sz="3200" dirty="0">
                <a:solidFill>
                  <a:srgbClr val="FF0000"/>
                </a:solidFill>
              </a:rPr>
              <a:t> </a:t>
            </a:r>
            <a:r>
              <a:rPr lang="en-US" sz="3200" dirty="0">
                <a:solidFill>
                  <a:schemeClr val="bg1"/>
                </a:solidFill>
              </a:rPr>
              <a:t>since it is the </a:t>
            </a:r>
            <a:r>
              <a:rPr lang="en-US" sz="3200" dirty="0">
                <a:solidFill>
                  <a:srgbClr val="FF0000"/>
                </a:solidFill>
                <a:effectLst>
                  <a:outerShdw blurRad="38100" dist="38100" dir="2700000" algn="tl">
                    <a:srgbClr val="000000">
                      <a:alpha val="43137"/>
                    </a:srgbClr>
                  </a:outerShdw>
                </a:effectLst>
              </a:rPr>
              <a:t>total</a:t>
            </a:r>
            <a:r>
              <a:rPr lang="en-US" sz="3200" dirty="0">
                <a:solidFill>
                  <a:schemeClr val="bg1"/>
                </a:solidFill>
                <a:effectLst>
                  <a:outerShdw blurRad="38100" dist="38100" dir="2700000" algn="tl">
                    <a:srgbClr val="000000">
                      <a:alpha val="43137"/>
                    </a:srgbClr>
                  </a:outerShdw>
                </a:effectLst>
              </a:rPr>
              <a:t> kinetic energy and potential energy</a:t>
            </a:r>
            <a:r>
              <a:rPr lang="en-US" sz="3200" dirty="0">
                <a:solidFill>
                  <a:schemeClr val="bg1"/>
                </a:solidFill>
              </a:rPr>
              <a:t> of a substance.</a:t>
            </a:r>
          </a:p>
        </p:txBody>
      </p:sp>
    </p:spTree>
    <p:extLst>
      <p:ext uri="{BB962C8B-B14F-4D97-AF65-F5344CB8AC3E}">
        <p14:creationId xmlns:p14="http://schemas.microsoft.com/office/powerpoint/2010/main" val="3759548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normAutofit/>
          </a:bodyPr>
          <a:lstStyle/>
          <a:p>
            <a:r>
              <a:rPr lang="en-US" altLang="en-US" sz="4400" dirty="0"/>
              <a:t>WHICH HAS MORE THERMAL ENERGY?</a:t>
            </a:r>
          </a:p>
        </p:txBody>
      </p:sp>
      <p:sp>
        <p:nvSpPr>
          <p:cNvPr id="6147" name="Content Placeholder 2"/>
          <p:cNvSpPr>
            <a:spLocks noGrp="1"/>
          </p:cNvSpPr>
          <p:nvPr>
            <p:ph idx="1"/>
          </p:nvPr>
        </p:nvSpPr>
        <p:spPr>
          <a:xfrm>
            <a:off x="497385" y="2936544"/>
            <a:ext cx="3454400" cy="2133600"/>
          </a:xfrm>
        </p:spPr>
        <p:txBody>
          <a:bodyPr>
            <a:normAutofit/>
          </a:bodyPr>
          <a:lstStyle/>
          <a:p>
            <a:pPr>
              <a:buFontTx/>
              <a:buNone/>
            </a:pPr>
            <a:r>
              <a:rPr lang="en-US" altLang="en-US" sz="3200" dirty="0">
                <a:solidFill>
                  <a:schemeClr val="bg1"/>
                </a:solidFill>
              </a:rPr>
              <a:t>Bowl of Soup</a:t>
            </a:r>
          </a:p>
          <a:p>
            <a:pPr>
              <a:buFontTx/>
              <a:buNone/>
            </a:pPr>
            <a:endParaRPr lang="en-US" altLang="en-US" sz="3200" dirty="0">
              <a:solidFill>
                <a:schemeClr val="bg1"/>
              </a:solidFill>
            </a:endParaRPr>
          </a:p>
          <a:p>
            <a:pPr>
              <a:buFontTx/>
              <a:buNone/>
            </a:pPr>
            <a:r>
              <a:rPr lang="en-US" altLang="en-US" sz="3200" dirty="0">
                <a:solidFill>
                  <a:schemeClr val="bg1"/>
                </a:solidFill>
              </a:rPr>
              <a:t>Pot of Soup</a:t>
            </a:r>
          </a:p>
        </p:txBody>
      </p:sp>
      <p:sp>
        <p:nvSpPr>
          <p:cNvPr id="614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ヒラギノ角ゴ Pro W3" charset="-128"/>
              </a:defRPr>
            </a:lvl1pPr>
            <a:lvl2pPr marL="742950" indent="-285750">
              <a:defRPr sz="2400">
                <a:solidFill>
                  <a:schemeClr val="tx1"/>
                </a:solidFill>
                <a:latin typeface="Arial" charset="0"/>
                <a:ea typeface="ヒラギノ角ゴ Pro W3" charset="-128"/>
              </a:defRPr>
            </a:lvl2pPr>
            <a:lvl3pPr marL="1143000" indent="-228600">
              <a:defRPr sz="2400">
                <a:solidFill>
                  <a:schemeClr val="tx1"/>
                </a:solidFill>
                <a:latin typeface="Arial" charset="0"/>
                <a:ea typeface="ヒラギノ角ゴ Pro W3" charset="-128"/>
              </a:defRPr>
            </a:lvl3pPr>
            <a:lvl4pPr marL="1600200" indent="-228600">
              <a:defRPr sz="2400">
                <a:solidFill>
                  <a:schemeClr val="tx1"/>
                </a:solidFill>
                <a:latin typeface="Arial" charset="0"/>
                <a:ea typeface="ヒラギノ角ゴ Pro W3" charset="-128"/>
              </a:defRPr>
            </a:lvl4pPr>
            <a:lvl5pPr marL="2057400" indent="-228600">
              <a:defRPr sz="2400">
                <a:solidFill>
                  <a:schemeClr val="tx1"/>
                </a:solidFill>
                <a:latin typeface="Arial" charset="0"/>
                <a:ea typeface="ヒラギノ角ゴ Pro W3"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charset="-128"/>
              </a:defRPr>
            </a:lvl9pPr>
          </a:lstStyle>
          <a:p>
            <a:fld id="{2C49D52F-FD72-498B-819B-10D9AEBF4631}" type="slidenum">
              <a:rPr lang="en-US" altLang="en-US" sz="1400" smtClean="0"/>
              <a:pPr/>
              <a:t>12</a:t>
            </a:fld>
            <a:endParaRPr lang="en-US" altLang="en-US" sz="1400"/>
          </a:p>
        </p:txBody>
      </p:sp>
      <p:sp>
        <p:nvSpPr>
          <p:cNvPr id="5" name="Content Placeholder 2"/>
          <p:cNvSpPr txBox="1">
            <a:spLocks/>
          </p:cNvSpPr>
          <p:nvPr/>
        </p:nvSpPr>
        <p:spPr bwMode="auto">
          <a:xfrm>
            <a:off x="4267200" y="2895600"/>
            <a:ext cx="3759200" cy="2133600"/>
          </a:xfrm>
          <a:prstGeom prst="rect">
            <a:avLst/>
          </a:prstGeom>
          <a:noFill/>
          <a:ln w="9525">
            <a:noFill/>
            <a:miter lim="800000"/>
            <a:headEnd/>
            <a:tailEnd/>
          </a:ln>
        </p:spPr>
        <p:txBody>
          <a:bodyPr/>
          <a:lstStyle/>
          <a:p>
            <a:pPr marL="342900" indent="-342900">
              <a:spcBef>
                <a:spcPct val="20000"/>
              </a:spcBef>
              <a:defRPr/>
            </a:pPr>
            <a:r>
              <a:rPr lang="en-US" sz="3200" kern="0" dirty="0">
                <a:solidFill>
                  <a:schemeClr val="bg1"/>
                </a:solidFill>
                <a:latin typeface="+mn-lt"/>
                <a:ea typeface="+mn-ea"/>
                <a:cs typeface="ヒラギノ角ゴ Pro W3" charset="-128"/>
              </a:rPr>
              <a:t>Small balloon</a:t>
            </a:r>
          </a:p>
          <a:p>
            <a:pPr marL="342900" indent="-342900">
              <a:spcBef>
                <a:spcPct val="20000"/>
              </a:spcBef>
              <a:defRPr/>
            </a:pPr>
            <a:endParaRPr lang="en-US" sz="3200" kern="0" dirty="0">
              <a:solidFill>
                <a:schemeClr val="bg1"/>
              </a:solidFill>
              <a:latin typeface="+mn-lt"/>
              <a:ea typeface="+mn-ea"/>
              <a:cs typeface="ヒラギノ角ゴ Pro W3" charset="-128"/>
            </a:endParaRPr>
          </a:p>
          <a:p>
            <a:pPr marL="342900" indent="-342900">
              <a:spcBef>
                <a:spcPct val="20000"/>
              </a:spcBef>
              <a:defRPr/>
            </a:pPr>
            <a:r>
              <a:rPr lang="en-US" sz="3200" kern="0" dirty="0">
                <a:solidFill>
                  <a:schemeClr val="bg1"/>
                </a:solidFill>
                <a:latin typeface="+mn-lt"/>
                <a:ea typeface="+mn-ea"/>
                <a:cs typeface="ヒラギノ角ゴ Pro W3" charset="-128"/>
              </a:rPr>
              <a:t>Large balloon</a:t>
            </a:r>
          </a:p>
        </p:txBody>
      </p:sp>
      <p:sp>
        <p:nvSpPr>
          <p:cNvPr id="6" name="Content Placeholder 2"/>
          <p:cNvSpPr txBox="1">
            <a:spLocks/>
          </p:cNvSpPr>
          <p:nvPr/>
        </p:nvSpPr>
        <p:spPr bwMode="auto">
          <a:xfrm>
            <a:off x="8229600" y="2895600"/>
            <a:ext cx="3759200" cy="2133600"/>
          </a:xfrm>
          <a:prstGeom prst="rect">
            <a:avLst/>
          </a:prstGeom>
          <a:noFill/>
          <a:ln w="9525">
            <a:noFill/>
            <a:miter lim="800000"/>
            <a:headEnd/>
            <a:tailEnd/>
          </a:ln>
        </p:spPr>
        <p:txBody>
          <a:bodyPr/>
          <a:lstStyle/>
          <a:p>
            <a:pPr marL="342900" indent="-342900">
              <a:spcBef>
                <a:spcPct val="20000"/>
              </a:spcBef>
              <a:defRPr/>
            </a:pPr>
            <a:r>
              <a:rPr lang="en-US" sz="3200" kern="0" dirty="0">
                <a:solidFill>
                  <a:schemeClr val="bg1"/>
                </a:solidFill>
                <a:latin typeface="+mn-lt"/>
                <a:ea typeface="+mn-ea"/>
                <a:cs typeface="ヒラギノ角ゴ Pro W3" charset="-128"/>
              </a:rPr>
              <a:t>Tiger</a:t>
            </a:r>
          </a:p>
          <a:p>
            <a:pPr marL="342900" indent="-342900">
              <a:spcBef>
                <a:spcPct val="20000"/>
              </a:spcBef>
              <a:defRPr/>
            </a:pPr>
            <a:endParaRPr lang="en-US" sz="3200" kern="0" dirty="0">
              <a:solidFill>
                <a:schemeClr val="bg1"/>
              </a:solidFill>
              <a:latin typeface="+mn-lt"/>
              <a:ea typeface="+mn-ea"/>
              <a:cs typeface="ヒラギノ角ゴ Pro W3" charset="-128"/>
            </a:endParaRPr>
          </a:p>
          <a:p>
            <a:pPr marL="342900" indent="-342900">
              <a:spcBef>
                <a:spcPct val="20000"/>
              </a:spcBef>
              <a:defRPr/>
            </a:pPr>
            <a:r>
              <a:rPr lang="en-US" sz="3200" kern="0" dirty="0">
                <a:solidFill>
                  <a:schemeClr val="bg1"/>
                </a:solidFill>
                <a:latin typeface="+mn-lt"/>
                <a:ea typeface="+mn-ea"/>
                <a:cs typeface="ヒラギノ角ゴ Pro W3" charset="-128"/>
              </a:rPr>
              <a:t>House cat</a:t>
            </a:r>
          </a:p>
        </p:txBody>
      </p:sp>
      <p:cxnSp>
        <p:nvCxnSpPr>
          <p:cNvPr id="6151" name="Straight Connector 7"/>
          <p:cNvCxnSpPr>
            <a:cxnSpLocks noChangeShapeType="1"/>
          </p:cNvCxnSpPr>
          <p:nvPr/>
        </p:nvCxnSpPr>
        <p:spPr bwMode="auto">
          <a:xfrm>
            <a:off x="3657600" y="2362200"/>
            <a:ext cx="0" cy="32004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6152" name="Straight Connector 8"/>
          <p:cNvCxnSpPr>
            <a:cxnSpLocks noChangeShapeType="1"/>
          </p:cNvCxnSpPr>
          <p:nvPr/>
        </p:nvCxnSpPr>
        <p:spPr bwMode="auto">
          <a:xfrm>
            <a:off x="8026400" y="2438400"/>
            <a:ext cx="0" cy="32004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814947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THERMAL ENERGY AND TEMPERATURE</a:t>
            </a:r>
          </a:p>
        </p:txBody>
      </p:sp>
      <p:sp>
        <p:nvSpPr>
          <p:cNvPr id="3" name="Content Placeholder 2"/>
          <p:cNvSpPr>
            <a:spLocks noGrp="1"/>
          </p:cNvSpPr>
          <p:nvPr>
            <p:ph idx="1"/>
          </p:nvPr>
        </p:nvSpPr>
        <p:spPr/>
        <p:txBody>
          <a:bodyPr/>
          <a:lstStyle/>
          <a:p>
            <a:pPr>
              <a:buClr>
                <a:srgbClr val="66CC33"/>
              </a:buClr>
              <a:buFont typeface="Times" charset="0"/>
              <a:buChar char="•"/>
            </a:pPr>
            <a:r>
              <a:rPr lang="en-US" altLang="en-US" sz="3200" b="1" u="sng" dirty="0">
                <a:solidFill>
                  <a:schemeClr val="bg1"/>
                </a:solidFill>
                <a:effectLst>
                  <a:outerShdw blurRad="38100" dist="38100" dir="2700000" algn="tl">
                    <a:srgbClr val="000000">
                      <a:alpha val="43137"/>
                    </a:srgbClr>
                  </a:outerShdw>
                </a:effectLst>
                <a:latin typeface="Verdana" pitchFamily="34" charset="0"/>
              </a:rPr>
              <a:t>Temperature</a:t>
            </a:r>
            <a:r>
              <a:rPr lang="en-US" altLang="en-US" sz="3200" dirty="0">
                <a:solidFill>
                  <a:schemeClr val="bg1"/>
                </a:solidFill>
                <a:latin typeface="Verdana" pitchFamily="34" charset="0"/>
              </a:rPr>
              <a:t> is related to the </a:t>
            </a:r>
            <a:r>
              <a:rPr lang="en-US" altLang="en-US" sz="3200" b="1" dirty="0">
                <a:solidFill>
                  <a:srgbClr val="FF0000"/>
                </a:solidFill>
                <a:latin typeface="Verdana" pitchFamily="34" charset="0"/>
              </a:rPr>
              <a:t>average</a:t>
            </a:r>
            <a:r>
              <a:rPr lang="en-US" altLang="en-US" sz="3200" dirty="0">
                <a:solidFill>
                  <a:srgbClr val="FF0000"/>
                </a:solidFill>
                <a:latin typeface="Verdana" pitchFamily="34" charset="0"/>
              </a:rPr>
              <a:t> </a:t>
            </a:r>
            <a:r>
              <a:rPr lang="en-US" altLang="en-US" sz="3200" dirty="0">
                <a:solidFill>
                  <a:schemeClr val="bg1"/>
                </a:solidFill>
                <a:latin typeface="Verdana" pitchFamily="34" charset="0"/>
              </a:rPr>
              <a:t>kinetic energy of particles. </a:t>
            </a:r>
          </a:p>
          <a:p>
            <a:pPr>
              <a:buClr>
                <a:srgbClr val="66CC33"/>
              </a:buClr>
              <a:buFont typeface="Times" charset="0"/>
              <a:buChar char="•"/>
            </a:pPr>
            <a:endParaRPr lang="en-US" altLang="en-US" sz="3200" dirty="0">
              <a:solidFill>
                <a:schemeClr val="bg1"/>
              </a:solidFill>
              <a:latin typeface="Verdana" pitchFamily="34" charset="0"/>
            </a:endParaRPr>
          </a:p>
          <a:p>
            <a:pPr>
              <a:buClr>
                <a:srgbClr val="66CC33"/>
              </a:buClr>
              <a:buFont typeface="Times" charset="0"/>
              <a:buChar char="•"/>
            </a:pPr>
            <a:r>
              <a:rPr lang="en-US" altLang="en-US" sz="3200" b="1" u="sng" dirty="0">
                <a:solidFill>
                  <a:schemeClr val="bg1"/>
                </a:solidFill>
                <a:effectLst>
                  <a:outerShdw blurRad="38100" dist="38100" dir="2700000" algn="tl">
                    <a:srgbClr val="000000">
                      <a:alpha val="43137"/>
                    </a:srgbClr>
                  </a:outerShdw>
                </a:effectLst>
                <a:latin typeface="Verdana" pitchFamily="34" charset="0"/>
              </a:rPr>
              <a:t>Thermal energy </a:t>
            </a:r>
            <a:r>
              <a:rPr lang="en-US" altLang="en-US" sz="3200" dirty="0">
                <a:solidFill>
                  <a:schemeClr val="bg1"/>
                </a:solidFill>
                <a:latin typeface="Verdana" pitchFamily="34" charset="0"/>
              </a:rPr>
              <a:t>is the </a:t>
            </a:r>
            <a:r>
              <a:rPr lang="en-US" altLang="en-US" sz="3200" b="1" dirty="0">
                <a:solidFill>
                  <a:srgbClr val="FF0000"/>
                </a:solidFill>
                <a:latin typeface="Verdana" pitchFamily="34" charset="0"/>
              </a:rPr>
              <a:t>total</a:t>
            </a:r>
            <a:r>
              <a:rPr lang="en-US" altLang="en-US" sz="3200" dirty="0">
                <a:solidFill>
                  <a:srgbClr val="FF0000"/>
                </a:solidFill>
                <a:latin typeface="Verdana" pitchFamily="34" charset="0"/>
              </a:rPr>
              <a:t> </a:t>
            </a:r>
            <a:r>
              <a:rPr lang="en-US" altLang="en-US" sz="3200" dirty="0">
                <a:solidFill>
                  <a:schemeClr val="bg1"/>
                </a:solidFill>
                <a:latin typeface="Verdana" pitchFamily="34" charset="0"/>
              </a:rPr>
              <a:t>kinetic energy of all the particles.</a:t>
            </a:r>
          </a:p>
          <a:p>
            <a:endParaRPr lang="en-US" dirty="0"/>
          </a:p>
        </p:txBody>
      </p:sp>
    </p:spTree>
    <p:extLst>
      <p:ext uri="{BB962C8B-B14F-4D97-AF65-F5344CB8AC3E}">
        <p14:creationId xmlns:p14="http://schemas.microsoft.com/office/powerpoint/2010/main" val="4045647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THERMAL ENERGY AND MASS</a:t>
            </a:r>
          </a:p>
        </p:txBody>
      </p:sp>
      <p:sp>
        <p:nvSpPr>
          <p:cNvPr id="3" name="Content Placeholder 2"/>
          <p:cNvSpPr>
            <a:spLocks noGrp="1"/>
          </p:cNvSpPr>
          <p:nvPr>
            <p:ph idx="1"/>
          </p:nvPr>
        </p:nvSpPr>
        <p:spPr>
          <a:xfrm>
            <a:off x="680321" y="2336873"/>
            <a:ext cx="10707346" cy="4377194"/>
          </a:xfrm>
        </p:spPr>
        <p:txBody>
          <a:bodyPr>
            <a:normAutofit/>
          </a:bodyPr>
          <a:lstStyle/>
          <a:p>
            <a:pPr marL="0" indent="0">
              <a:buNone/>
            </a:pPr>
            <a:r>
              <a:rPr lang="en-US" sz="2800" dirty="0">
                <a:solidFill>
                  <a:schemeClr val="bg1"/>
                </a:solidFill>
              </a:rPr>
              <a:t>If you have two glasses of water – one is half full and the other is full – and they are at the </a:t>
            </a:r>
            <a:r>
              <a:rPr lang="en-US" sz="2800" b="1" dirty="0">
                <a:solidFill>
                  <a:srgbClr val="FF0000"/>
                </a:solidFill>
              </a:rPr>
              <a:t>same temperature</a:t>
            </a:r>
            <a:r>
              <a:rPr lang="en-US" sz="2800" dirty="0">
                <a:solidFill>
                  <a:schemeClr val="bg1"/>
                </a:solidFill>
              </a:rPr>
              <a:t>:</a:t>
            </a:r>
          </a:p>
          <a:p>
            <a:pPr marL="457200" indent="-457200">
              <a:buAutoNum type="arabicPeriod"/>
            </a:pPr>
            <a:r>
              <a:rPr lang="en-US" sz="2800" dirty="0">
                <a:solidFill>
                  <a:schemeClr val="bg1"/>
                </a:solidFill>
              </a:rPr>
              <a:t>The particles have the </a:t>
            </a:r>
            <a:r>
              <a:rPr lang="en-US" sz="2800" b="1" dirty="0">
                <a:solidFill>
                  <a:srgbClr val="FF0000"/>
                </a:solidFill>
              </a:rPr>
              <a:t>same average kinetic energy </a:t>
            </a:r>
            <a:r>
              <a:rPr lang="en-US" sz="2800" dirty="0">
                <a:solidFill>
                  <a:schemeClr val="bg1"/>
                </a:solidFill>
              </a:rPr>
              <a:t>since they have the same temperature.</a:t>
            </a:r>
          </a:p>
          <a:p>
            <a:pPr marL="457200" indent="-457200">
              <a:buAutoNum type="arabicPeriod"/>
            </a:pPr>
            <a:r>
              <a:rPr lang="en-US" sz="2800" dirty="0">
                <a:solidFill>
                  <a:schemeClr val="bg1"/>
                </a:solidFill>
              </a:rPr>
              <a:t>BUT since there is </a:t>
            </a:r>
            <a:r>
              <a:rPr lang="en-US" sz="2800" b="1" dirty="0">
                <a:solidFill>
                  <a:srgbClr val="FF0000"/>
                </a:solidFill>
              </a:rPr>
              <a:t>more</a:t>
            </a:r>
            <a:r>
              <a:rPr lang="en-US" sz="2800" dirty="0">
                <a:solidFill>
                  <a:srgbClr val="FF0000"/>
                </a:solidFill>
              </a:rPr>
              <a:t> </a:t>
            </a:r>
            <a:r>
              <a:rPr lang="en-US" sz="2800" dirty="0">
                <a:solidFill>
                  <a:schemeClr val="bg1"/>
                </a:solidFill>
              </a:rPr>
              <a:t>water in one glass, the </a:t>
            </a:r>
            <a:r>
              <a:rPr lang="en-US" sz="2800" b="1" dirty="0">
                <a:solidFill>
                  <a:srgbClr val="FF0000"/>
                </a:solidFill>
              </a:rPr>
              <a:t>total</a:t>
            </a:r>
            <a:r>
              <a:rPr lang="en-US" sz="2800" dirty="0">
                <a:solidFill>
                  <a:srgbClr val="FF0000"/>
                </a:solidFill>
              </a:rPr>
              <a:t> </a:t>
            </a:r>
            <a:r>
              <a:rPr lang="en-US" sz="2800" dirty="0">
                <a:solidFill>
                  <a:schemeClr val="bg1"/>
                </a:solidFill>
              </a:rPr>
              <a:t>kinetic energy is </a:t>
            </a:r>
            <a:r>
              <a:rPr lang="en-US" sz="2800" b="1" dirty="0">
                <a:solidFill>
                  <a:srgbClr val="FF0000"/>
                </a:solidFill>
              </a:rPr>
              <a:t>twice</a:t>
            </a:r>
            <a:r>
              <a:rPr lang="en-US" sz="2800" dirty="0">
                <a:solidFill>
                  <a:srgbClr val="FF0000"/>
                </a:solidFill>
              </a:rPr>
              <a:t> </a:t>
            </a:r>
            <a:r>
              <a:rPr lang="en-US" sz="2800" dirty="0">
                <a:solidFill>
                  <a:schemeClr val="bg1"/>
                </a:solidFill>
              </a:rPr>
              <a:t>the half full glass so there is </a:t>
            </a:r>
            <a:r>
              <a:rPr lang="en-US" sz="2800" b="1" dirty="0">
                <a:solidFill>
                  <a:srgbClr val="FF0000"/>
                </a:solidFill>
              </a:rPr>
              <a:t>twice</a:t>
            </a:r>
            <a:r>
              <a:rPr lang="en-US" sz="2800" dirty="0">
                <a:solidFill>
                  <a:srgbClr val="FF0000"/>
                </a:solidFill>
              </a:rPr>
              <a:t> </a:t>
            </a:r>
            <a:r>
              <a:rPr lang="en-US" sz="2800" dirty="0">
                <a:solidFill>
                  <a:schemeClr val="bg1"/>
                </a:solidFill>
              </a:rPr>
              <a:t>as much thermal energy.</a:t>
            </a:r>
          </a:p>
          <a:p>
            <a:pPr marL="457200" indent="-457200">
              <a:buAutoNum type="arabicPeriod"/>
            </a:pPr>
            <a:r>
              <a:rPr lang="en-US" sz="2800" dirty="0">
                <a:solidFill>
                  <a:schemeClr val="bg1"/>
                </a:solidFill>
              </a:rPr>
              <a:t>If there is </a:t>
            </a:r>
            <a:r>
              <a:rPr lang="en-US" sz="2800" b="1" dirty="0">
                <a:solidFill>
                  <a:srgbClr val="FF0000"/>
                </a:solidFill>
              </a:rPr>
              <a:t>no</a:t>
            </a:r>
            <a:r>
              <a:rPr lang="en-US" sz="2800" dirty="0">
                <a:solidFill>
                  <a:srgbClr val="FF0000"/>
                </a:solidFill>
              </a:rPr>
              <a:t> </a:t>
            </a:r>
            <a:r>
              <a:rPr lang="en-US" sz="2800" dirty="0">
                <a:solidFill>
                  <a:schemeClr val="bg1"/>
                </a:solidFill>
              </a:rPr>
              <a:t>temperature change, the thermal energy of an object will </a:t>
            </a:r>
            <a:r>
              <a:rPr lang="en-US" sz="2800" b="1" dirty="0">
                <a:solidFill>
                  <a:srgbClr val="FF0000"/>
                </a:solidFill>
              </a:rPr>
              <a:t>increase</a:t>
            </a:r>
            <a:r>
              <a:rPr lang="en-US" sz="2800" dirty="0">
                <a:solidFill>
                  <a:srgbClr val="FF0000"/>
                </a:solidFill>
              </a:rPr>
              <a:t> </a:t>
            </a:r>
            <a:r>
              <a:rPr lang="en-US" sz="2800" dirty="0">
                <a:solidFill>
                  <a:schemeClr val="bg1"/>
                </a:solidFill>
              </a:rPr>
              <a:t>if the mass of the object </a:t>
            </a:r>
            <a:r>
              <a:rPr lang="en-US" sz="2800" b="1" dirty="0">
                <a:solidFill>
                  <a:srgbClr val="FF0000"/>
                </a:solidFill>
              </a:rPr>
              <a:t>increases</a:t>
            </a:r>
            <a:r>
              <a:rPr lang="en-US" sz="2800" dirty="0">
                <a:solidFill>
                  <a:schemeClr val="bg1"/>
                </a:solidFill>
              </a:rPr>
              <a:t>.</a:t>
            </a:r>
          </a:p>
        </p:txBody>
      </p:sp>
    </p:spTree>
    <p:extLst>
      <p:ext uri="{BB962C8B-B14F-4D97-AF65-F5344CB8AC3E}">
        <p14:creationId xmlns:p14="http://schemas.microsoft.com/office/powerpoint/2010/main" val="3142496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THERMAL ENERGY AND STATE OF MATTER</a:t>
            </a:r>
            <a:endParaRPr lang="en-US" dirty="0"/>
          </a:p>
        </p:txBody>
      </p:sp>
      <p:pic>
        <p:nvPicPr>
          <p:cNvPr id="4" name="Picture 3"/>
          <p:cNvPicPr>
            <a:picLocks noChangeAspect="1"/>
          </p:cNvPicPr>
          <p:nvPr/>
        </p:nvPicPr>
        <p:blipFill>
          <a:blip r:embed="rId2"/>
          <a:stretch>
            <a:fillRect/>
          </a:stretch>
        </p:blipFill>
        <p:spPr>
          <a:xfrm>
            <a:off x="2619724" y="3144108"/>
            <a:ext cx="6651780" cy="3344333"/>
          </a:xfrm>
          <a:prstGeom prst="rect">
            <a:avLst/>
          </a:prstGeom>
        </p:spPr>
      </p:pic>
      <p:sp>
        <p:nvSpPr>
          <p:cNvPr id="5" name="Content Placeholder 4"/>
          <p:cNvSpPr>
            <a:spLocks noGrp="1"/>
          </p:cNvSpPr>
          <p:nvPr>
            <p:ph idx="1"/>
          </p:nvPr>
        </p:nvSpPr>
        <p:spPr/>
        <p:txBody>
          <a:bodyPr>
            <a:normAutofit/>
          </a:bodyPr>
          <a:lstStyle/>
          <a:p>
            <a:r>
              <a:rPr lang="en-US" sz="2800" dirty="0">
                <a:solidFill>
                  <a:schemeClr val="bg1"/>
                </a:solidFill>
              </a:rPr>
              <a:t>Remember particle motion in the phases of matter?</a:t>
            </a:r>
          </a:p>
        </p:txBody>
      </p:sp>
    </p:spTree>
    <p:extLst>
      <p:ext uri="{BB962C8B-B14F-4D97-AF65-F5344CB8AC3E}">
        <p14:creationId xmlns:p14="http://schemas.microsoft.com/office/powerpoint/2010/main" val="485832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TM04033917[[fn=Berlin]]</Template>
  <TotalTime>2758</TotalTime>
  <Words>566</Words>
  <Application>Microsoft Office PowerPoint</Application>
  <PresentationFormat>Widescreen</PresentationFormat>
  <Paragraphs>76</Paragraphs>
  <Slides>15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Calibri</vt:lpstr>
      <vt:lpstr>Kristen ITC</vt:lpstr>
      <vt:lpstr>Times</vt:lpstr>
      <vt:lpstr>Trebuchet MS</vt:lpstr>
      <vt:lpstr>Verdana</vt:lpstr>
      <vt:lpstr>ヒラギノ角ゴ Pro W3</vt:lpstr>
      <vt:lpstr>Berlin</vt:lpstr>
      <vt:lpstr>THERMAL ENERGY</vt:lpstr>
      <vt:lpstr>HOT HOT HOT!</vt:lpstr>
      <vt:lpstr>HOT HOT HOT</vt:lpstr>
      <vt:lpstr>HOT HOT HOT</vt:lpstr>
      <vt:lpstr>TEMPERATURE AND HEAT</vt:lpstr>
      <vt:lpstr>HEAT</vt:lpstr>
      <vt:lpstr>Draw an arrow in the direction in which energy in the form of heat would flow.</vt:lpstr>
      <vt:lpstr>TEMPERATURE</vt:lpstr>
      <vt:lpstr>TEMPERATURE</vt:lpstr>
      <vt:lpstr>THERMAL ENERGY</vt:lpstr>
      <vt:lpstr>THERMAL ENERGY AND TEMPERATURE</vt:lpstr>
      <vt:lpstr>WHICH HAS MORE THERMAL ENERGY?</vt:lpstr>
      <vt:lpstr>THERMAL ENERGY AND TEMPERATURE</vt:lpstr>
      <vt:lpstr>THERMAL ENERGY AND MASS</vt:lpstr>
      <vt:lpstr>THERMAL ENERGY AND STATE OF MATTER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THERMAL ENERGY</dc:title>
  <dc:creator>Nancy Brim</dc:creator>
  <cp:lastModifiedBy>Nancy Brim</cp:lastModifiedBy>
  <cp:revision>68</cp:revision>
  <dcterms:created xsi:type="dcterms:W3CDTF">2015-10-13T00:07:15Z</dcterms:created>
  <dcterms:modified xsi:type="dcterms:W3CDTF">2018-02-17T03:36:40Z</dcterms:modified>
</cp:coreProperties>
</file>