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373" r:id="rId2"/>
    <p:sldId id="256" r:id="rId3"/>
    <p:sldId id="276" r:id="rId4"/>
    <p:sldId id="374" r:id="rId5"/>
    <p:sldId id="375" r:id="rId6"/>
    <p:sldId id="278" r:id="rId7"/>
    <p:sldId id="279" r:id="rId8"/>
    <p:sldId id="281" r:id="rId9"/>
    <p:sldId id="280" r:id="rId10"/>
    <p:sldId id="282" r:id="rId11"/>
    <p:sldId id="377" r:id="rId12"/>
    <p:sldId id="376" r:id="rId13"/>
    <p:sldId id="283" r:id="rId14"/>
    <p:sldId id="284" r:id="rId15"/>
    <p:sldId id="285" r:id="rId16"/>
    <p:sldId id="286" r:id="rId17"/>
    <p:sldId id="378" r:id="rId18"/>
    <p:sldId id="379" r:id="rId19"/>
    <p:sldId id="287" r:id="rId20"/>
    <p:sldId id="380" r:id="rId21"/>
    <p:sldId id="381" r:id="rId22"/>
    <p:sldId id="288" r:id="rId23"/>
    <p:sldId id="289" r:id="rId24"/>
    <p:sldId id="29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00FF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662" autoAdjust="0"/>
    <p:restoredTop sz="90929"/>
  </p:normalViewPr>
  <p:slideViewPr>
    <p:cSldViewPr>
      <p:cViewPr>
        <p:scale>
          <a:sx n="70" d="100"/>
          <a:sy n="70" d="100"/>
        </p:scale>
        <p:origin x="-106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3A116-C92C-439A-A06F-5E87DB878C21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254DB-AA9A-4667-9B10-868CC507D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58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A19F9-3032-4426-93C0-EC01B64F0D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10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216F5-2E9A-4060-82F3-786FE4DDED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07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AC426-89FA-41E8-A2B0-19AF1B451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27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1D18D-3D8C-4738-B67B-0E46850D27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99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808AA-1B22-4E8D-BDA8-5416E5ECF0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1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ECCC-477A-4346-9838-61FB018808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21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987BE-78BF-4C75-999E-17F331FEB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94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7D488-BBCF-40E6-8969-67933EFCA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55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9BED4-57ED-41E4-95A1-F6A2572968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00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1EF11-9590-40DB-A22C-437D2DF432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24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1025D-20EA-4F74-A598-5368654104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941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6F5">
            <a:alpha val="5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6F09A99-EDDF-433D-9188-F59B237DB5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hyperlink" Target="https://www.youtube.com/watch?v=8hrFBYp5LYs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4E927A-A59A-499A-880B-B4ACB741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D9102A-3185-4971-B799-716923D9C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95600"/>
            <a:ext cx="7772400" cy="3733800"/>
          </a:xfrm>
        </p:spPr>
        <p:txBody>
          <a:bodyPr/>
          <a:lstStyle/>
          <a:p>
            <a:r>
              <a:rPr lang="en-US" dirty="0"/>
              <a:t>Work is done whenever a </a:t>
            </a:r>
            <a:r>
              <a:rPr lang="en-US" b="1" dirty="0">
                <a:solidFill>
                  <a:srgbClr val="FF0000"/>
                </a:solidFill>
              </a:rPr>
              <a:t>force</a:t>
            </a:r>
            <a:r>
              <a:rPr lang="en-US" dirty="0"/>
              <a:t> moves an object over a </a:t>
            </a:r>
            <a:r>
              <a:rPr lang="en-US" b="1" dirty="0">
                <a:solidFill>
                  <a:srgbClr val="FF0000"/>
                </a:solidFill>
              </a:rPr>
              <a:t>distance</a:t>
            </a:r>
            <a:r>
              <a:rPr lang="en-US" dirty="0"/>
              <a:t>. 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amount</a:t>
            </a:r>
            <a:r>
              <a:rPr lang="en-US" dirty="0"/>
              <a:t> of work done is represented by the equation:  </a:t>
            </a:r>
          </a:p>
          <a:p>
            <a:pPr marL="0" indent="0" algn="ctr">
              <a:buNone/>
            </a:pPr>
            <a:r>
              <a:rPr lang="en-US" dirty="0"/>
              <a:t>Work = Force x Distance</a:t>
            </a:r>
          </a:p>
          <a:p>
            <a:endParaRPr lang="en-US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xmlns="" id="{453F76BA-CFDD-4695-991A-80524F4A7F89}"/>
              </a:ext>
            </a:extLst>
          </p:cNvPr>
          <p:cNvSpPr txBox="1">
            <a:spLocks noChangeArrowheads="1"/>
          </p:cNvSpPr>
          <p:nvPr/>
        </p:nvSpPr>
        <p:spPr bwMode="auto">
          <a:xfrm rot="-1015650">
            <a:off x="73700" y="467588"/>
            <a:ext cx="3361659" cy="10064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latin typeface="Porky's" pitchFamily="2" charset="0"/>
              </a:rPr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17687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altLang="en-US" sz="4400"/>
              <a:t> </a:t>
            </a:r>
          </a:p>
        </p:txBody>
      </p:sp>
      <p:pic>
        <p:nvPicPr>
          <p:cNvPr id="2055" name="Picture 7" descr="http://www.trms.ga.net/~jtucker/clipart/misc/pulle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143000"/>
            <a:ext cx="16065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http://www.trms.ga.net/~jtucker/clipart/misc/ax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1584325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 descr="http://www.trms.ga.net/~jtucker/clipart/misc/lev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"/>
            <a:ext cx="251460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 descr="http://www.trms.ga.net/~jtucker/clipart/misc/screw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15430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 descr="http://www.trms.ga.net/~jtucker/clipart/misc/plan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48200"/>
            <a:ext cx="19621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 descr="http://www.trms.ga.net/~jtucker/clipart/misc/wedge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19907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7315200" y="56388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>
                <a:latin typeface="SchoolBoy" pitchFamily="2" charset="0"/>
              </a:rPr>
              <a:t>Wedge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3200400" y="6035675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SchoolBoy" pitchFamily="2" charset="0"/>
              </a:rPr>
              <a:t>Inclined Plane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0" y="43434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>
                <a:latin typeface="SchoolBoy" pitchFamily="2" charset="0"/>
              </a:rPr>
              <a:t>Screw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0" y="304800"/>
            <a:ext cx="1676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SchoolBoy" pitchFamily="2" charset="0"/>
              </a:rPr>
              <a:t>Wheel and Axle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5486400" y="3048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>
                <a:latin typeface="SchoolBoy" pitchFamily="2" charset="0"/>
              </a:rPr>
              <a:t>Lever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7467600" y="2819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>
                <a:latin typeface="SchoolBoy" pitchFamily="2" charset="0"/>
              </a:rPr>
              <a:t>Pulley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767013"/>
            <a:ext cx="5426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MACHINES</a:t>
            </a:r>
          </a:p>
        </p:txBody>
      </p:sp>
    </p:spTree>
  </p:cSld>
  <p:clrMapOvr>
    <a:masterClrMapping/>
  </p:clrMapOvr>
  <p:transition spd="med"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3754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MACHINES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machine</a:t>
            </a:r>
            <a:r>
              <a:rPr lang="en-US" dirty="0"/>
              <a:t> is any device that makes work </a:t>
            </a:r>
            <a:r>
              <a:rPr lang="en-US" b="1" dirty="0">
                <a:solidFill>
                  <a:srgbClr val="FF0000"/>
                </a:solidFill>
              </a:rPr>
              <a:t>easier</a:t>
            </a:r>
            <a:r>
              <a:rPr lang="en-US" dirty="0"/>
              <a:t> by changing a force. </a:t>
            </a:r>
          </a:p>
          <a:p>
            <a:r>
              <a:rPr lang="en-US" dirty="0"/>
              <a:t>Work is the </a:t>
            </a:r>
            <a:r>
              <a:rPr lang="en-US" b="1" dirty="0">
                <a:solidFill>
                  <a:srgbClr val="FF0000"/>
                </a:solidFill>
              </a:rPr>
              <a:t>transfer</a:t>
            </a:r>
            <a:r>
              <a:rPr lang="en-US" dirty="0"/>
              <a:t> of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/>
              <a:t> that occurs when a force makes an object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/>
              <a:t>.  </a:t>
            </a:r>
          </a:p>
          <a:p>
            <a:r>
              <a:rPr lang="en-US" dirty="0"/>
              <a:t>So a machine makes that transfer of energy </a:t>
            </a:r>
            <a:r>
              <a:rPr lang="en-US" b="1" dirty="0">
                <a:solidFill>
                  <a:srgbClr val="FF0000"/>
                </a:solidFill>
              </a:rPr>
              <a:t>easier</a:t>
            </a:r>
            <a:r>
              <a:rPr lang="en-US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C8565E-78F6-45D3-86FB-5962B79FB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985" y="4367211"/>
            <a:ext cx="2825215" cy="22383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30984D-6D26-4209-A6A8-678A9D3FD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367212"/>
            <a:ext cx="2474394" cy="223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MACHINES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342900" y="1585912"/>
            <a:ext cx="5600699" cy="4114800"/>
          </a:xfrm>
        </p:spPr>
        <p:txBody>
          <a:bodyPr/>
          <a:lstStyle/>
          <a:p>
            <a:r>
              <a:rPr lang="en-US" dirty="0"/>
              <a:t>When you use a machine, you </a:t>
            </a:r>
            <a:r>
              <a:rPr lang="en-US" b="1" dirty="0">
                <a:solidFill>
                  <a:srgbClr val="FF0000"/>
                </a:solidFill>
              </a:rPr>
              <a:t>apply force </a:t>
            </a:r>
            <a:r>
              <a:rPr lang="en-US" dirty="0"/>
              <a:t>to the machine. This force is called the </a:t>
            </a:r>
            <a:r>
              <a:rPr lang="en-US" b="1" dirty="0">
                <a:solidFill>
                  <a:srgbClr val="FF0000"/>
                </a:solidFill>
              </a:rPr>
              <a:t>input force</a:t>
            </a:r>
            <a:r>
              <a:rPr lang="en-US" dirty="0"/>
              <a:t>. </a:t>
            </a:r>
          </a:p>
          <a:p>
            <a:r>
              <a:rPr lang="en-US" dirty="0"/>
              <a:t>The machine, in turn, applies force </a:t>
            </a:r>
            <a:r>
              <a:rPr lang="en-US" b="1" dirty="0">
                <a:solidFill>
                  <a:srgbClr val="FF0000"/>
                </a:solidFill>
              </a:rPr>
              <a:t>to an object</a:t>
            </a:r>
            <a:r>
              <a:rPr lang="en-US" dirty="0"/>
              <a:t>. This force is called the </a:t>
            </a:r>
            <a:r>
              <a:rPr lang="en-US" b="1" dirty="0">
                <a:solidFill>
                  <a:srgbClr val="FF0000"/>
                </a:solidFill>
              </a:rPr>
              <a:t>output force</a:t>
            </a:r>
            <a:r>
              <a:rPr lang="en-US" dirty="0"/>
              <a:t>. </a:t>
            </a:r>
          </a:p>
          <a:p>
            <a:r>
              <a:rPr lang="en-US" dirty="0"/>
              <a:t>The output force </a:t>
            </a:r>
            <a:r>
              <a:rPr lang="en-US" b="1" dirty="0">
                <a:solidFill>
                  <a:srgbClr val="FF0000"/>
                </a:solidFill>
              </a:rPr>
              <a:t>may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may not</a:t>
            </a:r>
            <a:r>
              <a:rPr lang="en-US" dirty="0"/>
              <a:t> be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as the input force. 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CA6ABB6-652B-43C9-A866-D9E60EE64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376487"/>
            <a:ext cx="27527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5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MACHINES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381000" y="1428451"/>
            <a:ext cx="8382000" cy="4114800"/>
          </a:xfrm>
        </p:spPr>
        <p:txBody>
          <a:bodyPr/>
          <a:lstStyle/>
          <a:p>
            <a:r>
              <a:rPr lang="en-US" sz="3000" dirty="0"/>
              <a:t>The force you apply to the machine is applied over a given distance, called the </a:t>
            </a:r>
            <a:r>
              <a:rPr lang="en-US" sz="3000" b="1" dirty="0">
                <a:solidFill>
                  <a:srgbClr val="FF0000"/>
                </a:solidFill>
              </a:rPr>
              <a:t>input distance</a:t>
            </a:r>
            <a:r>
              <a:rPr lang="en-US" sz="3000" dirty="0"/>
              <a:t>. </a:t>
            </a:r>
          </a:p>
          <a:p>
            <a:r>
              <a:rPr lang="en-US" sz="3000" dirty="0"/>
              <a:t>The force applied by the machine to the object is also applied over a distance, called the </a:t>
            </a:r>
            <a:r>
              <a:rPr lang="en-US" sz="3000" b="1" dirty="0">
                <a:solidFill>
                  <a:srgbClr val="FF0000"/>
                </a:solidFill>
              </a:rPr>
              <a:t>output distance. </a:t>
            </a:r>
          </a:p>
          <a:p>
            <a:r>
              <a:rPr lang="en-US" sz="3000" dirty="0"/>
              <a:t>The output distance </a:t>
            </a:r>
            <a:r>
              <a:rPr lang="en-US" sz="3000" b="1" dirty="0">
                <a:solidFill>
                  <a:srgbClr val="FF0000"/>
                </a:solidFill>
              </a:rPr>
              <a:t>may</a:t>
            </a:r>
            <a:r>
              <a:rPr lang="en-US" sz="3000" dirty="0"/>
              <a:t> or </a:t>
            </a:r>
            <a:r>
              <a:rPr lang="en-US" sz="3000" b="1" dirty="0">
                <a:solidFill>
                  <a:srgbClr val="FF0000"/>
                </a:solidFill>
              </a:rPr>
              <a:t>may not </a:t>
            </a:r>
            <a:r>
              <a:rPr lang="en-US" sz="3000" dirty="0"/>
              <a:t>be the </a:t>
            </a:r>
            <a:r>
              <a:rPr lang="en-US" sz="3000" b="1" dirty="0">
                <a:solidFill>
                  <a:srgbClr val="FF0000"/>
                </a:solidFill>
              </a:rPr>
              <a:t>same</a:t>
            </a:r>
            <a:r>
              <a:rPr lang="en-US" sz="3000" dirty="0"/>
              <a:t> as the input distance.  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B4A15E-0F2E-4C67-8210-70AAAD4FE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4800600"/>
            <a:ext cx="4362450" cy="185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9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28600" y="433123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MAKING WORK EASIER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dirty="0"/>
              <a:t>Work can be made easier by:</a:t>
            </a:r>
          </a:p>
          <a:p>
            <a:pPr marL="914400" indent="-519113" eaLnBrk="1" hangingPunct="1">
              <a:buFontTx/>
              <a:buAutoNum type="arabicPeriod"/>
              <a:defRPr/>
            </a:pPr>
            <a:r>
              <a:rPr lang="en-US" dirty="0"/>
              <a:t>Increasing Force</a:t>
            </a:r>
          </a:p>
          <a:p>
            <a:pPr marL="914400" indent="-519113" eaLnBrk="1" hangingPunct="1">
              <a:buFontTx/>
              <a:buAutoNum type="arabicPeriod"/>
              <a:defRPr/>
            </a:pPr>
            <a:r>
              <a:rPr lang="en-US" dirty="0"/>
              <a:t>Increasing Distance</a:t>
            </a:r>
          </a:p>
          <a:p>
            <a:pPr marL="914400" indent="-519113" eaLnBrk="1" hangingPunct="1">
              <a:buFontTx/>
              <a:buAutoNum type="arabicPeriod"/>
              <a:defRPr/>
            </a:pPr>
            <a:r>
              <a:rPr lang="en-US" dirty="0"/>
              <a:t>Changing Direction</a:t>
            </a:r>
          </a:p>
        </p:txBody>
      </p:sp>
      <p:pic>
        <p:nvPicPr>
          <p:cNvPr id="4" name="Picture 36" descr="HSPS_Ch14s2-p417-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377" y="2341755"/>
            <a:ext cx="3673475" cy="451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9967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INCREASING </a:t>
            </a:r>
            <a:r>
              <a:rPr lang="en-US" altLang="en-US" sz="5400" b="1" dirty="0">
                <a:solidFill>
                  <a:srgbClr val="FF0000"/>
                </a:solidFill>
              </a:rPr>
              <a:t>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4953000" cy="4114800"/>
          </a:xfrm>
        </p:spPr>
        <p:txBody>
          <a:bodyPr/>
          <a:lstStyle/>
          <a:p>
            <a:pPr lvl="0"/>
            <a:r>
              <a:rPr lang="en-US" dirty="0"/>
              <a:t>You can do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 amount of work by:</a:t>
            </a:r>
          </a:p>
          <a:p>
            <a:pPr lvl="1"/>
            <a:r>
              <a:rPr lang="en-US" sz="3200" dirty="0"/>
              <a:t>Applying a </a:t>
            </a:r>
            <a:r>
              <a:rPr lang="en-US" sz="3200" b="1" dirty="0">
                <a:solidFill>
                  <a:srgbClr val="FF0000"/>
                </a:solidFill>
              </a:rPr>
              <a:t>small</a:t>
            </a:r>
            <a:r>
              <a:rPr lang="en-US" sz="3200" dirty="0"/>
              <a:t> force over a </a:t>
            </a:r>
            <a:r>
              <a:rPr lang="en-US" sz="3200" b="1" dirty="0">
                <a:solidFill>
                  <a:srgbClr val="FF0000"/>
                </a:solidFill>
              </a:rPr>
              <a:t>long</a:t>
            </a:r>
            <a:r>
              <a:rPr lang="en-US" sz="3200" dirty="0"/>
              <a:t> distance, OR</a:t>
            </a:r>
          </a:p>
          <a:p>
            <a:pPr lvl="1"/>
            <a:r>
              <a:rPr lang="en-US" sz="3200" dirty="0"/>
              <a:t>Applying a </a:t>
            </a:r>
            <a:r>
              <a:rPr lang="en-US" sz="3200" b="1" dirty="0">
                <a:solidFill>
                  <a:srgbClr val="FF0000"/>
                </a:solidFill>
              </a:rPr>
              <a:t>large</a:t>
            </a:r>
            <a:r>
              <a:rPr lang="en-US" sz="3200" dirty="0"/>
              <a:t> force over a </a:t>
            </a:r>
            <a:r>
              <a:rPr lang="en-US" sz="3200" b="1" dirty="0">
                <a:solidFill>
                  <a:srgbClr val="FF0000"/>
                </a:solidFill>
              </a:rPr>
              <a:t>small</a:t>
            </a:r>
            <a:r>
              <a:rPr lang="en-US" sz="3200" dirty="0"/>
              <a:t> distance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12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62400"/>
            <a:ext cx="30003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72187" y="2362200"/>
            <a:ext cx="28956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dirty="0">
                <a:ln>
                  <a:solidFill>
                    <a:schemeClr val="accent6">
                      <a:lumMod val="75000"/>
                    </a:schemeClr>
                  </a:solidFill>
                </a:ln>
              </a:rPr>
              <a:t>Turning the jack handle allows the man to raise the car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488172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INCREASING FORCE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931938"/>
            <a:ext cx="48006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Each </a:t>
            </a:r>
            <a:r>
              <a:rPr lang="en-US" altLang="en-US" b="1" dirty="0">
                <a:solidFill>
                  <a:srgbClr val="FF0000"/>
                </a:solidFill>
              </a:rPr>
              <a:t>complete rotation </a:t>
            </a:r>
            <a:r>
              <a:rPr lang="en-US" altLang="en-US" dirty="0"/>
              <a:t>of the jack handle applies a small force over a large distance.</a:t>
            </a:r>
          </a:p>
          <a:p>
            <a:pPr eaLnBrk="1" hangingPunct="1"/>
            <a:r>
              <a:rPr lang="en-US" altLang="en-US" dirty="0"/>
              <a:t>A small force over a large distance (</a:t>
            </a:r>
            <a:r>
              <a:rPr lang="en-US" altLang="en-US" b="1" dirty="0">
                <a:solidFill>
                  <a:srgbClr val="FF0000"/>
                </a:solidFill>
              </a:rPr>
              <a:t>input</a:t>
            </a:r>
            <a:r>
              <a:rPr lang="en-US" altLang="en-US" dirty="0"/>
              <a:t> force) becomes a large force over a small distance (</a:t>
            </a:r>
            <a:r>
              <a:rPr lang="en-US" altLang="en-US" b="1" dirty="0">
                <a:solidFill>
                  <a:srgbClr val="FF0000"/>
                </a:solidFill>
              </a:rPr>
              <a:t>output</a:t>
            </a:r>
            <a:r>
              <a:rPr lang="en-US" altLang="en-US" dirty="0"/>
              <a:t> force).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61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3733800"/>
            <a:ext cx="30003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315D19-2DF1-4A80-9A49-EF85F1D11019}"/>
              </a:ext>
            </a:extLst>
          </p:cNvPr>
          <p:cNvSpPr txBox="1"/>
          <p:nvPr/>
        </p:nvSpPr>
        <p:spPr>
          <a:xfrm>
            <a:off x="5967413" y="2065335"/>
            <a:ext cx="28956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dirty="0">
                <a:ln>
                  <a:solidFill>
                    <a:schemeClr val="accent6">
                      <a:lumMod val="75000"/>
                    </a:schemeClr>
                  </a:solidFill>
                </a:ln>
              </a:rPr>
              <a:t>Each rotation lifts the car only a short distance.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INCREASING </a:t>
            </a:r>
            <a:r>
              <a:rPr lang="en-US" altLang="en-US" sz="5400" b="1" dirty="0">
                <a:solidFill>
                  <a:srgbClr val="FF0000"/>
                </a:solidFill>
              </a:rPr>
              <a:t>DISTANCE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5720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Work equals force multiplied by distance so if you </a:t>
            </a:r>
            <a:r>
              <a:rPr lang="en-US" altLang="en-US" b="1" dirty="0">
                <a:solidFill>
                  <a:srgbClr val="FF0000"/>
                </a:solidFill>
              </a:rPr>
              <a:t>increase</a:t>
            </a:r>
            <a:r>
              <a:rPr lang="en-US" altLang="en-US" dirty="0"/>
              <a:t> the distance, </a:t>
            </a:r>
            <a:r>
              <a:rPr lang="en-US" altLang="en-US" b="1" dirty="0">
                <a:solidFill>
                  <a:srgbClr val="FF0000"/>
                </a:solidFill>
              </a:rPr>
              <a:t>less</a:t>
            </a:r>
            <a:r>
              <a:rPr lang="en-US" altLang="en-US" dirty="0"/>
              <a:t> force is needed for the </a:t>
            </a:r>
            <a:r>
              <a:rPr lang="en-US" altLang="en-US" b="1" dirty="0">
                <a:solidFill>
                  <a:srgbClr val="FF0000"/>
                </a:solidFill>
              </a:rPr>
              <a:t>same</a:t>
            </a:r>
            <a:r>
              <a:rPr lang="en-US" altLang="en-US" dirty="0"/>
              <a:t> amount of work.</a:t>
            </a:r>
          </a:p>
          <a:p>
            <a:pPr eaLnBrk="1" hangingPunct="1"/>
            <a:r>
              <a:rPr lang="en-US" altLang="en-US" dirty="0"/>
              <a:t>Just lifting the dresser straight up would take more force.</a:t>
            </a: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5334000" y="1905000"/>
            <a:ext cx="3505200" cy="2492375"/>
          </a:xfrm>
          <a:prstGeom prst="rect">
            <a:avLst/>
          </a:prstGeom>
          <a:solidFill>
            <a:srgbClr val="00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rgbClr val="000000"/>
                </a:solidFill>
                <a:ea typeface="Times New Roman" panose="02020603050405020304" pitchFamily="18" charset="0"/>
                <a:cs typeface="Minion-Regular"/>
              </a:rPr>
              <a:t>A machine that decreases the distance through which you exert a force increases the amount of force required.</a:t>
            </a:r>
          </a:p>
          <a:p>
            <a:pPr eaLnBrk="1" hangingPunct="1"/>
            <a:endParaRPr lang="en-US" altLang="en-US" dirty="0">
              <a:ea typeface="Times New Roman" panose="02020603050405020304" pitchFamily="18" charset="0"/>
              <a:cs typeface="Minion-Regular"/>
            </a:endParaRPr>
          </a:p>
        </p:txBody>
      </p:sp>
      <p:pic>
        <p:nvPicPr>
          <p:cNvPr id="717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62400"/>
            <a:ext cx="35052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39758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solidFill>
                  <a:srgbClr val="7030A0"/>
                </a:solidFill>
              </a:rPr>
              <a:t>CHANGING </a:t>
            </a:r>
            <a:r>
              <a:rPr lang="en-US" altLang="en-US" sz="5400" b="1" dirty="0">
                <a:solidFill>
                  <a:srgbClr val="FF0000"/>
                </a:solidFill>
              </a:rPr>
              <a:t>DIRECTION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85800" y="1599611"/>
            <a:ext cx="7772400" cy="2209800"/>
          </a:xfrm>
        </p:spPr>
        <p:txBody>
          <a:bodyPr/>
          <a:lstStyle/>
          <a:p>
            <a:pPr eaLnBrk="1" hangingPunct="1"/>
            <a:r>
              <a:rPr lang="en-US" altLang="en-US" dirty="0"/>
              <a:t>Some machines </a:t>
            </a:r>
            <a:r>
              <a:rPr lang="en-US" altLang="en-US" b="1" dirty="0">
                <a:solidFill>
                  <a:srgbClr val="FF0000"/>
                </a:solidFill>
              </a:rPr>
              <a:t>change</a:t>
            </a:r>
            <a:r>
              <a:rPr lang="en-US" altLang="en-US" dirty="0"/>
              <a:t> the direction of the force applied.</a:t>
            </a:r>
          </a:p>
          <a:p>
            <a:pPr eaLnBrk="1" hangingPunct="1"/>
            <a:r>
              <a:rPr lang="en-US" altLang="en-US" dirty="0"/>
              <a:t>When you use a car jack, you are pushing down but the jack is pushing the car 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AF52A22-0451-4B69-B630-A7DBF3E38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971314"/>
            <a:ext cx="4800600" cy="2553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5AE5656D-9467-4612-AFFD-C50ED00B0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-23426"/>
            <a:ext cx="5315901" cy="68814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B7ABCE3-85A0-4AA9-9944-B24E97F68D0F}"/>
              </a:ext>
            </a:extLst>
          </p:cNvPr>
          <p:cNvSpPr/>
          <p:nvPr/>
        </p:nvSpPr>
        <p:spPr bwMode="auto">
          <a:xfrm>
            <a:off x="1923099" y="2209800"/>
            <a:ext cx="5163501" cy="2286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F4EF08-8118-4433-A14B-8A995E85118C}"/>
              </a:ext>
            </a:extLst>
          </p:cNvPr>
          <p:cNvSpPr/>
          <p:nvPr/>
        </p:nvSpPr>
        <p:spPr bwMode="auto">
          <a:xfrm>
            <a:off x="1923098" y="4495800"/>
            <a:ext cx="5163501" cy="2286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39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96285-46DF-4F10-9B28-9DF842F25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IMPORTANT!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762C81-4097-4733-85D9-355A93537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Machines </a:t>
            </a:r>
            <a:r>
              <a:rPr lang="en-US" b="1" dirty="0">
                <a:solidFill>
                  <a:srgbClr val="FF0000"/>
                </a:solidFill>
              </a:rPr>
              <a:t>do not </a:t>
            </a:r>
            <a:r>
              <a:rPr lang="en-US" dirty="0"/>
              <a:t>increase the amount of work that is done. </a:t>
            </a:r>
          </a:p>
          <a:p>
            <a:r>
              <a:rPr lang="en-US" dirty="0"/>
              <a:t>They just </a:t>
            </a:r>
            <a:r>
              <a:rPr lang="en-US" b="1" dirty="0">
                <a:solidFill>
                  <a:srgbClr val="FF0000"/>
                </a:solidFill>
              </a:rPr>
              <a:t>change</a:t>
            </a:r>
            <a:r>
              <a:rPr lang="en-US" dirty="0"/>
              <a:t> how the work is done.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39437D-1A71-4FE4-97F3-6F267048A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886200"/>
            <a:ext cx="2333625" cy="2590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3EA0D48-6582-49FC-B3AE-0A7CC3A2D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3913909"/>
            <a:ext cx="32480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5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THE WORK DONE BY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05800" cy="4114800"/>
          </a:xfrm>
        </p:spPr>
        <p:txBody>
          <a:bodyPr/>
          <a:lstStyle/>
          <a:p>
            <a:r>
              <a:rPr lang="en-US" dirty="0"/>
              <a:t>There are two forces involved when a machine is used to do work:</a:t>
            </a:r>
          </a:p>
          <a:p>
            <a:pPr lvl="1"/>
            <a:r>
              <a:rPr lang="en-US" dirty="0"/>
              <a:t>The force applied </a:t>
            </a:r>
            <a:r>
              <a:rPr lang="en-US" b="1" dirty="0">
                <a:solidFill>
                  <a:srgbClr val="FF0000"/>
                </a:solidFill>
              </a:rPr>
              <a:t>to</a:t>
            </a:r>
            <a:r>
              <a:rPr lang="en-US" dirty="0"/>
              <a:t> the machine is the </a:t>
            </a:r>
            <a:r>
              <a:rPr lang="en-US" b="1" dirty="0">
                <a:solidFill>
                  <a:srgbClr val="FF0000"/>
                </a:solidFill>
              </a:rPr>
              <a:t>EFFORT FORCE</a:t>
            </a:r>
            <a:r>
              <a:rPr lang="en-US" dirty="0"/>
              <a:t>, F</a:t>
            </a:r>
            <a:r>
              <a:rPr lang="en-US" baseline="-25000" dirty="0"/>
              <a:t>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force applied </a:t>
            </a:r>
            <a:r>
              <a:rPr lang="en-US" b="1" dirty="0">
                <a:solidFill>
                  <a:srgbClr val="FF0000"/>
                </a:solidFill>
              </a:rPr>
              <a:t>by</a:t>
            </a:r>
            <a:r>
              <a:rPr lang="en-US" dirty="0"/>
              <a:t> the machine to overcome resistance is called the </a:t>
            </a:r>
            <a:r>
              <a:rPr lang="en-US" b="1" dirty="0">
                <a:solidFill>
                  <a:srgbClr val="FF0000"/>
                </a:solidFill>
              </a:rPr>
              <a:t>RESISTANCE FORCE</a:t>
            </a:r>
            <a:r>
              <a:rPr lang="en-US" dirty="0"/>
              <a:t>, F</a:t>
            </a:r>
            <a:r>
              <a:rPr lang="en-US" baseline="-25000" dirty="0"/>
              <a:t>r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4FF9D4-ED92-435F-A14F-29594E75F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029200"/>
            <a:ext cx="3514725" cy="172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6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rgbClr val="7030A0"/>
                </a:solidFill>
              </a:rP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a. Hammer and nail</a:t>
            </a:r>
          </a:p>
          <a:p>
            <a:pPr lvl="1"/>
            <a:r>
              <a:rPr lang="en-US" dirty="0"/>
              <a:t>Effort force:</a:t>
            </a:r>
          </a:p>
          <a:p>
            <a:pPr lvl="1"/>
            <a:r>
              <a:rPr lang="en-US" dirty="0"/>
              <a:t>Resistance force:</a:t>
            </a:r>
          </a:p>
          <a:p>
            <a:pPr marL="0" indent="0">
              <a:buNone/>
            </a:pPr>
            <a:r>
              <a:rPr lang="en-US" dirty="0"/>
              <a:t>b. Screwdriver and paint can</a:t>
            </a:r>
          </a:p>
          <a:p>
            <a:pPr lvl="1"/>
            <a:r>
              <a:rPr lang="en-US" dirty="0"/>
              <a:t>Effort force:</a:t>
            </a:r>
          </a:p>
          <a:p>
            <a:pPr lvl="1"/>
            <a:r>
              <a:rPr lang="en-US" dirty="0"/>
              <a:t>Resistance force:</a:t>
            </a:r>
          </a:p>
          <a:p>
            <a:pPr marL="0" indent="0">
              <a:buNone/>
            </a:pPr>
            <a:r>
              <a:rPr lang="en-US" dirty="0"/>
              <a:t>c. Can opener</a:t>
            </a:r>
          </a:p>
          <a:p>
            <a:pPr lvl="1"/>
            <a:r>
              <a:rPr lang="en-US" dirty="0"/>
              <a:t>Effort force:</a:t>
            </a:r>
          </a:p>
          <a:p>
            <a:pPr lvl="1"/>
            <a:r>
              <a:rPr lang="en-US" dirty="0"/>
              <a:t>Resistance force: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600"/>
            <a:ext cx="211981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724171"/>
            <a:ext cx="2643187" cy="175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13" y="4600423"/>
            <a:ext cx="2188511" cy="21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9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TWO KINDS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sz="3200" dirty="0"/>
              <a:t>You need to consider the work done by </a:t>
            </a:r>
            <a:r>
              <a:rPr lang="en-US" sz="3200" b="1" dirty="0">
                <a:solidFill>
                  <a:srgbClr val="FF0000"/>
                </a:solidFill>
              </a:rPr>
              <a:t>you</a:t>
            </a:r>
            <a:r>
              <a:rPr lang="en-US" sz="3200" dirty="0"/>
              <a:t> and the work done by the </a:t>
            </a:r>
            <a:r>
              <a:rPr lang="en-US" sz="3200" b="1" dirty="0">
                <a:solidFill>
                  <a:srgbClr val="FF0000"/>
                </a:solidFill>
              </a:rPr>
              <a:t>machine</a:t>
            </a:r>
            <a:r>
              <a:rPr lang="en-US" sz="3200" dirty="0"/>
              <a:t>.</a:t>
            </a:r>
          </a:p>
          <a:p>
            <a:pPr lvl="1"/>
            <a:r>
              <a:rPr lang="en-US" sz="3200" dirty="0"/>
              <a:t>The work done </a:t>
            </a:r>
            <a:r>
              <a:rPr lang="en-US" sz="3200" b="1" dirty="0">
                <a:solidFill>
                  <a:srgbClr val="FF0000"/>
                </a:solidFill>
              </a:rPr>
              <a:t>by you </a:t>
            </a:r>
            <a:r>
              <a:rPr lang="en-US" sz="3200" dirty="0"/>
              <a:t>on the machine is called </a:t>
            </a:r>
            <a:r>
              <a:rPr lang="en-US" sz="3200" b="1" dirty="0">
                <a:solidFill>
                  <a:srgbClr val="FF0000"/>
                </a:solidFill>
              </a:rPr>
              <a:t>INPUT WORK</a:t>
            </a:r>
            <a:r>
              <a:rPr lang="en-US" sz="3200" dirty="0"/>
              <a:t>, W</a:t>
            </a:r>
            <a:r>
              <a:rPr lang="en-US" sz="3200" baseline="-25000" dirty="0"/>
              <a:t>in</a:t>
            </a:r>
            <a:r>
              <a:rPr lang="en-US" sz="3200" dirty="0"/>
              <a:t>.</a:t>
            </a:r>
          </a:p>
          <a:p>
            <a:pPr lvl="1"/>
            <a:r>
              <a:rPr lang="en-US" sz="3200" dirty="0"/>
              <a:t>The work done </a:t>
            </a:r>
            <a:r>
              <a:rPr lang="en-US" sz="3200" b="1" dirty="0">
                <a:solidFill>
                  <a:srgbClr val="FF0000"/>
                </a:solidFill>
              </a:rPr>
              <a:t>by the machine </a:t>
            </a:r>
            <a:r>
              <a:rPr lang="en-US" sz="3200" dirty="0"/>
              <a:t>is called the </a:t>
            </a:r>
            <a:r>
              <a:rPr lang="en-US" sz="3200" b="1" dirty="0">
                <a:solidFill>
                  <a:srgbClr val="FF0000"/>
                </a:solidFill>
              </a:rPr>
              <a:t>OUTPUT WORK</a:t>
            </a:r>
            <a:r>
              <a:rPr lang="en-US" sz="3200" dirty="0"/>
              <a:t>, </a:t>
            </a:r>
            <a:r>
              <a:rPr lang="en-US" sz="3200" dirty="0" err="1"/>
              <a:t>W</a:t>
            </a:r>
            <a:r>
              <a:rPr lang="en-US" sz="3200" baseline="-25000" dirty="0" err="1"/>
              <a:t>out</a:t>
            </a:r>
            <a:r>
              <a:rPr lang="en-US" sz="32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A2374C7-BE6B-4C87-AB49-DFE1B83D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62055"/>
            <a:ext cx="32004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60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48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CONSERVING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81" y="1543050"/>
            <a:ext cx="7772400" cy="2800350"/>
          </a:xfrm>
        </p:spPr>
        <p:txBody>
          <a:bodyPr/>
          <a:lstStyle/>
          <a:p>
            <a:r>
              <a:rPr lang="en-US" dirty="0"/>
              <a:t>Energy is </a:t>
            </a:r>
            <a:r>
              <a:rPr lang="en-US" b="1" dirty="0">
                <a:solidFill>
                  <a:srgbClr val="FF0000"/>
                </a:solidFill>
              </a:rPr>
              <a:t>ALWAYS</a:t>
            </a:r>
            <a:r>
              <a:rPr lang="en-US" dirty="0"/>
              <a:t> conserved.</a:t>
            </a:r>
          </a:p>
          <a:p>
            <a:r>
              <a:rPr lang="en-US" dirty="0"/>
              <a:t>When you do work on the machine, </a:t>
            </a:r>
            <a:r>
              <a:rPr lang="en-US" b="1" dirty="0">
                <a:solidFill>
                  <a:srgbClr val="FF0000"/>
                </a:solidFill>
              </a:rPr>
              <a:t>you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transfer</a:t>
            </a:r>
            <a:r>
              <a:rPr lang="en-US" dirty="0"/>
              <a:t> energy </a:t>
            </a:r>
            <a:r>
              <a:rPr lang="en-US" b="1" dirty="0">
                <a:solidFill>
                  <a:srgbClr val="FF0000"/>
                </a:solidFill>
              </a:rPr>
              <a:t>to</a:t>
            </a:r>
            <a:r>
              <a:rPr lang="en-US" dirty="0"/>
              <a:t> the </a:t>
            </a:r>
            <a:r>
              <a:rPr lang="en-US" b="1" dirty="0">
                <a:solidFill>
                  <a:srgbClr val="FF0000"/>
                </a:solidFill>
              </a:rPr>
              <a:t>machine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machine</a:t>
            </a:r>
            <a:r>
              <a:rPr lang="en-US" dirty="0"/>
              <a:t> then </a:t>
            </a:r>
            <a:r>
              <a:rPr lang="en-US" b="1" dirty="0">
                <a:solidFill>
                  <a:srgbClr val="FF0000"/>
                </a:solidFill>
              </a:rPr>
              <a:t>transfers</a:t>
            </a:r>
            <a:r>
              <a:rPr lang="en-US" dirty="0"/>
              <a:t> energy to the </a:t>
            </a:r>
            <a:r>
              <a:rPr lang="en-US" b="1" dirty="0">
                <a:solidFill>
                  <a:srgbClr val="FF0000"/>
                </a:solidFill>
              </a:rPr>
              <a:t>object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4114800"/>
            <a:ext cx="4098551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7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48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CONSERVING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81" y="1543050"/>
            <a:ext cx="7772400" cy="28003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machine </a:t>
            </a:r>
            <a:r>
              <a:rPr lang="en-US" b="1" dirty="0">
                <a:solidFill>
                  <a:srgbClr val="FF0000"/>
                </a:solidFill>
              </a:rPr>
              <a:t>cannot</a:t>
            </a:r>
            <a:r>
              <a:rPr lang="en-US" dirty="0"/>
              <a:t> create energy, so output work, </a:t>
            </a:r>
            <a:r>
              <a:rPr lang="en-US" dirty="0" err="1"/>
              <a:t>W</a:t>
            </a:r>
            <a:r>
              <a:rPr lang="en-US" baseline="-25000" dirty="0" err="1"/>
              <a:t>out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is always less </a:t>
            </a:r>
            <a:r>
              <a:rPr lang="en-US" dirty="0"/>
              <a:t>than input work, W</a:t>
            </a:r>
            <a:r>
              <a:rPr lang="en-US" baseline="-25000" dirty="0"/>
              <a:t>in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Energy can be </a:t>
            </a:r>
            <a:r>
              <a:rPr lang="en-US" b="1" dirty="0">
                <a:solidFill>
                  <a:srgbClr val="FF0000"/>
                </a:solidFill>
              </a:rPr>
              <a:t>lost</a:t>
            </a:r>
            <a:r>
              <a:rPr lang="en-US" dirty="0"/>
              <a:t> to heat due to friction.</a:t>
            </a:r>
          </a:p>
        </p:txBody>
      </p:sp>
    </p:spTree>
    <p:extLst>
      <p:ext uri="{BB962C8B-B14F-4D97-AF65-F5344CB8AC3E}">
        <p14:creationId xmlns:p14="http://schemas.microsoft.com/office/powerpoint/2010/main" val="166677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508BA-1870-4386-ADFA-C49C91E8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161AEC-787D-4CEF-A5D8-380A627F3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Efficiency</a:t>
            </a:r>
            <a:r>
              <a:rPr lang="en-US" dirty="0"/>
              <a:t> is a measure of how much of the work </a:t>
            </a:r>
            <a:r>
              <a:rPr lang="en-US" b="1" dirty="0">
                <a:solidFill>
                  <a:srgbClr val="FF0000"/>
                </a:solidFill>
              </a:rPr>
              <a:t>put into </a:t>
            </a:r>
            <a:r>
              <a:rPr lang="en-US" dirty="0"/>
              <a:t>a machine is changed into work </a:t>
            </a:r>
            <a:r>
              <a:rPr lang="en-US" b="1" dirty="0">
                <a:solidFill>
                  <a:srgbClr val="FF0000"/>
                </a:solidFill>
              </a:rPr>
              <a:t>done by </a:t>
            </a:r>
            <a:r>
              <a:rPr lang="en-US" dirty="0"/>
              <a:t>the machine.</a:t>
            </a:r>
          </a:p>
          <a:p>
            <a:r>
              <a:rPr lang="en-US" dirty="0"/>
              <a:t>It </a:t>
            </a:r>
            <a:r>
              <a:rPr lang="en-US" b="1" dirty="0">
                <a:solidFill>
                  <a:srgbClr val="FF0000"/>
                </a:solidFill>
              </a:rPr>
              <a:t>compares</a:t>
            </a:r>
            <a:r>
              <a:rPr lang="en-US" dirty="0"/>
              <a:t> output work and input work of a machine.</a:t>
            </a:r>
          </a:p>
          <a:p>
            <a:r>
              <a:rPr lang="en-US" dirty="0"/>
              <a:t>It is expressed as a </a:t>
            </a:r>
            <a:r>
              <a:rPr lang="en-US" b="1" dirty="0">
                <a:solidFill>
                  <a:srgbClr val="FF0000"/>
                </a:solidFill>
              </a:rPr>
              <a:t>percentage</a:t>
            </a:r>
            <a:r>
              <a:rPr lang="en-US" dirty="0"/>
              <a:t>.</a:t>
            </a:r>
          </a:p>
          <a:p>
            <a:r>
              <a:rPr lang="en-US" dirty="0"/>
              <a:t>Efficiency = </a:t>
            </a:r>
            <a:r>
              <a:rPr lang="en-US" u="sng" dirty="0"/>
              <a:t>(Output work) </a:t>
            </a:r>
            <a:r>
              <a:rPr lang="en-US" dirty="0"/>
              <a:t>x 100</a:t>
            </a:r>
          </a:p>
          <a:p>
            <a:pPr marL="0" indent="0">
              <a:buNone/>
            </a:pPr>
            <a:r>
              <a:rPr lang="en-US" dirty="0"/>
              <a:t>                          (Input work)</a:t>
            </a:r>
          </a:p>
        </p:txBody>
      </p:sp>
    </p:spTree>
    <p:extLst>
      <p:ext uri="{BB962C8B-B14F-4D97-AF65-F5344CB8AC3E}">
        <p14:creationId xmlns:p14="http://schemas.microsoft.com/office/powerpoint/2010/main" val="29194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MECHANICAL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25908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number</a:t>
            </a:r>
            <a:r>
              <a:rPr lang="en-US" dirty="0"/>
              <a:t> of times a machine </a:t>
            </a:r>
            <a:r>
              <a:rPr lang="en-US" b="1" dirty="0">
                <a:solidFill>
                  <a:srgbClr val="FF0000"/>
                </a:solidFill>
              </a:rPr>
              <a:t>multiplies</a:t>
            </a:r>
            <a:r>
              <a:rPr lang="en-US" dirty="0"/>
              <a:t> the </a:t>
            </a:r>
            <a:r>
              <a:rPr lang="en-US" b="1" dirty="0">
                <a:solidFill>
                  <a:srgbClr val="FF0000"/>
                </a:solidFill>
              </a:rPr>
              <a:t>effort force </a:t>
            </a:r>
            <a:r>
              <a:rPr lang="en-US" dirty="0"/>
              <a:t>is the mechanical advantage (MA) of the machine.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12E2FFC-CDCE-4702-BC69-A2450421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484" y="3946742"/>
            <a:ext cx="2935032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8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MECHANICAL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709" y="2461857"/>
            <a:ext cx="8153400" cy="2590800"/>
          </a:xfrm>
        </p:spPr>
        <p:txBody>
          <a:bodyPr/>
          <a:lstStyle/>
          <a:p>
            <a:r>
              <a:rPr lang="en-US" dirty="0"/>
              <a:t>Mechanical Advantage, MA = </a:t>
            </a:r>
            <a:r>
              <a:rPr lang="en-US" b="1" dirty="0">
                <a:solidFill>
                  <a:srgbClr val="FF0000"/>
                </a:solidFill>
              </a:rPr>
              <a:t>resistance</a:t>
            </a:r>
            <a:r>
              <a:rPr lang="en-US" dirty="0"/>
              <a:t> force divided by the </a:t>
            </a:r>
            <a:r>
              <a:rPr lang="en-US" b="1" dirty="0">
                <a:solidFill>
                  <a:srgbClr val="FF0000"/>
                </a:solidFill>
              </a:rPr>
              <a:t>effort</a:t>
            </a:r>
            <a:r>
              <a:rPr lang="en-US" dirty="0"/>
              <a:t> force.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600" y="3757257"/>
                <a:ext cx="8763000" cy="162948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</a:t>
                </a:r>
              </a:p>
              <a:p>
                <a:r>
                  <a:rPr lang="en-US" sz="2800" dirty="0"/>
                  <a:t>   Mechanical Advantage, MA 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𝑟𝑒𝑠𝑖𝑠𝑡𝑎𝑛𝑐𝑒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𝑓𝑜𝑟𝑐𝑒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𝑒𝑓𝑓𝑜𝑟𝑡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𝑓𝑜𝑟𝑐𝑒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𝐹𝑟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𝐹𝑒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757257"/>
                <a:ext cx="8763000" cy="16294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59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MECHANICAL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743200"/>
            <a:ext cx="8153400" cy="2590800"/>
          </a:xfrm>
        </p:spPr>
        <p:txBody>
          <a:bodyPr/>
          <a:lstStyle/>
          <a:p>
            <a:r>
              <a:rPr lang="en-US" dirty="0"/>
              <a:t>Mechanical Advantage, MA = </a:t>
            </a:r>
            <a:r>
              <a:rPr lang="en-US" b="1" dirty="0">
                <a:solidFill>
                  <a:srgbClr val="FF0000"/>
                </a:solidFill>
              </a:rPr>
              <a:t>effort</a:t>
            </a:r>
            <a:r>
              <a:rPr lang="en-US" dirty="0"/>
              <a:t> distance divided by the </a:t>
            </a:r>
            <a:r>
              <a:rPr lang="en-US" b="1" dirty="0">
                <a:solidFill>
                  <a:srgbClr val="FF0000"/>
                </a:solidFill>
              </a:rPr>
              <a:t>resistance</a:t>
            </a:r>
            <a:r>
              <a:rPr lang="en-US" dirty="0"/>
              <a:t> distance.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600" y="4267200"/>
                <a:ext cx="8763000" cy="151932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</a:t>
                </a:r>
              </a:p>
              <a:p>
                <a:r>
                  <a:rPr lang="en-US" sz="2800" dirty="0"/>
                  <a:t>  Mechanical Advantage, MA 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𝑒𝑓𝑓𝑜𝑟𝑡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𝑟𝑒𝑠𝑖𝑠𝑡𝑎𝑛𝑐𝑒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𝐷𝑟</m:t>
                        </m:r>
                      </m:den>
                    </m:f>
                  </m:oMath>
                </a14:m>
                <a:endParaRPr lang="en-US" sz="28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267200"/>
                <a:ext cx="8763000" cy="15193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645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3447"/>
            <a:ext cx="5867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114800" cy="4191000"/>
          </a:xfrm>
        </p:spPr>
        <p:txBody>
          <a:bodyPr/>
          <a:lstStyle/>
          <a:p>
            <a:r>
              <a:rPr lang="en-US" b="1" dirty="0" err="1">
                <a:solidFill>
                  <a:srgbClr val="7030A0"/>
                </a:solidFill>
              </a:rPr>
              <a:t>Miniblinds</a:t>
            </a:r>
            <a:endParaRPr lang="en-US" b="1" dirty="0">
              <a:solidFill>
                <a:srgbClr val="7030A0"/>
              </a:solidFill>
            </a:endParaRPr>
          </a:p>
          <a:p>
            <a:pPr lvl="1"/>
            <a:r>
              <a:rPr lang="en-US" dirty="0"/>
              <a:t>You pull down on the cord and the blinds go up the same amount.</a:t>
            </a:r>
          </a:p>
          <a:p>
            <a:pPr lvl="1"/>
            <a:r>
              <a:rPr lang="en-US" dirty="0"/>
              <a:t>Effort force </a:t>
            </a:r>
            <a:r>
              <a:rPr lang="en-US" b="1" dirty="0">
                <a:solidFill>
                  <a:srgbClr val="FF0000"/>
                </a:solidFill>
              </a:rPr>
              <a:t>equals</a:t>
            </a:r>
            <a:r>
              <a:rPr lang="en-US" dirty="0"/>
              <a:t> resistance force </a:t>
            </a:r>
          </a:p>
          <a:p>
            <a:pPr lvl="1"/>
            <a:r>
              <a:rPr lang="en-US" dirty="0"/>
              <a:t>MA =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57200"/>
            <a:ext cx="3228975" cy="3971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599526"/>
            <a:ext cx="3048000" cy="20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2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5400" b="1" dirty="0">
                <a:solidFill>
                  <a:srgbClr val="7030A0"/>
                </a:solidFill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392025"/>
                <a:ext cx="7772400" cy="4114800"/>
              </a:xfrm>
            </p:spPr>
            <p:txBody>
              <a:bodyPr/>
              <a:lstStyle/>
              <a:p>
                <a:r>
                  <a:rPr lang="en-US" b="1" dirty="0">
                    <a:solidFill>
                      <a:srgbClr val="7030A0"/>
                    </a:solidFill>
                  </a:rPr>
                  <a:t>Crowbar</a:t>
                </a:r>
              </a:p>
              <a:p>
                <a:pPr lvl="1"/>
                <a:r>
                  <a:rPr lang="en-US" dirty="0"/>
                  <a:t>You push down a large distance so the crow bar can go a short distance up under the box lid.</a:t>
                </a:r>
              </a:p>
              <a:p>
                <a:pPr lvl="1"/>
                <a:r>
                  <a:rPr lang="en-US" b="1" dirty="0">
                    <a:solidFill>
                      <a:srgbClr val="FF0000"/>
                    </a:solidFill>
                  </a:rPr>
                  <a:t>You</a:t>
                </a:r>
                <a:r>
                  <a:rPr lang="en-US" dirty="0"/>
                  <a:t> supply the effort and the </a:t>
                </a:r>
                <a:r>
                  <a:rPr lang="en-US" b="1" dirty="0">
                    <a:solidFill>
                      <a:srgbClr val="FF0000"/>
                    </a:solidFill>
                  </a:rPr>
                  <a:t>box</a:t>
                </a:r>
                <a:r>
                  <a:rPr lang="en-US" dirty="0"/>
                  <a:t> supplies the resistance.</a:t>
                </a:r>
              </a:p>
              <a:p>
                <a:pPr lvl="1"/>
                <a:r>
                  <a:rPr lang="en-US" dirty="0"/>
                  <a:t>MA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𝑒𝑓𝑓𝑜𝑟𝑡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𝑟𝑒𝑠𝑖𝑠𝑡𝑎𝑛𝑐𝑒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MA &lt; 1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392025"/>
                <a:ext cx="7772400" cy="4114800"/>
              </a:xfrm>
              <a:blipFill>
                <a:blip r:embed="rId2"/>
                <a:stretch>
                  <a:fillRect l="-1804" t="-2074" r="-1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224" y="4038600"/>
            <a:ext cx="303062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7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AutoShape 7" descr="CRUMPLED"/>
          <p:cNvSpPr>
            <a:spLocks noChangeArrowheads="1"/>
          </p:cNvSpPr>
          <p:nvPr/>
        </p:nvSpPr>
        <p:spPr bwMode="auto">
          <a:xfrm>
            <a:off x="-1" y="762000"/>
            <a:ext cx="9140825" cy="5643920"/>
          </a:xfrm>
          <a:prstGeom prst="horizontalScroll">
            <a:avLst>
              <a:gd name="adj" fmla="val 1250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 trans="8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+mn-lt"/>
              </a:rPr>
              <a:t>Machines are a “give and take relationship.” If you get your force </a:t>
            </a:r>
            <a:r>
              <a:rPr lang="en-US" altLang="en-US" sz="5400" b="1" dirty="0">
                <a:solidFill>
                  <a:srgbClr val="FF0000"/>
                </a:solidFill>
                <a:latin typeface="+mn-lt"/>
              </a:rPr>
              <a:t>multiplied</a:t>
            </a:r>
            <a:r>
              <a:rPr lang="en-US" altLang="en-US" sz="5400" b="1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altLang="en-US" sz="5400" b="1" dirty="0">
                <a:latin typeface="+mn-lt"/>
              </a:rPr>
              <a:t>then you must go a </a:t>
            </a:r>
            <a:r>
              <a:rPr lang="en-US" altLang="en-US" sz="5400" b="1" dirty="0">
                <a:solidFill>
                  <a:srgbClr val="FF0000"/>
                </a:solidFill>
                <a:latin typeface="+mn-lt"/>
              </a:rPr>
              <a:t>greater</a:t>
            </a:r>
            <a:r>
              <a:rPr lang="en-US" altLang="en-US" sz="5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en-US" sz="5400" b="1" dirty="0">
                <a:latin typeface="+mn-lt"/>
              </a:rPr>
              <a:t>distance.</a:t>
            </a:r>
            <a:r>
              <a:rPr lang="en-US" altLang="en-US" sz="4800" dirty="0">
                <a:latin typeface="+mn-lt"/>
              </a:rPr>
              <a:t> </a:t>
            </a:r>
          </a:p>
        </p:txBody>
      </p:sp>
      <p:sp>
        <p:nvSpPr>
          <p:cNvPr id="10243" name="AutoShape 9"/>
          <p:cNvSpPr>
            <a:spLocks noChangeArrowheads="1"/>
          </p:cNvSpPr>
          <p:nvPr/>
        </p:nvSpPr>
        <p:spPr bwMode="auto">
          <a:xfrm>
            <a:off x="762000" y="0"/>
            <a:ext cx="7315200" cy="7620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  <a:latin typeface="CreativeBlock BB" pitchFamily="34" charset="0"/>
              </a:rPr>
              <a:t>Watch for this in all Simple machines</a:t>
            </a:r>
            <a:r>
              <a:rPr lang="en-US" altLang="en-US" b="1" dirty="0">
                <a:solidFill>
                  <a:schemeClr val="accent2"/>
                </a:solidFill>
                <a:latin typeface="CreativeBlock BB" pitchFamily="34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74912" y="6096000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>
                  <a:solidFill>
                    <a:schemeClr val="tx1"/>
                  </a:solidFill>
                </a:ln>
                <a:hlinkClick r:id="rId5"/>
              </a:rPr>
              <a:t>Mechanical Advantage</a:t>
            </a:r>
            <a:endParaRPr lang="en-US" sz="3200" dirty="0">
              <a:ln>
                <a:solidFill>
                  <a:schemeClr val="tx1"/>
                </a:solidFill>
              </a:ln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130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0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4317</TotalTime>
  <Words>838</Words>
  <Application>Microsoft Office PowerPoint</Application>
  <PresentationFormat>On-screen Show (4:3)</PresentationFormat>
  <Paragraphs>104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REVIEW</vt:lpstr>
      <vt:lpstr> </vt:lpstr>
      <vt:lpstr>MACHINES</vt:lpstr>
      <vt:lpstr>MACHINES</vt:lpstr>
      <vt:lpstr>MACHINES</vt:lpstr>
      <vt:lpstr>MAKING WORK EASIER</vt:lpstr>
      <vt:lpstr>INCREASING FORCE</vt:lpstr>
      <vt:lpstr>INCREASING FORCE</vt:lpstr>
      <vt:lpstr>INCREASING DISTANCE</vt:lpstr>
      <vt:lpstr>CHANGING DIRECTION</vt:lpstr>
      <vt:lpstr>PowerPoint Presentation</vt:lpstr>
      <vt:lpstr>IMPORTANT!</vt:lpstr>
      <vt:lpstr>THE WORK DONE BY MACHINES</vt:lpstr>
      <vt:lpstr>EXAMPLES</vt:lpstr>
      <vt:lpstr>TWO KINDS OF WORK</vt:lpstr>
      <vt:lpstr>CONSERVING ENERGY</vt:lpstr>
      <vt:lpstr>CONSERVING ENERGY</vt:lpstr>
      <vt:lpstr>EFFICIENCY</vt:lpstr>
      <vt:lpstr>MECHANICAL ADVANTAGE</vt:lpstr>
      <vt:lpstr>MECHANICAL ADVANTAGE</vt:lpstr>
      <vt:lpstr>MECHANICAL ADVANTAGE</vt:lpstr>
      <vt:lpstr>EXAMPLE</vt:lpstr>
      <vt:lpstr>EXAMPLE</vt:lpstr>
      <vt:lpstr>PowerPoint Presentation</vt:lpstr>
    </vt:vector>
  </TitlesOfParts>
  <Company>sms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wicboe</dc:creator>
  <cp:lastModifiedBy>nbrim</cp:lastModifiedBy>
  <cp:revision>106</cp:revision>
  <cp:lastPrinted>2015-10-01T01:24:48Z</cp:lastPrinted>
  <dcterms:created xsi:type="dcterms:W3CDTF">2000-08-10T17:39:16Z</dcterms:created>
  <dcterms:modified xsi:type="dcterms:W3CDTF">2018-02-05T14:21:14Z</dcterms:modified>
</cp:coreProperties>
</file>