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92" r:id="rId2"/>
    <p:sldId id="276" r:id="rId3"/>
    <p:sldId id="286" r:id="rId4"/>
    <p:sldId id="324" r:id="rId5"/>
    <p:sldId id="294" r:id="rId6"/>
    <p:sldId id="296" r:id="rId7"/>
    <p:sldId id="287" r:id="rId8"/>
    <p:sldId id="288" r:id="rId9"/>
    <p:sldId id="325" r:id="rId10"/>
    <p:sldId id="297" r:id="rId11"/>
    <p:sldId id="289" r:id="rId12"/>
    <p:sldId id="328" r:id="rId13"/>
    <p:sldId id="298" r:id="rId14"/>
    <p:sldId id="303" r:id="rId15"/>
    <p:sldId id="301" r:id="rId16"/>
    <p:sldId id="299" r:id="rId17"/>
    <p:sldId id="300" r:id="rId18"/>
    <p:sldId id="277" r:id="rId19"/>
    <p:sldId id="302" r:id="rId20"/>
    <p:sldId id="32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D39420-3752-4383-83FC-05C4B8ADEA3E}" type="doc">
      <dgm:prSet loTypeId="urn:microsoft.com/office/officeart/2005/8/layout/vList4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7315FD-5ADD-4C2A-A7FE-2CDA7C8368DF}">
      <dgm:prSet phldrT="[Text]"/>
      <dgm:spPr>
        <a:solidFill>
          <a:srgbClr val="99CC33"/>
        </a:solidFill>
      </dgm:spPr>
      <dgm:t>
        <a:bodyPr/>
        <a:lstStyle/>
        <a:p>
          <a:r>
            <a:rPr lang="en-US" dirty="0"/>
            <a:t>Flannel Shirt</a:t>
          </a:r>
        </a:p>
      </dgm:t>
    </dgm:pt>
    <dgm:pt modelId="{A835283B-EB92-44FD-988B-1A8DBF59833B}" type="parTrans" cxnId="{45C6017F-EA97-473D-8341-5E7E2D0DEE5A}">
      <dgm:prSet/>
      <dgm:spPr/>
      <dgm:t>
        <a:bodyPr/>
        <a:lstStyle/>
        <a:p>
          <a:endParaRPr lang="en-US"/>
        </a:p>
      </dgm:t>
    </dgm:pt>
    <dgm:pt modelId="{626EAF62-183B-4487-94D9-0B58EDD0CCFC}" type="sibTrans" cxnId="{45C6017F-EA97-473D-8341-5E7E2D0DEE5A}">
      <dgm:prSet/>
      <dgm:spPr/>
      <dgm:t>
        <a:bodyPr/>
        <a:lstStyle/>
        <a:p>
          <a:endParaRPr lang="en-US"/>
        </a:p>
      </dgm:t>
    </dgm:pt>
    <dgm:pt modelId="{59A9BD5D-07AE-4A30-B31D-1960064955AE}">
      <dgm:prSet phldrT="[Text]"/>
      <dgm:spPr>
        <a:solidFill>
          <a:srgbClr val="99CC33"/>
        </a:solidFill>
      </dgm:spPr>
      <dgm:t>
        <a:bodyPr/>
        <a:lstStyle/>
        <a:p>
          <a:r>
            <a:rPr lang="en-US" dirty="0"/>
            <a:t>conductor</a:t>
          </a:r>
        </a:p>
      </dgm:t>
    </dgm:pt>
    <dgm:pt modelId="{4F3A41AD-D682-4C53-B2FA-9D5BA3C02FEC}" type="parTrans" cxnId="{271056A8-BC30-43FF-A231-D138EACFA404}">
      <dgm:prSet/>
      <dgm:spPr/>
      <dgm:t>
        <a:bodyPr/>
        <a:lstStyle/>
        <a:p>
          <a:endParaRPr lang="en-US"/>
        </a:p>
      </dgm:t>
    </dgm:pt>
    <dgm:pt modelId="{16AEEB4B-6FA9-41FC-A159-36F7B7C9BA4A}" type="sibTrans" cxnId="{271056A8-BC30-43FF-A231-D138EACFA404}">
      <dgm:prSet/>
      <dgm:spPr/>
      <dgm:t>
        <a:bodyPr/>
        <a:lstStyle/>
        <a:p>
          <a:endParaRPr lang="en-US"/>
        </a:p>
      </dgm:t>
    </dgm:pt>
    <dgm:pt modelId="{EB9414DF-3532-472E-801E-B7FC7F62E8F1}">
      <dgm:prSet phldrT="[Text]"/>
      <dgm:spPr>
        <a:solidFill>
          <a:srgbClr val="99CC33"/>
        </a:solidFill>
      </dgm:spPr>
      <dgm:t>
        <a:bodyPr/>
        <a:lstStyle/>
        <a:p>
          <a:r>
            <a:rPr lang="en-US" dirty="0"/>
            <a:t>insulator</a:t>
          </a:r>
        </a:p>
      </dgm:t>
    </dgm:pt>
    <dgm:pt modelId="{F23B974D-98FB-4765-9E35-64FC574B44B0}" type="parTrans" cxnId="{A9A39227-307B-4A57-837E-201B49FAC708}">
      <dgm:prSet/>
      <dgm:spPr/>
      <dgm:t>
        <a:bodyPr/>
        <a:lstStyle/>
        <a:p>
          <a:endParaRPr lang="en-US"/>
        </a:p>
      </dgm:t>
    </dgm:pt>
    <dgm:pt modelId="{27130E20-0297-4A2C-AC10-0456374BD50A}" type="sibTrans" cxnId="{A9A39227-307B-4A57-837E-201B49FAC708}">
      <dgm:prSet/>
      <dgm:spPr/>
      <dgm:t>
        <a:bodyPr/>
        <a:lstStyle/>
        <a:p>
          <a:endParaRPr lang="en-US"/>
        </a:p>
      </dgm:t>
    </dgm:pt>
    <dgm:pt modelId="{DB3636E4-4C04-4894-96A3-554F962346FE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Iron skillet</a:t>
          </a:r>
        </a:p>
      </dgm:t>
    </dgm:pt>
    <dgm:pt modelId="{4EAEFA49-8C76-4D62-AFC9-00796BFCC867}" type="parTrans" cxnId="{953B6977-1338-428C-9862-2AE8FA9732B8}">
      <dgm:prSet/>
      <dgm:spPr/>
      <dgm:t>
        <a:bodyPr/>
        <a:lstStyle/>
        <a:p>
          <a:endParaRPr lang="en-US"/>
        </a:p>
      </dgm:t>
    </dgm:pt>
    <dgm:pt modelId="{68BB946C-77E8-441A-B53A-31BD8035A246}" type="sibTrans" cxnId="{953B6977-1338-428C-9862-2AE8FA9732B8}">
      <dgm:prSet/>
      <dgm:spPr/>
      <dgm:t>
        <a:bodyPr/>
        <a:lstStyle/>
        <a:p>
          <a:endParaRPr lang="en-US"/>
        </a:p>
      </dgm:t>
    </dgm:pt>
    <dgm:pt modelId="{7D901245-722D-40E7-A31B-88B6E84A99EB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conductor</a:t>
          </a:r>
        </a:p>
      </dgm:t>
    </dgm:pt>
    <dgm:pt modelId="{3CAAB7FB-CC94-4390-BBAE-C7EF38DA60CC}" type="parTrans" cxnId="{15A533A6-075A-4C17-89E8-F9B7CE535F66}">
      <dgm:prSet/>
      <dgm:spPr/>
      <dgm:t>
        <a:bodyPr/>
        <a:lstStyle/>
        <a:p>
          <a:endParaRPr lang="en-US"/>
        </a:p>
      </dgm:t>
    </dgm:pt>
    <dgm:pt modelId="{C8D5486E-E91C-4524-B33B-DFB060A47074}" type="sibTrans" cxnId="{15A533A6-075A-4C17-89E8-F9B7CE535F66}">
      <dgm:prSet/>
      <dgm:spPr/>
      <dgm:t>
        <a:bodyPr/>
        <a:lstStyle/>
        <a:p>
          <a:endParaRPr lang="en-US"/>
        </a:p>
      </dgm:t>
    </dgm:pt>
    <dgm:pt modelId="{2796BEB0-DFD1-4C49-B644-EE61AA524F84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insulator</a:t>
          </a:r>
        </a:p>
      </dgm:t>
    </dgm:pt>
    <dgm:pt modelId="{1B3374F0-1D72-4A2D-973C-DFB8601A91A2}" type="parTrans" cxnId="{14E6923B-CE47-4D4C-B176-CAF6C1F186A0}">
      <dgm:prSet/>
      <dgm:spPr/>
      <dgm:t>
        <a:bodyPr/>
        <a:lstStyle/>
        <a:p>
          <a:endParaRPr lang="en-US"/>
        </a:p>
      </dgm:t>
    </dgm:pt>
    <dgm:pt modelId="{45002490-073B-451B-887D-498286F906B1}" type="sibTrans" cxnId="{14E6923B-CE47-4D4C-B176-CAF6C1F186A0}">
      <dgm:prSet/>
      <dgm:spPr/>
      <dgm:t>
        <a:bodyPr/>
        <a:lstStyle/>
        <a:p>
          <a:endParaRPr lang="en-US"/>
        </a:p>
      </dgm:t>
    </dgm:pt>
    <dgm:pt modelId="{EE86DB18-BDC3-41FB-AAFA-5B4588B223FE}">
      <dgm:prSet phldrT="[Text]"/>
      <dgm:spPr>
        <a:solidFill>
          <a:schemeClr val="accent4">
            <a:lumMod val="50000"/>
            <a:lumOff val="50000"/>
          </a:schemeClr>
        </a:solidFill>
      </dgm:spPr>
      <dgm:t>
        <a:bodyPr/>
        <a:lstStyle/>
        <a:p>
          <a:r>
            <a:rPr lang="en-US" dirty="0"/>
            <a:t>Copper pipe</a:t>
          </a:r>
        </a:p>
      </dgm:t>
    </dgm:pt>
    <dgm:pt modelId="{57F7AEA3-577A-4F46-AE4C-21D7742D6DCE}" type="parTrans" cxnId="{89C50AB8-BE74-411B-9026-E226F71371D0}">
      <dgm:prSet/>
      <dgm:spPr/>
      <dgm:t>
        <a:bodyPr/>
        <a:lstStyle/>
        <a:p>
          <a:endParaRPr lang="en-US"/>
        </a:p>
      </dgm:t>
    </dgm:pt>
    <dgm:pt modelId="{F169E47B-FEC6-4EEF-AAF7-62A4BE234B8D}" type="sibTrans" cxnId="{89C50AB8-BE74-411B-9026-E226F71371D0}">
      <dgm:prSet/>
      <dgm:spPr/>
      <dgm:t>
        <a:bodyPr/>
        <a:lstStyle/>
        <a:p>
          <a:endParaRPr lang="en-US"/>
        </a:p>
      </dgm:t>
    </dgm:pt>
    <dgm:pt modelId="{E38A67E4-78CE-42EE-80D0-AE74AA5097A3}">
      <dgm:prSet phldrT="[Text]"/>
      <dgm:spPr>
        <a:solidFill>
          <a:schemeClr val="accent4">
            <a:lumMod val="50000"/>
            <a:lumOff val="50000"/>
          </a:schemeClr>
        </a:solidFill>
      </dgm:spPr>
      <dgm:t>
        <a:bodyPr/>
        <a:lstStyle/>
        <a:p>
          <a:r>
            <a:rPr lang="en-US" dirty="0"/>
            <a:t>conductor</a:t>
          </a:r>
        </a:p>
      </dgm:t>
    </dgm:pt>
    <dgm:pt modelId="{7B329F1B-00E2-43F7-BE27-754A278529EA}" type="parTrans" cxnId="{D08B40D3-2800-4674-A8EB-D0F334E4D00C}">
      <dgm:prSet/>
      <dgm:spPr/>
      <dgm:t>
        <a:bodyPr/>
        <a:lstStyle/>
        <a:p>
          <a:endParaRPr lang="en-US"/>
        </a:p>
      </dgm:t>
    </dgm:pt>
    <dgm:pt modelId="{AD58D8BC-2D85-41E0-83DC-435E5268F376}" type="sibTrans" cxnId="{D08B40D3-2800-4674-A8EB-D0F334E4D00C}">
      <dgm:prSet/>
      <dgm:spPr/>
      <dgm:t>
        <a:bodyPr/>
        <a:lstStyle/>
        <a:p>
          <a:endParaRPr lang="en-US"/>
        </a:p>
      </dgm:t>
    </dgm:pt>
    <dgm:pt modelId="{0D72E850-2883-4E9E-BED4-04783B585F54}">
      <dgm:prSet phldrT="[Text]"/>
      <dgm:spPr>
        <a:solidFill>
          <a:schemeClr val="accent4">
            <a:lumMod val="50000"/>
            <a:lumOff val="50000"/>
          </a:schemeClr>
        </a:solidFill>
      </dgm:spPr>
      <dgm:t>
        <a:bodyPr/>
        <a:lstStyle/>
        <a:p>
          <a:r>
            <a:rPr lang="en-US" dirty="0"/>
            <a:t>insulator</a:t>
          </a:r>
        </a:p>
      </dgm:t>
    </dgm:pt>
    <dgm:pt modelId="{A73F3855-AB31-4CC9-A802-822369DDF957}" type="parTrans" cxnId="{D8A42A79-A2E1-40C2-B150-BBA1298FC2AF}">
      <dgm:prSet/>
      <dgm:spPr/>
      <dgm:t>
        <a:bodyPr/>
        <a:lstStyle/>
        <a:p>
          <a:endParaRPr lang="en-US"/>
        </a:p>
      </dgm:t>
    </dgm:pt>
    <dgm:pt modelId="{D59F43F9-D791-4E0F-B7E3-2156086CC829}" type="sibTrans" cxnId="{D8A42A79-A2E1-40C2-B150-BBA1298FC2AF}">
      <dgm:prSet/>
      <dgm:spPr/>
      <dgm:t>
        <a:bodyPr/>
        <a:lstStyle/>
        <a:p>
          <a:endParaRPr lang="en-US"/>
        </a:p>
      </dgm:t>
    </dgm:pt>
    <dgm:pt modelId="{ABE5FFAE-DC90-4D5E-B795-35198B7A0899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Oven Mitt</a:t>
          </a:r>
        </a:p>
      </dgm:t>
    </dgm:pt>
    <dgm:pt modelId="{7A4242D0-17E3-4E11-8AFD-404C7DAAF979}" type="parTrans" cxnId="{5FD0119E-9EB3-4CB7-8870-B0979FC8A019}">
      <dgm:prSet/>
      <dgm:spPr/>
      <dgm:t>
        <a:bodyPr/>
        <a:lstStyle/>
        <a:p>
          <a:endParaRPr lang="en-US"/>
        </a:p>
      </dgm:t>
    </dgm:pt>
    <dgm:pt modelId="{A2DEAE11-9CDA-46F7-9F57-8C3B74FFE45E}" type="sibTrans" cxnId="{5FD0119E-9EB3-4CB7-8870-B0979FC8A019}">
      <dgm:prSet/>
      <dgm:spPr/>
      <dgm:t>
        <a:bodyPr/>
        <a:lstStyle/>
        <a:p>
          <a:endParaRPr lang="en-US"/>
        </a:p>
      </dgm:t>
    </dgm:pt>
    <dgm:pt modelId="{B7B2DE8D-0184-477A-8CB0-E1F57F4BAB0D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insulator</a:t>
          </a:r>
        </a:p>
      </dgm:t>
    </dgm:pt>
    <dgm:pt modelId="{22CB1197-D907-47B8-AB18-BCF1D0012D4E}" type="parTrans" cxnId="{170FD799-447D-44EB-A84A-846D4B5C6C31}">
      <dgm:prSet/>
      <dgm:spPr/>
      <dgm:t>
        <a:bodyPr/>
        <a:lstStyle/>
        <a:p>
          <a:endParaRPr lang="en-US"/>
        </a:p>
      </dgm:t>
    </dgm:pt>
    <dgm:pt modelId="{B4D00AE3-F7B6-4650-9246-7E2584EB065F}" type="sibTrans" cxnId="{170FD799-447D-44EB-A84A-846D4B5C6C31}">
      <dgm:prSet/>
      <dgm:spPr/>
      <dgm:t>
        <a:bodyPr/>
        <a:lstStyle/>
        <a:p>
          <a:endParaRPr lang="en-US"/>
        </a:p>
      </dgm:t>
    </dgm:pt>
    <dgm:pt modelId="{2193B397-5F3D-4009-B901-E2D1458B245E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conductor</a:t>
          </a:r>
        </a:p>
      </dgm:t>
    </dgm:pt>
    <dgm:pt modelId="{59C474C3-84A8-4955-9B12-F1BC9F499F82}" type="parTrans" cxnId="{BCF62CC9-9EF3-437A-9435-4591778C2742}">
      <dgm:prSet/>
      <dgm:spPr/>
      <dgm:t>
        <a:bodyPr/>
        <a:lstStyle/>
        <a:p>
          <a:endParaRPr lang="en-US"/>
        </a:p>
      </dgm:t>
    </dgm:pt>
    <dgm:pt modelId="{3E294B86-A431-4382-97E8-6A7264497FF5}" type="sibTrans" cxnId="{BCF62CC9-9EF3-437A-9435-4591778C2742}">
      <dgm:prSet/>
      <dgm:spPr/>
      <dgm:t>
        <a:bodyPr/>
        <a:lstStyle/>
        <a:p>
          <a:endParaRPr lang="en-US"/>
        </a:p>
      </dgm:t>
    </dgm:pt>
    <dgm:pt modelId="{58F5957A-8F2A-482F-AE38-FFC9CE04C303}" type="pres">
      <dgm:prSet presAssocID="{1AD39420-3752-4383-83FC-05C4B8ADEA3E}" presName="linear" presStyleCnt="0">
        <dgm:presLayoutVars>
          <dgm:dir/>
          <dgm:resizeHandles val="exact"/>
        </dgm:presLayoutVars>
      </dgm:prSet>
      <dgm:spPr/>
    </dgm:pt>
    <dgm:pt modelId="{E4E85446-A0FA-4688-850C-413B991FDD4A}" type="pres">
      <dgm:prSet presAssocID="{9F7315FD-5ADD-4C2A-A7FE-2CDA7C8368DF}" presName="comp" presStyleCnt="0"/>
      <dgm:spPr/>
    </dgm:pt>
    <dgm:pt modelId="{3E446CB4-B1FD-4238-BDEE-475B31000C4E}" type="pres">
      <dgm:prSet presAssocID="{9F7315FD-5ADD-4C2A-A7FE-2CDA7C8368DF}" presName="box" presStyleLbl="node1" presStyleIdx="0" presStyleCnt="4"/>
      <dgm:spPr/>
    </dgm:pt>
    <dgm:pt modelId="{106546D1-3F65-465A-B3B4-C5590FD0F74E}" type="pres">
      <dgm:prSet presAssocID="{9F7315FD-5ADD-4C2A-A7FE-2CDA7C8368DF}" presName="img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1B2C248-DA5B-4B10-A9E2-41B2EA800594}" type="pres">
      <dgm:prSet presAssocID="{9F7315FD-5ADD-4C2A-A7FE-2CDA7C8368DF}" presName="text" presStyleLbl="node1" presStyleIdx="0" presStyleCnt="4">
        <dgm:presLayoutVars>
          <dgm:bulletEnabled val="1"/>
        </dgm:presLayoutVars>
      </dgm:prSet>
      <dgm:spPr/>
    </dgm:pt>
    <dgm:pt modelId="{4BBA32A8-4AF4-47B2-AEEB-6B6875EE4106}" type="pres">
      <dgm:prSet presAssocID="{626EAF62-183B-4487-94D9-0B58EDD0CCFC}" presName="spacer" presStyleCnt="0"/>
      <dgm:spPr/>
    </dgm:pt>
    <dgm:pt modelId="{B651C4AF-8C84-4501-A790-2514243305A6}" type="pres">
      <dgm:prSet presAssocID="{DB3636E4-4C04-4894-96A3-554F962346FE}" presName="comp" presStyleCnt="0"/>
      <dgm:spPr/>
    </dgm:pt>
    <dgm:pt modelId="{5C4B1618-6DCD-4DC9-8A7F-544E50B8BBB0}" type="pres">
      <dgm:prSet presAssocID="{DB3636E4-4C04-4894-96A3-554F962346FE}" presName="box" presStyleLbl="node1" presStyleIdx="1" presStyleCnt="4"/>
      <dgm:spPr/>
    </dgm:pt>
    <dgm:pt modelId="{8CAA8F78-5594-48FF-95D1-BBC818D9ECA2}" type="pres">
      <dgm:prSet presAssocID="{DB3636E4-4C04-4894-96A3-554F962346FE}" presName="img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B7861DA-9BEB-4063-93F3-27C042785304}" type="pres">
      <dgm:prSet presAssocID="{DB3636E4-4C04-4894-96A3-554F962346FE}" presName="text" presStyleLbl="node1" presStyleIdx="1" presStyleCnt="4">
        <dgm:presLayoutVars>
          <dgm:bulletEnabled val="1"/>
        </dgm:presLayoutVars>
      </dgm:prSet>
      <dgm:spPr/>
    </dgm:pt>
    <dgm:pt modelId="{292A94B4-8B6D-4FB6-810C-C35FF49AC226}" type="pres">
      <dgm:prSet presAssocID="{68BB946C-77E8-441A-B53A-31BD8035A246}" presName="spacer" presStyleCnt="0"/>
      <dgm:spPr/>
    </dgm:pt>
    <dgm:pt modelId="{EFA8A648-F074-4FF2-88DB-35408892C8B9}" type="pres">
      <dgm:prSet presAssocID="{EE86DB18-BDC3-41FB-AAFA-5B4588B223FE}" presName="comp" presStyleCnt="0"/>
      <dgm:spPr/>
    </dgm:pt>
    <dgm:pt modelId="{7EDF6815-8F7E-4BE0-94CD-992145C4B52F}" type="pres">
      <dgm:prSet presAssocID="{EE86DB18-BDC3-41FB-AAFA-5B4588B223FE}" presName="box" presStyleLbl="node1" presStyleIdx="2" presStyleCnt="4"/>
      <dgm:spPr/>
    </dgm:pt>
    <dgm:pt modelId="{62054600-C864-4987-9A25-A94F6690C421}" type="pres">
      <dgm:prSet presAssocID="{EE86DB18-BDC3-41FB-AAFA-5B4588B223FE}" presName="img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E30A73D-F54B-41E6-A127-D979A46CFC9A}" type="pres">
      <dgm:prSet presAssocID="{EE86DB18-BDC3-41FB-AAFA-5B4588B223FE}" presName="text" presStyleLbl="node1" presStyleIdx="2" presStyleCnt="4">
        <dgm:presLayoutVars>
          <dgm:bulletEnabled val="1"/>
        </dgm:presLayoutVars>
      </dgm:prSet>
      <dgm:spPr/>
    </dgm:pt>
    <dgm:pt modelId="{F62C7ADE-B549-4BE3-9653-9D31F6D97C2B}" type="pres">
      <dgm:prSet presAssocID="{F169E47B-FEC6-4EEF-AAF7-62A4BE234B8D}" presName="spacer" presStyleCnt="0"/>
      <dgm:spPr/>
    </dgm:pt>
    <dgm:pt modelId="{A6CE2B09-C2DB-4399-B7E4-0BB288B0657C}" type="pres">
      <dgm:prSet presAssocID="{ABE5FFAE-DC90-4D5E-B795-35198B7A0899}" presName="comp" presStyleCnt="0"/>
      <dgm:spPr/>
    </dgm:pt>
    <dgm:pt modelId="{8C0418A5-7283-4971-94EC-5CFF830EAD42}" type="pres">
      <dgm:prSet presAssocID="{ABE5FFAE-DC90-4D5E-B795-35198B7A0899}" presName="box" presStyleLbl="node1" presStyleIdx="3" presStyleCnt="4"/>
      <dgm:spPr/>
    </dgm:pt>
    <dgm:pt modelId="{AE396EF4-ED06-4379-AB16-037E37BCA6AD}" type="pres">
      <dgm:prSet presAssocID="{ABE5FFAE-DC90-4D5E-B795-35198B7A0899}" presName="img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9E148B89-F394-467D-A671-CA74B23085FD}" type="pres">
      <dgm:prSet presAssocID="{ABE5FFAE-DC90-4D5E-B795-35198B7A0899}" presName="text" presStyleLbl="node1" presStyleIdx="3" presStyleCnt="4">
        <dgm:presLayoutVars>
          <dgm:bulletEnabled val="1"/>
        </dgm:presLayoutVars>
      </dgm:prSet>
      <dgm:spPr/>
    </dgm:pt>
  </dgm:ptLst>
  <dgm:cxnLst>
    <dgm:cxn modelId="{7D1E3B01-473A-4034-BCDE-B27CD357837E}" type="presOf" srcId="{E38A67E4-78CE-42EE-80D0-AE74AA5097A3}" destId="{7EDF6815-8F7E-4BE0-94CD-992145C4B52F}" srcOrd="0" destOrd="1" presId="urn:microsoft.com/office/officeart/2005/8/layout/vList4#3"/>
    <dgm:cxn modelId="{3CCECA06-3429-4765-B6E8-683B960853D1}" type="presOf" srcId="{7D901245-722D-40E7-A31B-88B6E84A99EB}" destId="{FB7861DA-9BEB-4063-93F3-27C042785304}" srcOrd="1" destOrd="1" presId="urn:microsoft.com/office/officeart/2005/8/layout/vList4#3"/>
    <dgm:cxn modelId="{46D5CF07-90E3-49FB-8B80-E519AADE1FED}" type="presOf" srcId="{2796BEB0-DFD1-4C49-B644-EE61AA524F84}" destId="{5C4B1618-6DCD-4DC9-8A7F-544E50B8BBB0}" srcOrd="0" destOrd="2" presId="urn:microsoft.com/office/officeart/2005/8/layout/vList4#3"/>
    <dgm:cxn modelId="{AD75FF0B-35C8-45A2-A167-723570062973}" type="presOf" srcId="{ABE5FFAE-DC90-4D5E-B795-35198B7A0899}" destId="{9E148B89-F394-467D-A671-CA74B23085FD}" srcOrd="1" destOrd="0" presId="urn:microsoft.com/office/officeart/2005/8/layout/vList4#3"/>
    <dgm:cxn modelId="{BD8D7713-6F0D-4B82-957C-5A7DA2140D45}" type="presOf" srcId="{1AD39420-3752-4383-83FC-05C4B8ADEA3E}" destId="{58F5957A-8F2A-482F-AE38-FFC9CE04C303}" srcOrd="0" destOrd="0" presId="urn:microsoft.com/office/officeart/2005/8/layout/vList4#3"/>
    <dgm:cxn modelId="{351D3A19-408D-4BC4-9B46-A6B283D2C422}" type="presOf" srcId="{7D901245-722D-40E7-A31B-88B6E84A99EB}" destId="{5C4B1618-6DCD-4DC9-8A7F-544E50B8BBB0}" srcOrd="0" destOrd="1" presId="urn:microsoft.com/office/officeart/2005/8/layout/vList4#3"/>
    <dgm:cxn modelId="{A9A39227-307B-4A57-837E-201B49FAC708}" srcId="{9F7315FD-5ADD-4C2A-A7FE-2CDA7C8368DF}" destId="{EB9414DF-3532-472E-801E-B7FC7F62E8F1}" srcOrd="1" destOrd="0" parTransId="{F23B974D-98FB-4765-9E35-64FC574B44B0}" sibTransId="{27130E20-0297-4A2C-AC10-0456374BD50A}"/>
    <dgm:cxn modelId="{14E6923B-CE47-4D4C-B176-CAF6C1F186A0}" srcId="{DB3636E4-4C04-4894-96A3-554F962346FE}" destId="{2796BEB0-DFD1-4C49-B644-EE61AA524F84}" srcOrd="1" destOrd="0" parTransId="{1B3374F0-1D72-4A2D-973C-DFB8601A91A2}" sibTransId="{45002490-073B-451B-887D-498286F906B1}"/>
    <dgm:cxn modelId="{02B0B25E-D147-485A-8B79-093D6B2FE634}" type="presOf" srcId="{59A9BD5D-07AE-4A30-B31D-1960064955AE}" destId="{3E446CB4-B1FD-4238-BDEE-475B31000C4E}" srcOrd="0" destOrd="1" presId="urn:microsoft.com/office/officeart/2005/8/layout/vList4#3"/>
    <dgm:cxn modelId="{E7F3ED44-9041-4DE4-9034-6ABCA88F3902}" type="presOf" srcId="{DB3636E4-4C04-4894-96A3-554F962346FE}" destId="{5C4B1618-6DCD-4DC9-8A7F-544E50B8BBB0}" srcOrd="0" destOrd="0" presId="urn:microsoft.com/office/officeart/2005/8/layout/vList4#3"/>
    <dgm:cxn modelId="{9D65C84A-1CA2-4944-A7C9-C0FA07AD73C2}" type="presOf" srcId="{EB9414DF-3532-472E-801E-B7FC7F62E8F1}" destId="{3E446CB4-B1FD-4238-BDEE-475B31000C4E}" srcOrd="0" destOrd="2" presId="urn:microsoft.com/office/officeart/2005/8/layout/vList4#3"/>
    <dgm:cxn modelId="{D5A82671-2076-4F30-839A-514D229BA109}" type="presOf" srcId="{0D72E850-2883-4E9E-BED4-04783B585F54}" destId="{2E30A73D-F54B-41E6-A127-D979A46CFC9A}" srcOrd="1" destOrd="2" presId="urn:microsoft.com/office/officeart/2005/8/layout/vList4#3"/>
    <dgm:cxn modelId="{DB15D072-C721-41F7-B4EE-54AD2CBEE821}" type="presOf" srcId="{2193B397-5F3D-4009-B901-E2D1458B245E}" destId="{9E148B89-F394-467D-A671-CA74B23085FD}" srcOrd="1" destOrd="1" presId="urn:microsoft.com/office/officeart/2005/8/layout/vList4#3"/>
    <dgm:cxn modelId="{9F8B2956-DF35-4741-9368-5602D3E68295}" type="presOf" srcId="{EE86DB18-BDC3-41FB-AAFA-5B4588B223FE}" destId="{2E30A73D-F54B-41E6-A127-D979A46CFC9A}" srcOrd="1" destOrd="0" presId="urn:microsoft.com/office/officeart/2005/8/layout/vList4#3"/>
    <dgm:cxn modelId="{D5D95C77-0F58-45B8-9106-D870465CEEB3}" type="presOf" srcId="{9F7315FD-5ADD-4C2A-A7FE-2CDA7C8368DF}" destId="{C1B2C248-DA5B-4B10-A9E2-41B2EA800594}" srcOrd="1" destOrd="0" presId="urn:microsoft.com/office/officeart/2005/8/layout/vList4#3"/>
    <dgm:cxn modelId="{953B6977-1338-428C-9862-2AE8FA9732B8}" srcId="{1AD39420-3752-4383-83FC-05C4B8ADEA3E}" destId="{DB3636E4-4C04-4894-96A3-554F962346FE}" srcOrd="1" destOrd="0" parTransId="{4EAEFA49-8C76-4D62-AFC9-00796BFCC867}" sibTransId="{68BB946C-77E8-441A-B53A-31BD8035A246}"/>
    <dgm:cxn modelId="{D8A42A79-A2E1-40C2-B150-BBA1298FC2AF}" srcId="{EE86DB18-BDC3-41FB-AAFA-5B4588B223FE}" destId="{0D72E850-2883-4E9E-BED4-04783B585F54}" srcOrd="1" destOrd="0" parTransId="{A73F3855-AB31-4CC9-A802-822369DDF957}" sibTransId="{D59F43F9-D791-4E0F-B7E3-2156086CC829}"/>
    <dgm:cxn modelId="{D767927A-FE8A-4783-929E-56635B4C7460}" type="presOf" srcId="{59A9BD5D-07AE-4A30-B31D-1960064955AE}" destId="{C1B2C248-DA5B-4B10-A9E2-41B2EA800594}" srcOrd="1" destOrd="1" presId="urn:microsoft.com/office/officeart/2005/8/layout/vList4#3"/>
    <dgm:cxn modelId="{45C6017F-EA97-473D-8341-5E7E2D0DEE5A}" srcId="{1AD39420-3752-4383-83FC-05C4B8ADEA3E}" destId="{9F7315FD-5ADD-4C2A-A7FE-2CDA7C8368DF}" srcOrd="0" destOrd="0" parTransId="{A835283B-EB92-44FD-988B-1A8DBF59833B}" sibTransId="{626EAF62-183B-4487-94D9-0B58EDD0CCFC}"/>
    <dgm:cxn modelId="{ED407489-CE74-4719-A99A-3A0072F3C7EE}" type="presOf" srcId="{E38A67E4-78CE-42EE-80D0-AE74AA5097A3}" destId="{2E30A73D-F54B-41E6-A127-D979A46CFC9A}" srcOrd="1" destOrd="1" presId="urn:microsoft.com/office/officeart/2005/8/layout/vList4#3"/>
    <dgm:cxn modelId="{E9783F8F-1FD3-4E8F-A890-57C384CC01D9}" type="presOf" srcId="{2796BEB0-DFD1-4C49-B644-EE61AA524F84}" destId="{FB7861DA-9BEB-4063-93F3-27C042785304}" srcOrd="1" destOrd="2" presId="urn:microsoft.com/office/officeart/2005/8/layout/vList4#3"/>
    <dgm:cxn modelId="{170FD799-447D-44EB-A84A-846D4B5C6C31}" srcId="{ABE5FFAE-DC90-4D5E-B795-35198B7A0899}" destId="{B7B2DE8D-0184-477A-8CB0-E1F57F4BAB0D}" srcOrd="1" destOrd="0" parTransId="{22CB1197-D907-47B8-AB18-BCF1D0012D4E}" sibTransId="{B4D00AE3-F7B6-4650-9246-7E2584EB065F}"/>
    <dgm:cxn modelId="{5FD0119E-9EB3-4CB7-8870-B0979FC8A019}" srcId="{1AD39420-3752-4383-83FC-05C4B8ADEA3E}" destId="{ABE5FFAE-DC90-4D5E-B795-35198B7A0899}" srcOrd="3" destOrd="0" parTransId="{7A4242D0-17E3-4E11-8AFD-404C7DAAF979}" sibTransId="{A2DEAE11-9CDA-46F7-9F57-8C3B74FFE45E}"/>
    <dgm:cxn modelId="{4D922FA4-D4E7-4295-B3FD-F503C1B55F10}" type="presOf" srcId="{ABE5FFAE-DC90-4D5E-B795-35198B7A0899}" destId="{8C0418A5-7283-4971-94EC-5CFF830EAD42}" srcOrd="0" destOrd="0" presId="urn:microsoft.com/office/officeart/2005/8/layout/vList4#3"/>
    <dgm:cxn modelId="{15A533A6-075A-4C17-89E8-F9B7CE535F66}" srcId="{DB3636E4-4C04-4894-96A3-554F962346FE}" destId="{7D901245-722D-40E7-A31B-88B6E84A99EB}" srcOrd="0" destOrd="0" parTransId="{3CAAB7FB-CC94-4390-BBAE-C7EF38DA60CC}" sibTransId="{C8D5486E-E91C-4524-B33B-DFB060A47074}"/>
    <dgm:cxn modelId="{271056A8-BC30-43FF-A231-D138EACFA404}" srcId="{9F7315FD-5ADD-4C2A-A7FE-2CDA7C8368DF}" destId="{59A9BD5D-07AE-4A30-B31D-1960064955AE}" srcOrd="0" destOrd="0" parTransId="{4F3A41AD-D682-4C53-B2FA-9D5BA3C02FEC}" sibTransId="{16AEEB4B-6FA9-41FC-A159-36F7B7C9BA4A}"/>
    <dgm:cxn modelId="{56ADBDB4-4F61-4E0F-9280-68AC9186A99F}" type="presOf" srcId="{0D72E850-2883-4E9E-BED4-04783B585F54}" destId="{7EDF6815-8F7E-4BE0-94CD-992145C4B52F}" srcOrd="0" destOrd="2" presId="urn:microsoft.com/office/officeart/2005/8/layout/vList4#3"/>
    <dgm:cxn modelId="{D41696B7-EB6B-4206-A312-B0596797EE45}" type="presOf" srcId="{9F7315FD-5ADD-4C2A-A7FE-2CDA7C8368DF}" destId="{3E446CB4-B1FD-4238-BDEE-475B31000C4E}" srcOrd="0" destOrd="0" presId="urn:microsoft.com/office/officeart/2005/8/layout/vList4#3"/>
    <dgm:cxn modelId="{89C50AB8-BE74-411B-9026-E226F71371D0}" srcId="{1AD39420-3752-4383-83FC-05C4B8ADEA3E}" destId="{EE86DB18-BDC3-41FB-AAFA-5B4588B223FE}" srcOrd="2" destOrd="0" parTransId="{57F7AEA3-577A-4F46-AE4C-21D7742D6DCE}" sibTransId="{F169E47B-FEC6-4EEF-AAF7-62A4BE234B8D}"/>
    <dgm:cxn modelId="{166711B9-AD27-41C3-8D95-0B92A6E837EA}" type="presOf" srcId="{B7B2DE8D-0184-477A-8CB0-E1F57F4BAB0D}" destId="{9E148B89-F394-467D-A671-CA74B23085FD}" srcOrd="1" destOrd="2" presId="urn:microsoft.com/office/officeart/2005/8/layout/vList4#3"/>
    <dgm:cxn modelId="{BCF62CC9-9EF3-437A-9435-4591778C2742}" srcId="{ABE5FFAE-DC90-4D5E-B795-35198B7A0899}" destId="{2193B397-5F3D-4009-B901-E2D1458B245E}" srcOrd="0" destOrd="0" parTransId="{59C474C3-84A8-4955-9B12-F1BC9F499F82}" sibTransId="{3E294B86-A431-4382-97E8-6A7264497FF5}"/>
    <dgm:cxn modelId="{D08B40D3-2800-4674-A8EB-D0F334E4D00C}" srcId="{EE86DB18-BDC3-41FB-AAFA-5B4588B223FE}" destId="{E38A67E4-78CE-42EE-80D0-AE74AA5097A3}" srcOrd="0" destOrd="0" parTransId="{7B329F1B-00E2-43F7-BE27-754A278529EA}" sibTransId="{AD58D8BC-2D85-41E0-83DC-435E5268F376}"/>
    <dgm:cxn modelId="{47CB1CD8-1868-48E4-A4D0-FC3B2F58837B}" type="presOf" srcId="{2193B397-5F3D-4009-B901-E2D1458B245E}" destId="{8C0418A5-7283-4971-94EC-5CFF830EAD42}" srcOrd="0" destOrd="1" presId="urn:microsoft.com/office/officeart/2005/8/layout/vList4#3"/>
    <dgm:cxn modelId="{FEF7E6E1-F152-4B5A-AB8D-4E05460E9EF1}" type="presOf" srcId="{EB9414DF-3532-472E-801E-B7FC7F62E8F1}" destId="{C1B2C248-DA5B-4B10-A9E2-41B2EA800594}" srcOrd="1" destOrd="2" presId="urn:microsoft.com/office/officeart/2005/8/layout/vList4#3"/>
    <dgm:cxn modelId="{94C5DEF3-DB6B-4613-B3FD-33C6C13D1DAB}" type="presOf" srcId="{DB3636E4-4C04-4894-96A3-554F962346FE}" destId="{FB7861DA-9BEB-4063-93F3-27C042785304}" srcOrd="1" destOrd="0" presId="urn:microsoft.com/office/officeart/2005/8/layout/vList4#3"/>
    <dgm:cxn modelId="{14F42AF8-315B-4AE5-A28B-B3A02172DA7E}" type="presOf" srcId="{B7B2DE8D-0184-477A-8CB0-E1F57F4BAB0D}" destId="{8C0418A5-7283-4971-94EC-5CFF830EAD42}" srcOrd="0" destOrd="2" presId="urn:microsoft.com/office/officeart/2005/8/layout/vList4#3"/>
    <dgm:cxn modelId="{C904A3FC-1679-4685-8AA5-AE1B4CB939B9}" type="presOf" srcId="{EE86DB18-BDC3-41FB-AAFA-5B4588B223FE}" destId="{7EDF6815-8F7E-4BE0-94CD-992145C4B52F}" srcOrd="0" destOrd="0" presId="urn:microsoft.com/office/officeart/2005/8/layout/vList4#3"/>
    <dgm:cxn modelId="{7D5D4B39-CABE-4C27-92BB-B23C86FEE5D0}" type="presParOf" srcId="{58F5957A-8F2A-482F-AE38-FFC9CE04C303}" destId="{E4E85446-A0FA-4688-850C-413B991FDD4A}" srcOrd="0" destOrd="0" presId="urn:microsoft.com/office/officeart/2005/8/layout/vList4#3"/>
    <dgm:cxn modelId="{02BCE2B9-2402-4BAC-A864-9CB7FBFF0F7C}" type="presParOf" srcId="{E4E85446-A0FA-4688-850C-413B991FDD4A}" destId="{3E446CB4-B1FD-4238-BDEE-475B31000C4E}" srcOrd="0" destOrd="0" presId="urn:microsoft.com/office/officeart/2005/8/layout/vList4#3"/>
    <dgm:cxn modelId="{8471A8F3-A63F-4BF6-A3F1-E9F20E920DA3}" type="presParOf" srcId="{E4E85446-A0FA-4688-850C-413B991FDD4A}" destId="{106546D1-3F65-465A-B3B4-C5590FD0F74E}" srcOrd="1" destOrd="0" presId="urn:microsoft.com/office/officeart/2005/8/layout/vList4#3"/>
    <dgm:cxn modelId="{F3A9F5B4-B794-4757-B920-2618113CBEB6}" type="presParOf" srcId="{E4E85446-A0FA-4688-850C-413B991FDD4A}" destId="{C1B2C248-DA5B-4B10-A9E2-41B2EA800594}" srcOrd="2" destOrd="0" presId="urn:microsoft.com/office/officeart/2005/8/layout/vList4#3"/>
    <dgm:cxn modelId="{399FC4A5-6C5E-4C85-A390-14C4ECC23AA7}" type="presParOf" srcId="{58F5957A-8F2A-482F-AE38-FFC9CE04C303}" destId="{4BBA32A8-4AF4-47B2-AEEB-6B6875EE4106}" srcOrd="1" destOrd="0" presId="urn:microsoft.com/office/officeart/2005/8/layout/vList4#3"/>
    <dgm:cxn modelId="{EB543229-1028-4422-BA28-41FB7A3B6A8B}" type="presParOf" srcId="{58F5957A-8F2A-482F-AE38-FFC9CE04C303}" destId="{B651C4AF-8C84-4501-A790-2514243305A6}" srcOrd="2" destOrd="0" presId="urn:microsoft.com/office/officeart/2005/8/layout/vList4#3"/>
    <dgm:cxn modelId="{1C7F22B7-22D0-4D8F-B834-9805CF722A0A}" type="presParOf" srcId="{B651C4AF-8C84-4501-A790-2514243305A6}" destId="{5C4B1618-6DCD-4DC9-8A7F-544E50B8BBB0}" srcOrd="0" destOrd="0" presId="urn:microsoft.com/office/officeart/2005/8/layout/vList4#3"/>
    <dgm:cxn modelId="{727CD294-C3D0-4061-8AF8-F0831ADAB9B6}" type="presParOf" srcId="{B651C4AF-8C84-4501-A790-2514243305A6}" destId="{8CAA8F78-5594-48FF-95D1-BBC818D9ECA2}" srcOrd="1" destOrd="0" presId="urn:microsoft.com/office/officeart/2005/8/layout/vList4#3"/>
    <dgm:cxn modelId="{A8197CEC-B9CA-4A95-9BCC-6C730766D58B}" type="presParOf" srcId="{B651C4AF-8C84-4501-A790-2514243305A6}" destId="{FB7861DA-9BEB-4063-93F3-27C042785304}" srcOrd="2" destOrd="0" presId="urn:microsoft.com/office/officeart/2005/8/layout/vList4#3"/>
    <dgm:cxn modelId="{F6769C8A-6389-402C-8E3C-317420BD042B}" type="presParOf" srcId="{58F5957A-8F2A-482F-AE38-FFC9CE04C303}" destId="{292A94B4-8B6D-4FB6-810C-C35FF49AC226}" srcOrd="3" destOrd="0" presId="urn:microsoft.com/office/officeart/2005/8/layout/vList4#3"/>
    <dgm:cxn modelId="{FAC97DD3-A2E1-41F1-BA1D-68D504E43F8C}" type="presParOf" srcId="{58F5957A-8F2A-482F-AE38-FFC9CE04C303}" destId="{EFA8A648-F074-4FF2-88DB-35408892C8B9}" srcOrd="4" destOrd="0" presId="urn:microsoft.com/office/officeart/2005/8/layout/vList4#3"/>
    <dgm:cxn modelId="{3C51B927-B09D-48FE-8ECE-C9392583674B}" type="presParOf" srcId="{EFA8A648-F074-4FF2-88DB-35408892C8B9}" destId="{7EDF6815-8F7E-4BE0-94CD-992145C4B52F}" srcOrd="0" destOrd="0" presId="urn:microsoft.com/office/officeart/2005/8/layout/vList4#3"/>
    <dgm:cxn modelId="{8DE29C69-A60F-4DCA-A526-C00DDB22CDE3}" type="presParOf" srcId="{EFA8A648-F074-4FF2-88DB-35408892C8B9}" destId="{62054600-C864-4987-9A25-A94F6690C421}" srcOrd="1" destOrd="0" presId="urn:microsoft.com/office/officeart/2005/8/layout/vList4#3"/>
    <dgm:cxn modelId="{06E2A737-CD30-4739-854F-5983955FBC87}" type="presParOf" srcId="{EFA8A648-F074-4FF2-88DB-35408892C8B9}" destId="{2E30A73D-F54B-41E6-A127-D979A46CFC9A}" srcOrd="2" destOrd="0" presId="urn:microsoft.com/office/officeart/2005/8/layout/vList4#3"/>
    <dgm:cxn modelId="{D70D3B87-16F5-4985-B1FB-3E6ADCB28DC3}" type="presParOf" srcId="{58F5957A-8F2A-482F-AE38-FFC9CE04C303}" destId="{F62C7ADE-B549-4BE3-9653-9D31F6D97C2B}" srcOrd="5" destOrd="0" presId="urn:microsoft.com/office/officeart/2005/8/layout/vList4#3"/>
    <dgm:cxn modelId="{72C0BD5F-C9EF-4A0C-8F68-A45805887D01}" type="presParOf" srcId="{58F5957A-8F2A-482F-AE38-FFC9CE04C303}" destId="{A6CE2B09-C2DB-4399-B7E4-0BB288B0657C}" srcOrd="6" destOrd="0" presId="urn:microsoft.com/office/officeart/2005/8/layout/vList4#3"/>
    <dgm:cxn modelId="{6391017B-569D-40DC-A2B7-C869F0B005F0}" type="presParOf" srcId="{A6CE2B09-C2DB-4399-B7E4-0BB288B0657C}" destId="{8C0418A5-7283-4971-94EC-5CFF830EAD42}" srcOrd="0" destOrd="0" presId="urn:microsoft.com/office/officeart/2005/8/layout/vList4#3"/>
    <dgm:cxn modelId="{888FD899-3CFC-452E-B1B4-334982D2995F}" type="presParOf" srcId="{A6CE2B09-C2DB-4399-B7E4-0BB288B0657C}" destId="{AE396EF4-ED06-4379-AB16-037E37BCA6AD}" srcOrd="1" destOrd="0" presId="urn:microsoft.com/office/officeart/2005/8/layout/vList4#3"/>
    <dgm:cxn modelId="{1208F913-BBF2-4FA6-93D4-1A53215E7D38}" type="presParOf" srcId="{A6CE2B09-C2DB-4399-B7E4-0BB288B0657C}" destId="{9E148B89-F394-467D-A671-CA74B23085FD}" srcOrd="2" destOrd="0" presId="urn:microsoft.com/office/officeart/2005/8/layout/vList4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46CB4-B1FD-4238-BDEE-475B31000C4E}">
      <dsp:nvSpPr>
        <dsp:cNvPr id="0" name=""/>
        <dsp:cNvSpPr/>
      </dsp:nvSpPr>
      <dsp:spPr>
        <a:xfrm>
          <a:off x="0" y="0"/>
          <a:ext cx="9651999" cy="1434554"/>
        </a:xfrm>
        <a:prstGeom prst="roundRect">
          <a:avLst>
            <a:gd name="adj" fmla="val 10000"/>
          </a:avLst>
        </a:prstGeom>
        <a:solidFill>
          <a:srgbClr val="99CC3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Flannel Shirt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conductor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insulator</a:t>
          </a:r>
        </a:p>
      </dsp:txBody>
      <dsp:txXfrm>
        <a:off x="2073855" y="0"/>
        <a:ext cx="7578144" cy="1434554"/>
      </dsp:txXfrm>
    </dsp:sp>
    <dsp:sp modelId="{106546D1-3F65-465A-B3B4-C5590FD0F74E}">
      <dsp:nvSpPr>
        <dsp:cNvPr id="0" name=""/>
        <dsp:cNvSpPr/>
      </dsp:nvSpPr>
      <dsp:spPr>
        <a:xfrm>
          <a:off x="143455" y="143455"/>
          <a:ext cx="1930400" cy="114764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4B1618-6DCD-4DC9-8A7F-544E50B8BBB0}">
      <dsp:nvSpPr>
        <dsp:cNvPr id="0" name=""/>
        <dsp:cNvSpPr/>
      </dsp:nvSpPr>
      <dsp:spPr>
        <a:xfrm>
          <a:off x="0" y="1578009"/>
          <a:ext cx="9651999" cy="1434554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Iron skillet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conductor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insulator</a:t>
          </a:r>
        </a:p>
      </dsp:txBody>
      <dsp:txXfrm>
        <a:off x="2073855" y="1578009"/>
        <a:ext cx="7578144" cy="1434554"/>
      </dsp:txXfrm>
    </dsp:sp>
    <dsp:sp modelId="{8CAA8F78-5594-48FF-95D1-BBC818D9ECA2}">
      <dsp:nvSpPr>
        <dsp:cNvPr id="0" name=""/>
        <dsp:cNvSpPr/>
      </dsp:nvSpPr>
      <dsp:spPr>
        <a:xfrm>
          <a:off x="143455" y="1721465"/>
          <a:ext cx="1930400" cy="114764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DF6815-8F7E-4BE0-94CD-992145C4B52F}">
      <dsp:nvSpPr>
        <dsp:cNvPr id="0" name=""/>
        <dsp:cNvSpPr/>
      </dsp:nvSpPr>
      <dsp:spPr>
        <a:xfrm>
          <a:off x="0" y="3156019"/>
          <a:ext cx="9651999" cy="1434554"/>
        </a:xfrm>
        <a:prstGeom prst="roundRect">
          <a:avLst>
            <a:gd name="adj" fmla="val 10000"/>
          </a:avLst>
        </a:prstGeom>
        <a:solidFill>
          <a:schemeClr val="accent4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Copper pipe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conductor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insulator</a:t>
          </a:r>
        </a:p>
      </dsp:txBody>
      <dsp:txXfrm>
        <a:off x="2073855" y="3156019"/>
        <a:ext cx="7578144" cy="1434554"/>
      </dsp:txXfrm>
    </dsp:sp>
    <dsp:sp modelId="{62054600-C864-4987-9A25-A94F6690C421}">
      <dsp:nvSpPr>
        <dsp:cNvPr id="0" name=""/>
        <dsp:cNvSpPr/>
      </dsp:nvSpPr>
      <dsp:spPr>
        <a:xfrm>
          <a:off x="143455" y="3299474"/>
          <a:ext cx="1930400" cy="114764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0418A5-7283-4971-94EC-5CFF830EAD42}">
      <dsp:nvSpPr>
        <dsp:cNvPr id="0" name=""/>
        <dsp:cNvSpPr/>
      </dsp:nvSpPr>
      <dsp:spPr>
        <a:xfrm>
          <a:off x="0" y="4734029"/>
          <a:ext cx="9651999" cy="1434554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Oven Mitt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conductor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insulator</a:t>
          </a:r>
        </a:p>
      </dsp:txBody>
      <dsp:txXfrm>
        <a:off x="2073855" y="4734029"/>
        <a:ext cx="7578144" cy="1434554"/>
      </dsp:txXfrm>
    </dsp:sp>
    <dsp:sp modelId="{AE396EF4-ED06-4379-AB16-037E37BCA6AD}">
      <dsp:nvSpPr>
        <dsp:cNvPr id="0" name=""/>
        <dsp:cNvSpPr/>
      </dsp:nvSpPr>
      <dsp:spPr>
        <a:xfrm>
          <a:off x="143455" y="4877484"/>
          <a:ext cx="1930400" cy="114764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3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A6341-28DA-4F39-894C-6FF6AFB3C4CE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DA95B-56FC-4D4C-8F00-FA418D69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98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A4B4812-4CD2-4473-B29F-EC0C2C30D5BD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152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4A6AE68C-BBC5-4B7A-BF98-80A3FC01BD47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5075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BA2845C-EEED-4E57-8E9C-CA5B3B796A73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1602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A8E1D0D-EA42-4ADF-AB6B-A343F4EBA7C1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6687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015E563-6326-4560-82AE-EC1AC1384CE1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9835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E726EA12-86A8-4C5D-966C-2E8BA0354679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5259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E726EA12-86A8-4C5D-966C-2E8BA0354679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0859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6023BDC-20CC-43C6-A124-FDE80D830248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6754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D66A4F8-570A-4A06-AB59-EE41F7EB9916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0516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990F8F50-EBC9-4B12-B296-EA4DC82120FD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6586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4F61941-966B-45A6-B567-DFEB07040EAF}" type="slidenum">
              <a:rPr lang="en-US" altLang="en-US" sz="1200" smtClean="0"/>
              <a:pPr/>
              <a:t>19</a:t>
            </a:fld>
            <a:endParaRPr lang="en-US" alt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718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4F61941-966B-45A6-B567-DFEB07040EAF}" type="slidenum">
              <a:rPr lang="en-US" altLang="en-US" sz="1200" smtClean="0"/>
              <a:pPr/>
              <a:t>20</a:t>
            </a:fld>
            <a:endParaRPr lang="en-US" alt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71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4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52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78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38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6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2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6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9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53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119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79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0341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75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53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41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8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18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000">
              <a:schemeClr val="accent6">
                <a:lumMod val="20000"/>
                <a:lumOff val="8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073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q6-5tsvlyfw&amp;index=19&amp;list=PL07249EFA9038FDC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cwSB_GhCrF0&amp;index=21&amp;list=PL07249EFA9038FDC1" TargetMode="External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HEAT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617" y="2063917"/>
            <a:ext cx="9613861" cy="359931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3200" dirty="0">
                <a:solidFill>
                  <a:schemeClr val="bg1"/>
                </a:solidFill>
              </a:rPr>
              <a:t>Have you ever needed to touch a very hot object? What did you use to touch it without burning yourself?</a:t>
            </a:r>
          </a:p>
          <a:p>
            <a:pPr>
              <a:buFontTx/>
              <a:buNone/>
              <a:defRPr/>
            </a:pPr>
            <a:r>
              <a:rPr lang="en-US" sz="3200" b="1" dirty="0">
                <a:solidFill>
                  <a:schemeClr val="bg1"/>
                </a:solidFill>
              </a:rPr>
              <a:t>Make a list…….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3200" dirty="0">
                <a:solidFill>
                  <a:schemeClr val="bg1"/>
                </a:solidFill>
              </a:rPr>
              <a:t>Have you ever needed to protect yourself from being cold? What sorts of things did you use?</a:t>
            </a:r>
          </a:p>
          <a:p>
            <a:pPr>
              <a:buFontTx/>
              <a:buNone/>
              <a:defRPr/>
            </a:pPr>
            <a:r>
              <a:rPr lang="en-US" sz="3200" b="1" dirty="0">
                <a:solidFill>
                  <a:schemeClr val="bg1"/>
                </a:solidFill>
              </a:rPr>
              <a:t>Make a list…..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3200" dirty="0">
                <a:solidFill>
                  <a:schemeClr val="bg1"/>
                </a:solidFill>
              </a:rPr>
              <a:t>What do these two lists have in common?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B12071C0-A95F-4CE6-8079-73A99351F657}" type="slidenum">
              <a:rPr lang="en-US" altLang="en-US" sz="1400" smtClean="0"/>
              <a:pPr/>
              <a:t>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17488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HEAT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984457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Heat can be </a:t>
            </a:r>
            <a:r>
              <a:rPr lang="en-US" sz="3200" b="1" dirty="0">
                <a:solidFill>
                  <a:srgbClr val="FF0000"/>
                </a:solidFill>
              </a:rPr>
              <a:t>transferred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from one object to another in one of three ways:</a:t>
            </a:r>
          </a:p>
          <a:p>
            <a:pPr marL="457200" indent="-457200">
              <a:buAutoNum type="arabicPeriod"/>
            </a:pPr>
            <a:r>
              <a:rPr lang="en-US" sz="3200" dirty="0">
                <a:solidFill>
                  <a:schemeClr val="bg1"/>
                </a:solidFill>
              </a:rPr>
              <a:t>Conduction</a:t>
            </a:r>
          </a:p>
          <a:p>
            <a:pPr marL="457200" indent="-457200">
              <a:buAutoNum type="arabicPeriod"/>
            </a:pPr>
            <a:r>
              <a:rPr lang="en-US" sz="3200" dirty="0">
                <a:solidFill>
                  <a:schemeClr val="bg1"/>
                </a:solidFill>
              </a:rPr>
              <a:t>Convection</a:t>
            </a:r>
          </a:p>
          <a:p>
            <a:pPr marL="457200" indent="-457200">
              <a:buAutoNum type="arabicPeriod"/>
            </a:pPr>
            <a:r>
              <a:rPr lang="en-US" sz="3200" dirty="0">
                <a:solidFill>
                  <a:schemeClr val="bg1"/>
                </a:solidFill>
              </a:rPr>
              <a:t>Radiation</a:t>
            </a:r>
          </a:p>
        </p:txBody>
      </p:sp>
      <p:pic>
        <p:nvPicPr>
          <p:cNvPr id="4" name="Picture 4" descr="http://blogs.saschina.org/melisa01pd2016/files/2009/10/heat-transmittance-mean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297" y="3039735"/>
            <a:ext cx="7781438" cy="338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043351" y="4015946"/>
            <a:ext cx="1594022" cy="321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01297" y="4571571"/>
            <a:ext cx="1594022" cy="321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95005" y="5960075"/>
            <a:ext cx="1594022" cy="321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b="1" dirty="0">
                <a:cs typeface="JasmineUPC" pitchFamily="18" charset="-34"/>
              </a:rPr>
              <a:t>HEAT TRANSFER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981200"/>
            <a:ext cx="11379200" cy="4114800"/>
          </a:xfrm>
          <a:noFill/>
        </p:spPr>
        <p:txBody>
          <a:bodyPr>
            <a:normAutofit/>
          </a:bodyPr>
          <a:lstStyle/>
          <a:p>
            <a:r>
              <a:rPr lang="en-US" altLang="en-US" sz="3200" dirty="0">
                <a:solidFill>
                  <a:schemeClr val="bg1"/>
                </a:solidFill>
                <a:cs typeface="JasmineUPC" pitchFamily="18" charset="-34"/>
              </a:rPr>
              <a:t>What type of </a:t>
            </a:r>
            <a:r>
              <a:rPr lang="en-US" altLang="en-US" sz="3200" b="1" dirty="0">
                <a:solidFill>
                  <a:schemeClr val="bg1"/>
                </a:solidFill>
                <a:cs typeface="JasmineUPC" pitchFamily="18" charset="-34"/>
              </a:rPr>
              <a:t>HEAT TRANSFER </a:t>
            </a:r>
            <a:r>
              <a:rPr lang="en-US" altLang="en-US" sz="3200" dirty="0">
                <a:solidFill>
                  <a:schemeClr val="bg1"/>
                </a:solidFill>
                <a:cs typeface="JasmineUPC" pitchFamily="18" charset="-34"/>
              </a:rPr>
              <a:t>is occurring in the pictures? Conduction, convection or radiation?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sz="4000" b="1" dirty="0">
                <a:solidFill>
                  <a:schemeClr val="bg1"/>
                </a:solidFill>
                <a:cs typeface="JasmineUPC" pitchFamily="18" charset="-34"/>
              </a:rPr>
              <a:t>CONDUCTION: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sz="3200" dirty="0">
                <a:solidFill>
                  <a:schemeClr val="bg1"/>
                </a:solidFill>
                <a:cs typeface="JasmineUPC" pitchFamily="18" charset="-34"/>
              </a:rPr>
              <a:t>The </a:t>
            </a:r>
            <a:r>
              <a:rPr lang="en-US" altLang="en-US" sz="3200" b="1" dirty="0">
                <a:solidFill>
                  <a:srgbClr val="FF0000"/>
                </a:solidFill>
                <a:cs typeface="JasmineUPC" pitchFamily="18" charset="-34"/>
              </a:rPr>
              <a:t>transfer</a:t>
            </a:r>
            <a:r>
              <a:rPr lang="en-US" altLang="en-US" sz="3200" dirty="0">
                <a:solidFill>
                  <a:srgbClr val="FF0000"/>
                </a:solidFill>
                <a:cs typeface="JasmineUPC" pitchFamily="18" charset="-34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cs typeface="JasmineUPC" pitchFamily="18" charset="-34"/>
              </a:rPr>
              <a:t>of thermal energy </a:t>
            </a:r>
            <a:r>
              <a:rPr lang="en-US" altLang="en-US" sz="3200" b="1" dirty="0">
                <a:solidFill>
                  <a:srgbClr val="FF0000"/>
                </a:solidFill>
                <a:cs typeface="JasmineUPC" pitchFamily="18" charset="-34"/>
              </a:rPr>
              <a:t>through matter </a:t>
            </a:r>
            <a:r>
              <a:rPr lang="en-US" altLang="en-US" sz="3200" dirty="0">
                <a:solidFill>
                  <a:schemeClr val="bg1"/>
                </a:solidFill>
                <a:cs typeface="JasmineUPC" pitchFamily="18" charset="-34"/>
              </a:rPr>
              <a:t>by </a:t>
            </a:r>
            <a:r>
              <a:rPr lang="en-US" altLang="en-US" sz="3200" b="1" dirty="0">
                <a:solidFill>
                  <a:srgbClr val="FF0000"/>
                </a:solidFill>
                <a:cs typeface="JasmineUPC" pitchFamily="18" charset="-34"/>
              </a:rPr>
              <a:t>direct contact</a:t>
            </a:r>
            <a:r>
              <a:rPr lang="en-US" altLang="en-US" sz="3200" dirty="0">
                <a:solidFill>
                  <a:schemeClr val="bg1"/>
                </a:solidFill>
                <a:cs typeface="JasmineUPC" pitchFamily="18" charset="-34"/>
              </a:rPr>
              <a:t> of the particles.</a:t>
            </a:r>
          </a:p>
        </p:txBody>
      </p:sp>
      <p:pic>
        <p:nvPicPr>
          <p:cNvPr id="15364" name="Picture 4" descr="conduction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557" y="4867275"/>
            <a:ext cx="62992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56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8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CONDUCTION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035" y="2411013"/>
            <a:ext cx="10935029" cy="4360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it Happens:</a:t>
            </a:r>
          </a:p>
          <a:p>
            <a:r>
              <a:rPr lang="en-US" sz="2800" dirty="0">
                <a:solidFill>
                  <a:schemeClr val="bg1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warmer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object has </a:t>
            </a:r>
            <a:r>
              <a:rPr lang="en-US" sz="2800" b="1" dirty="0">
                <a:solidFill>
                  <a:srgbClr val="FF0000"/>
                </a:solidFill>
              </a:rPr>
              <a:t>faster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moving particles.</a:t>
            </a:r>
          </a:p>
          <a:p>
            <a:r>
              <a:rPr lang="en-US" sz="2800" dirty="0">
                <a:solidFill>
                  <a:schemeClr val="bg1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cooler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object has </a:t>
            </a:r>
            <a:r>
              <a:rPr lang="en-US" sz="2800" b="1" dirty="0">
                <a:solidFill>
                  <a:srgbClr val="FF0000"/>
                </a:solidFill>
              </a:rPr>
              <a:t>slower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moving particles.</a:t>
            </a:r>
          </a:p>
          <a:p>
            <a:r>
              <a:rPr lang="en-US" sz="2800" dirty="0">
                <a:solidFill>
                  <a:schemeClr val="bg1"/>
                </a:solidFill>
              </a:rPr>
              <a:t>The faster moving particles </a:t>
            </a:r>
            <a:r>
              <a:rPr lang="en-US" sz="2800" b="1" dirty="0">
                <a:solidFill>
                  <a:srgbClr val="FF0000"/>
                </a:solidFill>
              </a:rPr>
              <a:t>run into </a:t>
            </a:r>
            <a:r>
              <a:rPr lang="en-US" sz="2800" dirty="0">
                <a:solidFill>
                  <a:schemeClr val="bg1"/>
                </a:solidFill>
              </a:rPr>
              <a:t>the slower moving particles (direct contact) and cause the slower moving particles to </a:t>
            </a:r>
            <a:r>
              <a:rPr lang="en-US" sz="2800" b="1" dirty="0">
                <a:solidFill>
                  <a:srgbClr val="FF0000"/>
                </a:solidFill>
              </a:rPr>
              <a:t>speed up.</a:t>
            </a:r>
          </a:p>
          <a:p>
            <a:r>
              <a:rPr lang="en-US" altLang="en-US" sz="2800" dirty="0">
                <a:solidFill>
                  <a:schemeClr val="bg1"/>
                </a:solidFill>
              </a:rPr>
              <a:t>As long as two objects are in contact, conduction </a:t>
            </a:r>
            <a:r>
              <a:rPr lang="en-US" altLang="en-US" sz="2800" b="1" dirty="0">
                <a:solidFill>
                  <a:srgbClr val="FF0000"/>
                </a:solidFill>
              </a:rPr>
              <a:t>continues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>
                <a:solidFill>
                  <a:schemeClr val="bg1"/>
                </a:solidFill>
              </a:rPr>
              <a:t>until the temperatures of the objects are </a:t>
            </a:r>
            <a:r>
              <a:rPr lang="en-US" altLang="en-US" sz="2800" b="1" dirty="0">
                <a:solidFill>
                  <a:srgbClr val="FF0000"/>
                </a:solidFill>
              </a:rPr>
              <a:t>equal</a:t>
            </a:r>
            <a:r>
              <a:rPr lang="en-US" altLang="en-US" sz="2800" dirty="0">
                <a:solidFill>
                  <a:schemeClr val="bg1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5" descr="conduc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518" y="514779"/>
            <a:ext cx="3492843" cy="231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66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533" y="2357475"/>
            <a:ext cx="10510841" cy="3599316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  <a:latin typeface="Verdana" pitchFamily="34" charset="0"/>
              </a:rPr>
              <a:t>CONDUCTION REQUIRES </a:t>
            </a:r>
            <a:r>
              <a:rPr lang="en-US" altLang="en-US" sz="3200" b="1" dirty="0">
                <a:solidFill>
                  <a:srgbClr val="FF0000"/>
                </a:solidFill>
                <a:latin typeface="Verdana" pitchFamily="34" charset="0"/>
              </a:rPr>
              <a:t>MATTER</a:t>
            </a:r>
            <a:r>
              <a:rPr lang="en-US" altLang="en-US" sz="3200" dirty="0">
                <a:solidFill>
                  <a:schemeClr val="bg1"/>
                </a:solidFill>
                <a:latin typeface="Verdana" pitchFamily="34" charset="0"/>
              </a:rPr>
              <a:t>!</a:t>
            </a:r>
          </a:p>
          <a:p>
            <a:endParaRPr lang="en-US" altLang="en-US" sz="3200" dirty="0">
              <a:latin typeface="Verdana" pitchFamily="34" charset="0"/>
            </a:endParaRPr>
          </a:p>
          <a:p>
            <a:endParaRPr lang="en-US" dirty="0"/>
          </a:p>
        </p:txBody>
      </p:sp>
      <p:pic>
        <p:nvPicPr>
          <p:cNvPr id="15367" name="Picture 12" descr="http://www.etap.org/newsletter/newsletter_02_05/lesson3/conducti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325" y="3313010"/>
            <a:ext cx="4016991" cy="2776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4" descr="http://images.brighthub.com/A3/9/A391B25B4C25166E2A4F5035DD0DE91AC6204D88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369" y="3446115"/>
            <a:ext cx="3695005" cy="2776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8000" y="900262"/>
            <a:ext cx="9613861" cy="1080938"/>
          </a:xfrm>
        </p:spPr>
        <p:txBody>
          <a:bodyPr>
            <a:normAutofit/>
          </a:bodyPr>
          <a:lstStyle/>
          <a:p>
            <a:r>
              <a:rPr lang="en-US" sz="4800" b="1" dirty="0"/>
              <a:t>CONDUCTION</a:t>
            </a:r>
          </a:p>
        </p:txBody>
      </p:sp>
    </p:spTree>
    <p:extLst>
      <p:ext uri="{BB962C8B-B14F-4D97-AF65-F5344CB8AC3E}">
        <p14:creationId xmlns:p14="http://schemas.microsoft.com/office/powerpoint/2010/main" val="29714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9"/>
          <p:cNvSpPr txBox="1">
            <a:spLocks noChangeArrowheads="1"/>
          </p:cNvSpPr>
          <p:nvPr/>
        </p:nvSpPr>
        <p:spPr bwMode="auto">
          <a:xfrm>
            <a:off x="5689600" y="6477001"/>
            <a:ext cx="5588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000">
                <a:solidFill>
                  <a:srgbClr val="336699"/>
                </a:solidFill>
              </a:rPr>
              <a:t>Copyright © Houghton Mifflin Harcourt Publishing Company</a:t>
            </a:r>
            <a:endParaRPr lang="en-US" altLang="en-US">
              <a:solidFill>
                <a:srgbClr val="336699"/>
              </a:solidFill>
            </a:endParaRPr>
          </a:p>
        </p:txBody>
      </p:sp>
      <p:sp>
        <p:nvSpPr>
          <p:cNvPr id="17412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1D1345A7-5150-4E20-8F73-B19BD273A3CB}" type="slidenum">
              <a:rPr lang="en-US" altLang="en-US" sz="1400" smtClean="0"/>
              <a:pPr/>
              <a:t>6</a:t>
            </a:fld>
            <a:endParaRPr lang="en-US" altLang="en-US" sz="1400"/>
          </a:p>
        </p:txBody>
      </p:sp>
      <p:graphicFrame>
        <p:nvGraphicFramePr>
          <p:cNvPr id="11" name="Diagram 10"/>
          <p:cNvGraphicFramePr/>
          <p:nvPr/>
        </p:nvGraphicFramePr>
        <p:xfrm>
          <a:off x="1524000" y="685800"/>
          <a:ext cx="96520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415" name="SMARTInkShape-3"/>
          <p:cNvSpPr>
            <a:spLocks/>
          </p:cNvSpPr>
          <p:nvPr/>
        </p:nvSpPr>
        <p:spPr bwMode="auto">
          <a:xfrm>
            <a:off x="5420784" y="5189538"/>
            <a:ext cx="8467" cy="25400"/>
          </a:xfrm>
          <a:custGeom>
            <a:avLst/>
            <a:gdLst>
              <a:gd name="T0" fmla="*/ 6349 w 5959"/>
              <a:gd name="T1" fmla="*/ 25399 h 25043"/>
              <a:gd name="T2" fmla="*/ 6349 w 5959"/>
              <a:gd name="T3" fmla="*/ 6172 h 25043"/>
              <a:gd name="T4" fmla="*/ 5408 w 5959"/>
              <a:gd name="T5" fmla="*/ 4530 h 25043"/>
              <a:gd name="T6" fmla="*/ 3843 w 5959"/>
              <a:gd name="T7" fmla="*/ 3436 h 25043"/>
              <a:gd name="T8" fmla="*/ 1858 w 5959"/>
              <a:gd name="T9" fmla="*/ 2706 h 25043"/>
              <a:gd name="T10" fmla="*/ 536 w 5959"/>
              <a:gd name="T11" fmla="*/ 1326 h 25043"/>
              <a:gd name="T12" fmla="*/ 0 w 5959"/>
              <a:gd name="T13" fmla="*/ 0 h 2504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59"/>
              <a:gd name="T22" fmla="*/ 0 h 25043"/>
              <a:gd name="T23" fmla="*/ 5959 w 5959"/>
              <a:gd name="T24" fmla="*/ 25043 h 2504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959" h="25043">
                <a:moveTo>
                  <a:pt x="5958" y="25042"/>
                </a:moveTo>
                <a:lnTo>
                  <a:pt x="5958" y="6085"/>
                </a:lnTo>
                <a:lnTo>
                  <a:pt x="5075" y="4466"/>
                </a:lnTo>
                <a:lnTo>
                  <a:pt x="3606" y="3388"/>
                </a:lnTo>
                <a:lnTo>
                  <a:pt x="1744" y="2668"/>
                </a:lnTo>
                <a:lnTo>
                  <a:pt x="503" y="1307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44595" y="2261286"/>
            <a:ext cx="9638270" cy="1445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44595" y="3859427"/>
            <a:ext cx="9638270" cy="1445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44595" y="5412259"/>
            <a:ext cx="9638270" cy="1445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0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b="1" dirty="0">
                <a:cs typeface="JasmineUPC" pitchFamily="18" charset="-34"/>
              </a:rPr>
              <a:t>HEAT TRANSFER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981200"/>
            <a:ext cx="11379200" cy="4114800"/>
          </a:xfrm>
          <a:noFill/>
        </p:spPr>
        <p:txBody>
          <a:bodyPr/>
          <a:lstStyle/>
          <a:p>
            <a:r>
              <a:rPr lang="en-US" altLang="en-US" sz="2800" dirty="0">
                <a:solidFill>
                  <a:schemeClr val="bg1"/>
                </a:solidFill>
                <a:cs typeface="JasmineUPC" pitchFamily="18" charset="-34"/>
              </a:rPr>
              <a:t>What type of HEAT TRANSFER is occurring in the pictures?  Conduction, convection or radiation?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sz="4000" b="1" dirty="0">
                <a:solidFill>
                  <a:schemeClr val="bg1"/>
                </a:solidFill>
                <a:cs typeface="JasmineUPC" pitchFamily="18" charset="-34"/>
              </a:rPr>
              <a:t>CONVECTION</a:t>
            </a:r>
            <a:r>
              <a:rPr lang="en-US" altLang="en-US" sz="4000" dirty="0">
                <a:solidFill>
                  <a:schemeClr val="bg1"/>
                </a:solidFill>
                <a:cs typeface="JasmineUPC" pitchFamily="18" charset="-34"/>
              </a:rPr>
              <a:t> 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sz="2800" dirty="0">
                <a:solidFill>
                  <a:schemeClr val="bg1"/>
                </a:solidFill>
                <a:cs typeface="JasmineUPC" pitchFamily="18" charset="-34"/>
              </a:rPr>
              <a:t>The </a:t>
            </a:r>
            <a:r>
              <a:rPr lang="en-US" altLang="en-US" sz="2800" b="1" dirty="0">
                <a:solidFill>
                  <a:srgbClr val="FF0000"/>
                </a:solidFill>
                <a:cs typeface="JasmineUPC" pitchFamily="18" charset="-34"/>
              </a:rPr>
              <a:t>transfer </a:t>
            </a:r>
            <a:r>
              <a:rPr lang="en-US" altLang="en-US" sz="2800" dirty="0">
                <a:solidFill>
                  <a:schemeClr val="bg1"/>
                </a:solidFill>
                <a:cs typeface="JasmineUPC" pitchFamily="18" charset="-34"/>
              </a:rPr>
              <a:t>of thermal energy </a:t>
            </a:r>
            <a:r>
              <a:rPr lang="en-US" altLang="en-US" sz="2800" b="1" dirty="0">
                <a:solidFill>
                  <a:srgbClr val="FF0000"/>
                </a:solidFill>
                <a:cs typeface="JasmineUPC" pitchFamily="18" charset="-34"/>
              </a:rPr>
              <a:t>in a fluid </a:t>
            </a:r>
            <a:r>
              <a:rPr lang="en-US" altLang="en-US" sz="2800" dirty="0">
                <a:solidFill>
                  <a:schemeClr val="bg1"/>
                </a:solidFill>
                <a:cs typeface="JasmineUPC" pitchFamily="18" charset="-34"/>
              </a:rPr>
              <a:t>(liquid or gas) by the </a:t>
            </a:r>
            <a:r>
              <a:rPr lang="en-US" altLang="en-US" sz="2800" b="1" dirty="0">
                <a:solidFill>
                  <a:srgbClr val="FF0000"/>
                </a:solidFill>
                <a:cs typeface="JasmineUPC" pitchFamily="18" charset="-34"/>
              </a:rPr>
              <a:t>movement of heated particles</a:t>
            </a:r>
            <a:r>
              <a:rPr lang="en-US" altLang="en-US" sz="2800" dirty="0">
                <a:solidFill>
                  <a:schemeClr val="bg1"/>
                </a:solidFill>
                <a:cs typeface="JasmineUPC" pitchFamily="18" charset="-34"/>
              </a:rPr>
              <a:t>.</a:t>
            </a:r>
          </a:p>
        </p:txBody>
      </p:sp>
      <p:pic>
        <p:nvPicPr>
          <p:cNvPr id="16388" name="Picture 5" descr="convectionmantl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4705350"/>
            <a:ext cx="28448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6" descr="convectionfa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800" y="4729164"/>
            <a:ext cx="3505200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9" descr="7T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0" y="152400"/>
            <a:ext cx="294640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1" descr="animation2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648200"/>
            <a:ext cx="41656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71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b="1" dirty="0">
                <a:cs typeface="JasmineUPC" pitchFamily="18" charset="-34"/>
              </a:rPr>
              <a:t>CONVECTION</a:t>
            </a:r>
          </a:p>
        </p:txBody>
      </p:sp>
      <p:pic>
        <p:nvPicPr>
          <p:cNvPr id="17413" name="Picture 8" descr="inter_su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139" y="4069107"/>
            <a:ext cx="4966268" cy="2788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0" descr="ocean-curren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006" y="1257300"/>
            <a:ext cx="4876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t0.gstatic.com/images?q=tbn:ANd9GcQLklA2pAFbRMo8RFvQTv7--ur5MCAmh-DaehzInmhBxtPOQQEmW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38" y="2095500"/>
            <a:ext cx="25527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http://t0.gstatic.com/images?q=tbn:ANd9GcR3XANSoR8BwgivkwB4637JlbhaJka94CrIsCvoOmhUrT10oCT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38" y="4619625"/>
            <a:ext cx="27305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http://t0.gstatic.com/images?q=tbn:ANd9GcQTsEc0kLCmNR6oXKwFpWEvSrRqfvVVf-57vAowjqcSOM2DgoV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696" y="2095500"/>
            <a:ext cx="31750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http://2009rt8sciafifa.files.wordpress.com/2009/12/convection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767" y="4262550"/>
            <a:ext cx="4270233" cy="240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692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3867" y="3167063"/>
            <a:ext cx="8026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buClr>
                <a:srgbClr val="66CC33"/>
              </a:buClr>
              <a:buFont typeface="Times" charset="0"/>
              <a:buChar char="•"/>
            </a:pPr>
            <a:endParaRPr lang="en-US" altLang="en-US" sz="1000" dirty="0">
              <a:latin typeface="Verdana" pitchFamily="34" charset="0"/>
            </a:endParaRPr>
          </a:p>
          <a:p>
            <a:pPr eaLnBrk="1" hangingPunct="1">
              <a:buClr>
                <a:srgbClr val="66CC33"/>
              </a:buClr>
              <a:buFont typeface="Times" charset="0"/>
              <a:buChar char="•"/>
            </a:pPr>
            <a:endParaRPr lang="en-US" altLang="en-US" sz="2200" dirty="0">
              <a:latin typeface="Verdana" pitchFamily="34" charset="0"/>
            </a:endParaRPr>
          </a:p>
          <a:p>
            <a:pPr eaLnBrk="1" hangingPunct="1">
              <a:buClr>
                <a:srgbClr val="66CC33"/>
              </a:buClr>
            </a:pPr>
            <a:endParaRPr lang="en-US" altLang="en-US" sz="2200" dirty="0">
              <a:latin typeface="Verdan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CONVECTION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1721" y="2282155"/>
            <a:ext cx="10824741" cy="4303996"/>
          </a:xfrm>
        </p:spPr>
        <p:txBody>
          <a:bodyPr>
            <a:normAutofit/>
          </a:bodyPr>
          <a:lstStyle/>
          <a:p>
            <a:pPr marL="0" indent="0">
              <a:buClr>
                <a:srgbClr val="66CC33"/>
              </a:buClr>
              <a:buNone/>
              <a:tabLst>
                <a:tab pos="228600" algn="l"/>
              </a:tabLst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How it Happens:</a:t>
            </a:r>
          </a:p>
          <a:p>
            <a:pPr>
              <a:buClr>
                <a:srgbClr val="66CC33"/>
              </a:buClr>
              <a:buFont typeface="Times" charset="0"/>
              <a:buChar char="•"/>
              <a:tabLst>
                <a:tab pos="228600" algn="l"/>
              </a:tabLst>
              <a:defRPr/>
            </a:pPr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Convection occurs when a </a:t>
            </a:r>
            <a:r>
              <a:rPr lang="en-US" sz="3200" b="1" dirty="0">
                <a:solidFill>
                  <a:srgbClr val="FF0000"/>
                </a:solidFill>
                <a:latin typeface="Verdana" pitchFamily="34" charset="0"/>
              </a:rPr>
              <a:t>cooler, denser </a:t>
            </a:r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mass of gas or liquid </a:t>
            </a:r>
            <a:r>
              <a:rPr lang="en-US" sz="3200" b="1" dirty="0">
                <a:solidFill>
                  <a:srgbClr val="FF0000"/>
                </a:solidFill>
                <a:latin typeface="Verdana" pitchFamily="34" charset="0"/>
              </a:rPr>
              <a:t>replaces</a:t>
            </a:r>
            <a:r>
              <a:rPr lang="en-US" sz="320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a </a:t>
            </a:r>
            <a:r>
              <a:rPr lang="en-US" sz="3200" b="1" dirty="0">
                <a:solidFill>
                  <a:srgbClr val="FF0000"/>
                </a:solidFill>
                <a:latin typeface="Verdana" pitchFamily="34" charset="0"/>
              </a:rPr>
              <a:t>warmer, less dense </a:t>
            </a:r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mass of gas or liquid by </a:t>
            </a:r>
            <a:r>
              <a:rPr lang="en-US" sz="3200" b="1" dirty="0">
                <a:solidFill>
                  <a:srgbClr val="FF0000"/>
                </a:solidFill>
                <a:latin typeface="Verdana" pitchFamily="34" charset="0"/>
              </a:rPr>
              <a:t>pushing it upward</a:t>
            </a:r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.</a:t>
            </a:r>
          </a:p>
          <a:p>
            <a:pPr marL="0" indent="0">
              <a:buClr>
                <a:srgbClr val="66CC33"/>
              </a:buClr>
              <a:buNone/>
              <a:tabLst>
                <a:tab pos="228600" algn="l"/>
              </a:tabLst>
              <a:defRPr/>
            </a:pPr>
            <a:endParaRPr lang="en-US" sz="32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buClr>
                <a:srgbClr val="66CC33"/>
              </a:buClr>
              <a:buFont typeface="Times" charset="0"/>
              <a:buChar char="•"/>
              <a:tabLst>
                <a:tab pos="228600" algn="l"/>
              </a:tabLst>
              <a:defRPr/>
            </a:pPr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CONVECTION REQUIRES </a:t>
            </a:r>
            <a:r>
              <a:rPr lang="en-US" sz="3200" b="1" dirty="0">
                <a:solidFill>
                  <a:srgbClr val="FF0000"/>
                </a:solidFill>
                <a:latin typeface="Verdana" pitchFamily="34" charset="0"/>
              </a:rPr>
              <a:t>MATTER</a:t>
            </a:r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!</a:t>
            </a:r>
          </a:p>
          <a:p>
            <a:pPr marL="0" indent="0">
              <a:buClr>
                <a:srgbClr val="66CC33"/>
              </a:buClr>
              <a:buNone/>
              <a:tabLst>
                <a:tab pos="228600" algn="l"/>
              </a:tabLst>
              <a:defRPr/>
            </a:pPr>
            <a:endParaRPr lang="en-US" dirty="0">
              <a:latin typeface="Verdana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79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3867" y="3167063"/>
            <a:ext cx="8026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buClr>
                <a:srgbClr val="66CC33"/>
              </a:buClr>
              <a:buFont typeface="Times" charset="0"/>
              <a:buChar char="•"/>
            </a:pPr>
            <a:endParaRPr lang="en-US" altLang="en-US" sz="1000" dirty="0">
              <a:latin typeface="Verdana" pitchFamily="34" charset="0"/>
            </a:endParaRPr>
          </a:p>
          <a:p>
            <a:pPr eaLnBrk="1" hangingPunct="1">
              <a:buClr>
                <a:srgbClr val="66CC33"/>
              </a:buClr>
              <a:buFont typeface="Times" charset="0"/>
              <a:buChar char="•"/>
            </a:pPr>
            <a:endParaRPr lang="en-US" altLang="en-US" sz="2200" dirty="0">
              <a:latin typeface="Verdana" pitchFamily="34" charset="0"/>
            </a:endParaRPr>
          </a:p>
          <a:p>
            <a:pPr eaLnBrk="1" hangingPunct="1">
              <a:buClr>
                <a:srgbClr val="66CC33"/>
              </a:buClr>
            </a:pPr>
            <a:endParaRPr lang="en-US" altLang="en-US" sz="2200" dirty="0">
              <a:latin typeface="Verdan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CONVECTION</a:t>
            </a:r>
          </a:p>
        </p:txBody>
      </p:sp>
      <p:pic>
        <p:nvPicPr>
          <p:cNvPr id="18439" name="Picture 2" descr="http://www.geo.arizona.edu/xtal/nats101/4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396" y="3613745"/>
            <a:ext cx="5486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6849" y="3613745"/>
            <a:ext cx="543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6CC33"/>
              </a:buClr>
              <a:buFont typeface="Times" charset="0"/>
              <a:buChar char="•"/>
            </a:pPr>
            <a:endParaRPr lang="en-US" altLang="en-US" dirty="0">
              <a:latin typeface="Verdana" pitchFamily="34" charset="0"/>
            </a:endParaRP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144428" y="2433878"/>
            <a:ext cx="1811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linkClick r:id="rId4"/>
              </a:rPr>
              <a:t>EUREKA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0321" y="2336873"/>
            <a:ext cx="5960075" cy="3599316"/>
          </a:xfrm>
        </p:spPr>
        <p:txBody>
          <a:bodyPr/>
          <a:lstStyle/>
          <a:p>
            <a:pPr marL="231775" indent="-231775">
              <a:buClr>
                <a:srgbClr val="66CC33"/>
              </a:buClr>
              <a:buFont typeface="Times" charset="0"/>
              <a:buChar char="•"/>
            </a:pPr>
            <a:r>
              <a:rPr lang="en-US" altLang="en-US" sz="2800" dirty="0">
                <a:solidFill>
                  <a:schemeClr val="bg1"/>
                </a:solidFill>
                <a:latin typeface="Verdana" pitchFamily="34" charset="0"/>
              </a:rPr>
              <a:t>When water is </a:t>
            </a:r>
            <a:r>
              <a:rPr lang="en-US" altLang="en-US" sz="2800" b="1" dirty="0">
                <a:solidFill>
                  <a:srgbClr val="FF0000"/>
                </a:solidFill>
                <a:latin typeface="Verdana" pitchFamily="34" charset="0"/>
              </a:rPr>
              <a:t>boiled</a:t>
            </a:r>
            <a:r>
              <a:rPr lang="en-US" altLang="en-US" sz="2800" dirty="0">
                <a:solidFill>
                  <a:schemeClr val="bg1"/>
                </a:solidFill>
                <a:latin typeface="Verdana" pitchFamily="34" charset="0"/>
              </a:rPr>
              <a:t>, the water moves in roughly </a:t>
            </a:r>
            <a:r>
              <a:rPr lang="en-US" altLang="en-US" sz="2800" b="1" dirty="0">
                <a:solidFill>
                  <a:srgbClr val="FF0000"/>
                </a:solidFill>
                <a:latin typeface="Verdana" pitchFamily="34" charset="0"/>
              </a:rPr>
              <a:t>circular patterns </a:t>
            </a:r>
            <a:r>
              <a:rPr lang="en-US" altLang="en-US" sz="2800" dirty="0">
                <a:solidFill>
                  <a:schemeClr val="bg1"/>
                </a:solidFill>
                <a:latin typeface="Verdana" pitchFamily="34" charset="0"/>
              </a:rPr>
              <a:t>because of convection. </a:t>
            </a:r>
          </a:p>
          <a:p>
            <a:pPr marL="231775" indent="-231775">
              <a:buClr>
                <a:srgbClr val="66CC33"/>
              </a:buClr>
              <a:buFont typeface="Times" charset="0"/>
              <a:buChar char="•"/>
            </a:pPr>
            <a:r>
              <a:rPr lang="en-US" altLang="en-US" sz="2800" dirty="0">
                <a:solidFill>
                  <a:schemeClr val="bg1"/>
                </a:solidFill>
                <a:latin typeface="Verdana" pitchFamily="34" charset="0"/>
              </a:rPr>
              <a:t>The motion is called a </a:t>
            </a:r>
            <a:r>
              <a:rPr lang="en-US" altLang="en-US" sz="2800" b="1" dirty="0">
                <a:solidFill>
                  <a:srgbClr val="FF0000"/>
                </a:solidFill>
                <a:latin typeface="Verdana" pitchFamily="34" charset="0"/>
              </a:rPr>
              <a:t>convection current.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80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b="1" dirty="0">
                <a:cs typeface="JasmineUPC" pitchFamily="18" charset="-34"/>
              </a:rPr>
              <a:t>HEAT TRANSFER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981200"/>
            <a:ext cx="11379200" cy="4114800"/>
          </a:xfrm>
          <a:noFill/>
        </p:spPr>
        <p:txBody>
          <a:bodyPr/>
          <a:lstStyle/>
          <a:p>
            <a:r>
              <a:rPr lang="en-US" altLang="en-US" sz="2800" dirty="0">
                <a:solidFill>
                  <a:schemeClr val="bg1"/>
                </a:solidFill>
                <a:cs typeface="JasmineUPC" pitchFamily="18" charset="-34"/>
              </a:rPr>
              <a:t>What type of HEAT TRANSFER is occurring in the pictures?  Conduction, convection or radiation?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sz="4000" b="1" dirty="0">
                <a:solidFill>
                  <a:schemeClr val="bg1"/>
                </a:solidFill>
                <a:cs typeface="JasmineUPC" pitchFamily="18" charset="-34"/>
              </a:rPr>
              <a:t>RADIATION: 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sz="2800" dirty="0">
                <a:solidFill>
                  <a:schemeClr val="bg1"/>
                </a:solidFill>
                <a:cs typeface="JasmineUPC" pitchFamily="18" charset="-34"/>
              </a:rPr>
              <a:t>The </a:t>
            </a:r>
            <a:r>
              <a:rPr lang="en-US" altLang="en-US" sz="2800" b="1" dirty="0">
                <a:solidFill>
                  <a:srgbClr val="FF0000"/>
                </a:solidFill>
                <a:cs typeface="JasmineUPC" pitchFamily="18" charset="-34"/>
              </a:rPr>
              <a:t>transfer</a:t>
            </a:r>
            <a:r>
              <a:rPr lang="en-US" altLang="en-US" sz="2800" dirty="0">
                <a:solidFill>
                  <a:srgbClr val="FF0000"/>
                </a:solidFill>
                <a:cs typeface="JasmineUPC" pitchFamily="18" charset="-34"/>
              </a:rPr>
              <a:t> </a:t>
            </a:r>
            <a:r>
              <a:rPr lang="en-US" altLang="en-US" sz="2800" dirty="0">
                <a:solidFill>
                  <a:schemeClr val="bg1"/>
                </a:solidFill>
                <a:cs typeface="JasmineUPC" pitchFamily="18" charset="-34"/>
              </a:rPr>
              <a:t>of thermal energy by </a:t>
            </a:r>
            <a:r>
              <a:rPr lang="en-US" altLang="en-US" sz="2800" b="1" dirty="0">
                <a:solidFill>
                  <a:srgbClr val="FF0000"/>
                </a:solidFill>
                <a:cs typeface="JasmineUPC" pitchFamily="18" charset="-34"/>
              </a:rPr>
              <a:t>electromagnetic</a:t>
            </a:r>
            <a:r>
              <a:rPr lang="en-US" altLang="en-US" sz="2800" dirty="0">
                <a:solidFill>
                  <a:schemeClr val="bg1"/>
                </a:solidFill>
                <a:cs typeface="JasmineUPC" pitchFamily="18" charset="-34"/>
              </a:rPr>
              <a:t> waves moving through </a:t>
            </a:r>
            <a:r>
              <a:rPr lang="en-US" altLang="en-US" sz="2800" b="1" dirty="0">
                <a:solidFill>
                  <a:srgbClr val="FF0000"/>
                </a:solidFill>
                <a:cs typeface="JasmineUPC" pitchFamily="18" charset="-34"/>
              </a:rPr>
              <a:t>space</a:t>
            </a:r>
            <a:r>
              <a:rPr lang="en-US" altLang="en-US" sz="2800" dirty="0">
                <a:solidFill>
                  <a:schemeClr val="bg1"/>
                </a:solidFill>
                <a:cs typeface="JasmineUPC" pitchFamily="18" charset="-34"/>
              </a:rPr>
              <a:t>. </a:t>
            </a:r>
          </a:p>
        </p:txBody>
      </p:sp>
      <p:pic>
        <p:nvPicPr>
          <p:cNvPr id="18437" name="Picture 16" descr="a5_1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611" y="160639"/>
            <a:ext cx="18542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8" descr="Fire_animatio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87" y="43434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20" descr="sun-animation_fr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211" y="4038600"/>
            <a:ext cx="3022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75200" y="4977027"/>
            <a:ext cx="208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hlinkClick r:id="rId6"/>
              </a:rPr>
              <a:t>EUREKA: RADIATION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97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4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EXAMPLES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91" y="2063403"/>
            <a:ext cx="47815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393" y="2104456"/>
            <a:ext cx="4425981" cy="216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944" y="4044863"/>
            <a:ext cx="423862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8789" y="4378572"/>
            <a:ext cx="3016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From the sun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45773" y="4380931"/>
            <a:ext cx="3016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From a heater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33080" y="6288213"/>
            <a:ext cx="301615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From a microwave</a:t>
            </a:r>
          </a:p>
        </p:txBody>
      </p:sp>
    </p:spTree>
    <p:extLst>
      <p:ext uri="{BB962C8B-B14F-4D97-AF65-F5344CB8AC3E}">
        <p14:creationId xmlns:p14="http://schemas.microsoft.com/office/powerpoint/2010/main" val="83566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04800" y="1066800"/>
            <a:ext cx="11887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buClr>
                <a:srgbClr val="66CC33"/>
              </a:buClr>
              <a:buFont typeface="Times" charset="0"/>
              <a:buChar char="•"/>
            </a:pPr>
            <a:endParaRPr lang="en-US" altLang="en-US" sz="2200" dirty="0">
              <a:latin typeface="Verdana" pitchFamily="34" charset="0"/>
            </a:endParaRPr>
          </a:p>
          <a:p>
            <a:pPr eaLnBrk="1" hangingPunct="1">
              <a:buClr>
                <a:srgbClr val="66CC33"/>
              </a:buClr>
              <a:buFont typeface="Times" charset="0"/>
              <a:buChar char="•"/>
            </a:pPr>
            <a:endParaRPr lang="en-US" altLang="en-US" sz="2200" dirty="0">
              <a:latin typeface="Verdana" pitchFamily="34" charset="0"/>
            </a:endParaRPr>
          </a:p>
          <a:p>
            <a:pPr eaLnBrk="1" hangingPunct="1">
              <a:buClr>
                <a:srgbClr val="66CC33"/>
              </a:buClr>
            </a:pPr>
            <a:endParaRPr lang="en-US" altLang="en-US" sz="2200" dirty="0"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RADIATION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672" y="2006221"/>
            <a:ext cx="11261470" cy="1705970"/>
          </a:xfrm>
        </p:spPr>
        <p:txBody>
          <a:bodyPr>
            <a:normAutofit/>
          </a:bodyPr>
          <a:lstStyle/>
          <a:p>
            <a:pPr>
              <a:buClr>
                <a:srgbClr val="66CC33"/>
              </a:buClr>
              <a:buFont typeface="Times" charset="0"/>
              <a:buChar char="•"/>
            </a:pPr>
            <a:endParaRPr lang="en-US" altLang="en-US" sz="1050" dirty="0">
              <a:latin typeface="Verdana" pitchFamily="34" charset="0"/>
            </a:endParaRPr>
          </a:p>
          <a:p>
            <a:pPr>
              <a:buClr>
                <a:srgbClr val="66CC33"/>
              </a:buClr>
              <a:buFont typeface="Times" charset="0"/>
              <a:buChar char="•"/>
            </a:pPr>
            <a:r>
              <a:rPr lang="en-US" altLang="en-US" sz="3200" b="1" dirty="0">
                <a:solidFill>
                  <a:srgbClr val="FF0000"/>
                </a:solidFill>
                <a:cs typeface="JasmineUPC" pitchFamily="18" charset="-34"/>
              </a:rPr>
              <a:t>ALL OBJECTS </a:t>
            </a:r>
            <a:r>
              <a:rPr lang="en-US" altLang="en-US" sz="3200" dirty="0">
                <a:solidFill>
                  <a:schemeClr val="bg1"/>
                </a:solidFill>
                <a:cs typeface="JasmineUPC" pitchFamily="18" charset="-34"/>
              </a:rPr>
              <a:t>radiate energy!</a:t>
            </a:r>
          </a:p>
        </p:txBody>
      </p:sp>
      <p:sp>
        <p:nvSpPr>
          <p:cNvPr id="20485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3FD7B904-B3F1-40B3-9E82-648882592D19}" type="slidenum">
              <a:rPr lang="en-US" altLang="en-US" sz="1400" smtClean="0"/>
              <a:pPr/>
              <a:t>13</a:t>
            </a:fld>
            <a:endParaRPr lang="en-US" altLang="en-US" sz="1400"/>
          </a:p>
        </p:txBody>
      </p:sp>
      <p:sp>
        <p:nvSpPr>
          <p:cNvPr id="4" name="TextBox 3"/>
          <p:cNvSpPr txBox="1"/>
          <p:nvPr/>
        </p:nvSpPr>
        <p:spPr>
          <a:xfrm>
            <a:off x="477671" y="3185944"/>
            <a:ext cx="696035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Clr>
                <a:srgbClr val="66CC33"/>
              </a:buClr>
              <a:buFont typeface="Times" charset="0"/>
              <a:buChar char="•"/>
            </a:pPr>
            <a:r>
              <a:rPr lang="en-US" altLang="en-US" sz="3200" dirty="0">
                <a:solidFill>
                  <a:schemeClr val="bg1"/>
                </a:solidFill>
              </a:rPr>
              <a:t>When radiation is </a:t>
            </a:r>
            <a:r>
              <a:rPr lang="en-US" altLang="en-US" sz="3200" b="1" dirty="0">
                <a:solidFill>
                  <a:srgbClr val="FF0000"/>
                </a:solidFill>
              </a:rPr>
              <a:t>emitted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>
                <a:solidFill>
                  <a:schemeClr val="bg1"/>
                </a:solidFill>
              </a:rPr>
              <a:t>from one object and then </a:t>
            </a:r>
            <a:r>
              <a:rPr lang="en-US" altLang="en-US" sz="3200" b="1" dirty="0">
                <a:solidFill>
                  <a:srgbClr val="FF0000"/>
                </a:solidFill>
              </a:rPr>
              <a:t>absorbed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>
                <a:solidFill>
                  <a:schemeClr val="bg1"/>
                </a:solidFill>
              </a:rPr>
              <a:t>by another, the result is the </a:t>
            </a:r>
            <a:r>
              <a:rPr lang="en-US" altLang="en-US" sz="3200" b="1" dirty="0">
                <a:solidFill>
                  <a:srgbClr val="FF0000"/>
                </a:solidFill>
              </a:rPr>
              <a:t>transfer of heat.</a:t>
            </a:r>
          </a:p>
          <a:p>
            <a:pPr marL="231775" indent="-231775">
              <a:buClr>
                <a:srgbClr val="66CC33"/>
              </a:buClr>
              <a:buFont typeface="Times" charset="0"/>
              <a:buChar char="•"/>
            </a:pPr>
            <a:r>
              <a:rPr lang="en-US" altLang="en-US" sz="3200" dirty="0">
                <a:solidFill>
                  <a:schemeClr val="bg1"/>
                </a:solidFill>
              </a:rPr>
              <a:t>Radiation can travel through </a:t>
            </a:r>
            <a:r>
              <a:rPr lang="en-US" altLang="en-US" sz="3200" b="1" dirty="0">
                <a:solidFill>
                  <a:srgbClr val="FF0000"/>
                </a:solidFill>
              </a:rPr>
              <a:t>empty space</a:t>
            </a:r>
            <a:r>
              <a:rPr lang="en-US" altLang="en-US" sz="3200" dirty="0">
                <a:solidFill>
                  <a:schemeClr val="bg1"/>
                </a:solidFill>
              </a:rPr>
              <a:t>. </a:t>
            </a:r>
          </a:p>
          <a:p>
            <a:pPr marL="231775" indent="-231775">
              <a:buClr>
                <a:srgbClr val="66CC33"/>
              </a:buClr>
              <a:buFont typeface="Times" charset="0"/>
              <a:buChar char="•"/>
            </a:pPr>
            <a:r>
              <a:rPr lang="en-US" altLang="en-US" sz="3200" b="1" dirty="0">
                <a:solidFill>
                  <a:srgbClr val="FF0000"/>
                </a:solidFill>
              </a:rPr>
              <a:t>NO MATTER </a:t>
            </a:r>
            <a:r>
              <a:rPr lang="en-US" altLang="en-US" sz="3200" dirty="0">
                <a:solidFill>
                  <a:schemeClr val="bg1"/>
                </a:solidFill>
              </a:rPr>
              <a:t>REQUIRED!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0865" y="3712192"/>
            <a:ext cx="4533402" cy="307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2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8" name="Picture 13" descr="http://t0.gstatic.com/images?q=tbn:ANd9GcSxHyMqAa8Jv6odfMkGNj2JIrD3smXHNitW1y3DCAmV8fEbMNIdH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0" y="4656931"/>
            <a:ext cx="23907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Picture 15" descr="http://www.cookwiththesun.com/SOLAR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368" y="4384697"/>
            <a:ext cx="2514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89" y="784450"/>
            <a:ext cx="9613861" cy="1080938"/>
          </a:xfrm>
        </p:spPr>
        <p:txBody>
          <a:bodyPr>
            <a:normAutofit fontScale="90000"/>
          </a:bodyPr>
          <a:lstStyle/>
          <a:p>
            <a:r>
              <a:rPr lang="en-US" altLang="en-US" sz="4400" b="1" dirty="0">
                <a:latin typeface="Verdana" pitchFamily="34" charset="0"/>
              </a:rPr>
              <a:t>PRACTICAL USES OF RADIATION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739" y="2102528"/>
            <a:ext cx="11103994" cy="2240872"/>
          </a:xfrm>
        </p:spPr>
        <p:txBody>
          <a:bodyPr/>
          <a:lstStyle/>
          <a:p>
            <a:pPr>
              <a:buClr>
                <a:srgbClr val="66CC33"/>
              </a:buClr>
              <a:buFont typeface="Times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Verdana" pitchFamily="34" charset="0"/>
              </a:rPr>
              <a:t>A </a:t>
            </a:r>
            <a:r>
              <a:rPr lang="en-US" altLang="en-US" b="1" dirty="0">
                <a:solidFill>
                  <a:srgbClr val="FF0000"/>
                </a:solidFill>
                <a:latin typeface="Verdana" pitchFamily="34" charset="0"/>
              </a:rPr>
              <a:t>solar cooker </a:t>
            </a:r>
            <a:r>
              <a:rPr lang="en-US" altLang="en-US" dirty="0">
                <a:solidFill>
                  <a:schemeClr val="bg1"/>
                </a:solidFill>
                <a:latin typeface="Verdana" pitchFamily="34" charset="0"/>
              </a:rPr>
              <a:t>is a device that cooks food using mirrors that concentrate radiation from the sun. </a:t>
            </a:r>
            <a:endParaRPr lang="en-US" altLang="en-US" sz="2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buClr>
                <a:srgbClr val="66CC33"/>
              </a:buClr>
              <a:buFont typeface="Times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Verdana" pitchFamily="34" charset="0"/>
              </a:rPr>
              <a:t>In parts of the world that are far from electricity and clean water, solar cookers are a cheap and portable way to </a:t>
            </a:r>
            <a:r>
              <a:rPr lang="en-US" altLang="en-US" b="1" dirty="0">
                <a:solidFill>
                  <a:srgbClr val="FF0000"/>
                </a:solidFill>
                <a:latin typeface="Verdana" pitchFamily="34" charset="0"/>
              </a:rPr>
              <a:t>sterilize water for drinking</a:t>
            </a:r>
            <a:r>
              <a:rPr lang="en-US" altLang="en-US" dirty="0">
                <a:solidFill>
                  <a:schemeClr val="bg1"/>
                </a:solidFill>
                <a:latin typeface="Verdana" pitchFamily="34" charset="0"/>
              </a:rPr>
              <a:t>.  They do not require any fuel and do not release harmful emissions.</a:t>
            </a:r>
          </a:p>
          <a:p>
            <a:pPr>
              <a:buClr>
                <a:srgbClr val="66CC33"/>
              </a:buClr>
              <a:buFont typeface="Times" charset="0"/>
              <a:buChar char="•"/>
            </a:pPr>
            <a:endParaRPr lang="en-US" altLang="en-US" dirty="0">
              <a:latin typeface="Verdana" pitchFamily="34" charset="0"/>
            </a:endParaRP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828" y="4828381"/>
            <a:ext cx="26765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450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6629" name="Picture 5" descr="cc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8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499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300872"/>
              </p:ext>
            </p:extLst>
          </p:nvPr>
        </p:nvGraphicFramePr>
        <p:xfrm>
          <a:off x="1323832" y="1686126"/>
          <a:ext cx="9626221" cy="5509241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583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2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166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</a:rPr>
                        <a:t>Example</a:t>
                      </a:r>
                    </a:p>
                  </a:txBody>
                  <a:tcPr marL="110014" marR="110014" marT="41252" marB="41252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  <a:p>
                      <a:pPr algn="ctr"/>
                      <a:endParaRPr lang="en-US" sz="1600" dirty="0"/>
                    </a:p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</a:rPr>
                        <a:t>Conduction, convection or radiation</a:t>
                      </a:r>
                    </a:p>
                  </a:txBody>
                  <a:tcPr marL="110014" marR="110014" marT="41252" marB="4125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7202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When you put some food in the microwave, it gets hot.</a:t>
                      </a:r>
                    </a:p>
                  </a:txBody>
                  <a:tcPr marL="110014" marR="110014" marT="41252" marB="41252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10014" marR="110014" marT="41252" marB="4125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3825"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 marL="110014" marR="110014" marT="41252" marB="41252"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  <a:p>
                      <a:pPr algn="ctr">
                        <a:defRPr/>
                      </a:pPr>
                      <a:r>
                        <a:rPr lang="en-US" sz="4800" b="1" dirty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CONDUCTION</a:t>
                      </a:r>
                    </a:p>
                  </a:txBody>
                  <a:tcPr marL="110014" marR="110014" marT="41252" marB="4125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267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 heater on the first floor of the school makes the</a:t>
                      </a:r>
                      <a:r>
                        <a:rPr lang="en-US" sz="2200" baseline="0" dirty="0">
                          <a:solidFill>
                            <a:schemeClr val="bg1"/>
                          </a:solidFill>
                        </a:rPr>
                        <a:t> air on the second floor warm.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 marL="110014" marR="110014" marT="41252" marB="41252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10014" marR="110014" marT="41252" marB="4125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525" name="TextBox 5"/>
          <p:cNvSpPr txBox="1">
            <a:spLocks noChangeArrowheads="1"/>
          </p:cNvSpPr>
          <p:nvPr/>
        </p:nvSpPr>
        <p:spPr bwMode="auto">
          <a:xfrm>
            <a:off x="5181600" y="2514601"/>
            <a:ext cx="5080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6710750" y="3214807"/>
            <a:ext cx="362323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RADIATION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5926667" y="5982579"/>
            <a:ext cx="5448113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CONVECTION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92072" y="4440747"/>
            <a:ext cx="44355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hot burner warms a cold pot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CAN YOU TELL WHICH IS WHICH?</a:t>
            </a:r>
          </a:p>
        </p:txBody>
      </p:sp>
    </p:spTree>
    <p:extLst>
      <p:ext uri="{BB962C8B-B14F-4D97-AF65-F5344CB8AC3E}">
        <p14:creationId xmlns:p14="http://schemas.microsoft.com/office/powerpoint/2010/main" val="19876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83" descr="TEnHeat_GO_sx7475a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1" y="1295400"/>
            <a:ext cx="976418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67"/>
          <p:cNvSpPr>
            <a:spLocks noChangeArrowheads="1"/>
          </p:cNvSpPr>
          <p:nvPr/>
        </p:nvSpPr>
        <p:spPr bwMode="auto">
          <a:xfrm>
            <a:off x="4978400" y="1430487"/>
            <a:ext cx="233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bg1"/>
                </a:solidFill>
              </a:rPr>
              <a:t>Heat</a:t>
            </a:r>
          </a:p>
        </p:txBody>
      </p:sp>
      <p:sp>
        <p:nvSpPr>
          <p:cNvPr id="22533" name="Rectangle 87"/>
          <p:cNvSpPr>
            <a:spLocks noChangeArrowheads="1"/>
          </p:cNvSpPr>
          <p:nvPr/>
        </p:nvSpPr>
        <p:spPr bwMode="auto">
          <a:xfrm>
            <a:off x="5113050" y="2438401"/>
            <a:ext cx="18389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altLang="en-US" sz="1800" dirty="0">
                <a:solidFill>
                  <a:schemeClr val="bg1"/>
                </a:solidFill>
              </a:rPr>
              <a:t>is the transfer of</a:t>
            </a:r>
          </a:p>
        </p:txBody>
      </p:sp>
      <p:sp>
        <p:nvSpPr>
          <p:cNvPr id="8" name="Rectangle 49"/>
          <p:cNvSpPr>
            <a:spLocks noChangeArrowheads="1"/>
          </p:cNvSpPr>
          <p:nvPr/>
        </p:nvSpPr>
        <p:spPr bwMode="auto">
          <a:xfrm>
            <a:off x="4978400" y="3236267"/>
            <a:ext cx="233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bg1"/>
                </a:solidFill>
              </a:rPr>
              <a:t>Thermal energy</a:t>
            </a:r>
          </a:p>
        </p:txBody>
      </p:sp>
      <p:sp>
        <p:nvSpPr>
          <p:cNvPr id="22535" name="Rectangle 88"/>
          <p:cNvSpPr>
            <a:spLocks noChangeArrowheads="1"/>
          </p:cNvSpPr>
          <p:nvPr/>
        </p:nvSpPr>
        <p:spPr bwMode="auto">
          <a:xfrm>
            <a:off x="5812367" y="4191001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altLang="en-US" sz="1800" dirty="0">
                <a:solidFill>
                  <a:schemeClr val="bg1"/>
                </a:solidFill>
              </a:rPr>
              <a:t>by</a:t>
            </a:r>
          </a:p>
        </p:txBody>
      </p:sp>
      <p:sp>
        <p:nvSpPr>
          <p:cNvPr id="10" name="Rectangle 85"/>
          <p:cNvSpPr>
            <a:spLocks noChangeArrowheads="1"/>
          </p:cNvSpPr>
          <p:nvPr/>
        </p:nvSpPr>
        <p:spPr bwMode="auto">
          <a:xfrm>
            <a:off x="1388533" y="5446862"/>
            <a:ext cx="233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bg1"/>
                </a:solidFill>
              </a:rPr>
              <a:t>Conduction</a:t>
            </a:r>
          </a:p>
        </p:txBody>
      </p:sp>
      <p:sp>
        <p:nvSpPr>
          <p:cNvPr id="22537" name="Rectangle 84"/>
          <p:cNvSpPr>
            <a:spLocks noChangeArrowheads="1"/>
          </p:cNvSpPr>
          <p:nvPr/>
        </p:nvSpPr>
        <p:spPr bwMode="auto">
          <a:xfrm>
            <a:off x="4961467" y="5445275"/>
            <a:ext cx="233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bg1"/>
                </a:solidFill>
              </a:rPr>
              <a:t>Convection</a:t>
            </a:r>
          </a:p>
        </p:txBody>
      </p:sp>
      <p:sp>
        <p:nvSpPr>
          <p:cNvPr id="12" name="Rectangle 86"/>
          <p:cNvSpPr>
            <a:spLocks noChangeArrowheads="1"/>
          </p:cNvSpPr>
          <p:nvPr/>
        </p:nvSpPr>
        <p:spPr bwMode="auto">
          <a:xfrm>
            <a:off x="8449733" y="5445275"/>
            <a:ext cx="233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bg1"/>
                </a:solidFill>
              </a:rPr>
              <a:t>Radiation</a:t>
            </a:r>
          </a:p>
        </p:txBody>
      </p:sp>
    </p:spTree>
    <p:extLst>
      <p:ext uri="{BB962C8B-B14F-4D97-AF65-F5344CB8AC3E}">
        <p14:creationId xmlns:p14="http://schemas.microsoft.com/office/powerpoint/2010/main" val="93774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HEAT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control heat flow?</a:t>
            </a:r>
          </a:p>
          <a:p>
            <a:r>
              <a:rPr lang="en-US" sz="3200" dirty="0">
                <a:solidFill>
                  <a:schemeClr val="bg1"/>
                </a:solidFill>
              </a:rPr>
              <a:t>There are a variety of mechanisms (</a:t>
            </a:r>
            <a:r>
              <a:rPr lang="en-US" sz="3200" u="sng" dirty="0">
                <a:solidFill>
                  <a:schemeClr val="bg1"/>
                </a:solidFill>
              </a:rPr>
              <a:t>list three</a:t>
            </a:r>
            <a:r>
              <a:rPr lang="en-US" sz="3200" dirty="0">
                <a:solidFill>
                  <a:schemeClr val="bg1"/>
                </a:solidFill>
              </a:rPr>
              <a:t>):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Thick coat of fur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Scaly skin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Thick layer of blubber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Thick closely grown feathers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Layers of clothing</a:t>
            </a:r>
          </a:p>
        </p:txBody>
      </p:sp>
    </p:spTree>
    <p:extLst>
      <p:ext uri="{BB962C8B-B14F-4D97-AF65-F5344CB8AC3E}">
        <p14:creationId xmlns:p14="http://schemas.microsoft.com/office/powerpoint/2010/main" val="4211245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HEAT TRANSFER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8000" y="2145805"/>
            <a:ext cx="7612418" cy="424032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An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insulator</a:t>
            </a:r>
            <a:r>
              <a:rPr lang="en-US" sz="320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is a material that is a </a:t>
            </a:r>
            <a:r>
              <a:rPr lang="en-US" sz="3200" b="1" dirty="0">
                <a:solidFill>
                  <a:srgbClr val="FF0000"/>
                </a:solidFill>
                <a:latin typeface="Verdana" pitchFamily="34" charset="0"/>
              </a:rPr>
              <a:t>poor conductor </a:t>
            </a:r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of heat. </a:t>
            </a:r>
          </a:p>
          <a:p>
            <a:endParaRPr lang="en-US" sz="320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Examples of good insulators: </a:t>
            </a:r>
            <a:r>
              <a:rPr lang="en-US" sz="3200" b="1" dirty="0">
                <a:solidFill>
                  <a:srgbClr val="FF0000"/>
                </a:solidFill>
                <a:latin typeface="Verdana" pitchFamily="34" charset="0"/>
              </a:rPr>
              <a:t>Wood, paper, and plastic foam </a:t>
            </a:r>
          </a:p>
          <a:p>
            <a:endParaRPr lang="en-US" altLang="en-US" dirty="0">
              <a:latin typeface="Verdana" pitchFamily="34" charset="0"/>
            </a:endParaRPr>
          </a:p>
          <a:p>
            <a:endParaRPr lang="en-US" dirty="0">
              <a:latin typeface="Verdana" pitchFamily="34" charset="0"/>
            </a:endParaRPr>
          </a:p>
          <a:p>
            <a:endParaRPr lang="en-US" dirty="0">
              <a:latin typeface="Verdana" pitchFamily="34" charset="0"/>
            </a:endParaRPr>
          </a:p>
          <a:p>
            <a:endParaRPr lang="en-US" dirty="0"/>
          </a:p>
        </p:txBody>
      </p:sp>
      <p:pic>
        <p:nvPicPr>
          <p:cNvPr id="16391" name="Picture 14" descr="http://blogs.neisd.net/ndavis1/files/2012/10/PicCollage_2-22qt3w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732" y="2197289"/>
            <a:ext cx="38500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13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HEAT TRANSFER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8000" y="2145805"/>
            <a:ext cx="7612418" cy="4240328"/>
          </a:xfrm>
        </p:spPr>
        <p:txBody>
          <a:bodyPr>
            <a:normAutofit/>
          </a:bodyPr>
          <a:lstStyle/>
          <a:p>
            <a:r>
              <a:rPr lang="en-US" altLang="en-US" sz="3200" dirty="0">
                <a:solidFill>
                  <a:schemeClr val="bg1"/>
                </a:solidFill>
                <a:latin typeface="Verdana" pitchFamily="34" charset="0"/>
              </a:rPr>
              <a:t>A 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conductor</a:t>
            </a:r>
            <a:r>
              <a:rPr lang="en-US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Verdana" pitchFamily="34" charset="0"/>
              </a:rPr>
              <a:t>is a material that transfers heat </a:t>
            </a:r>
            <a:r>
              <a:rPr lang="en-US" altLang="en-US" sz="3200" b="1" dirty="0">
                <a:solidFill>
                  <a:srgbClr val="FF0000"/>
                </a:solidFill>
                <a:latin typeface="Verdana" pitchFamily="34" charset="0"/>
              </a:rPr>
              <a:t>very well</a:t>
            </a:r>
            <a:r>
              <a:rPr lang="en-US" altLang="en-US" sz="3200" dirty="0">
                <a:solidFill>
                  <a:schemeClr val="bg1"/>
                </a:solidFill>
                <a:latin typeface="Verdana" pitchFamily="34" charset="0"/>
              </a:rPr>
              <a:t>. </a:t>
            </a:r>
          </a:p>
          <a:p>
            <a:endParaRPr lang="en-US" altLang="en-US" sz="320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altLang="en-US" sz="3200" dirty="0">
                <a:solidFill>
                  <a:schemeClr val="bg1"/>
                </a:solidFill>
                <a:latin typeface="Verdana" pitchFamily="34" charset="0"/>
              </a:rPr>
              <a:t>Examples of good conductors: </a:t>
            </a:r>
            <a:r>
              <a:rPr lang="en-US" altLang="en-US" sz="3200" b="1" dirty="0">
                <a:solidFill>
                  <a:srgbClr val="FF0000"/>
                </a:solidFill>
                <a:latin typeface="Verdana" pitchFamily="34" charset="0"/>
              </a:rPr>
              <a:t>Metals and ionic solutions</a:t>
            </a:r>
            <a:endParaRPr lang="en-US" altLang="en-US" b="1" dirty="0">
              <a:solidFill>
                <a:srgbClr val="FF0000"/>
              </a:solidFill>
              <a:latin typeface="Verdana" pitchFamily="34" charset="0"/>
            </a:endParaRPr>
          </a:p>
          <a:p>
            <a:endParaRPr lang="en-US" dirty="0">
              <a:latin typeface="Verdana" pitchFamily="34" charset="0"/>
            </a:endParaRPr>
          </a:p>
          <a:p>
            <a:endParaRPr lang="en-US" dirty="0">
              <a:latin typeface="Verdana" pitchFamily="34" charset="0"/>
            </a:endParaRPr>
          </a:p>
          <a:p>
            <a:endParaRPr lang="en-US" dirty="0"/>
          </a:p>
        </p:txBody>
      </p:sp>
      <p:pic>
        <p:nvPicPr>
          <p:cNvPr id="16390" name="Picture 12" descr="http://blogs.neisd.net/ndavis1/files/2012/10/PicCollage_1-2kecy1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492" y="2279175"/>
            <a:ext cx="3850025" cy="367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39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2820</TotalTime>
  <Words>624</Words>
  <Application>Microsoft Office PowerPoint</Application>
  <PresentationFormat>Widescreen</PresentationFormat>
  <Paragraphs>126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JasmineUPC</vt:lpstr>
      <vt:lpstr>Times</vt:lpstr>
      <vt:lpstr>Trebuchet MS</vt:lpstr>
      <vt:lpstr>Verdana</vt:lpstr>
      <vt:lpstr>Wingdings</vt:lpstr>
      <vt:lpstr>ヒラギノ角ゴ Pro W3</vt:lpstr>
      <vt:lpstr>Berlin</vt:lpstr>
      <vt:lpstr>HEAT TRANSFER</vt:lpstr>
      <vt:lpstr>HEAT TRANSFER</vt:lpstr>
      <vt:lpstr>HEAT TRANSFER</vt:lpstr>
      <vt:lpstr>CONDUCTION</vt:lpstr>
      <vt:lpstr>CONDUCTION</vt:lpstr>
      <vt:lpstr>PowerPoint Presentation</vt:lpstr>
      <vt:lpstr>HEAT TRANSFER</vt:lpstr>
      <vt:lpstr>CONVECTION</vt:lpstr>
      <vt:lpstr>CONVECTION</vt:lpstr>
      <vt:lpstr>CONVECTION</vt:lpstr>
      <vt:lpstr>HEAT TRANSFER</vt:lpstr>
      <vt:lpstr>EXAMPLES</vt:lpstr>
      <vt:lpstr>RADIATION</vt:lpstr>
      <vt:lpstr>PRACTICAL USES OF RADIATION</vt:lpstr>
      <vt:lpstr>PowerPoint Presentation</vt:lpstr>
      <vt:lpstr>CAN YOU TELL WHICH IS WHICH?</vt:lpstr>
      <vt:lpstr>PowerPoint Presentation</vt:lpstr>
      <vt:lpstr>HEAT TRANSFER</vt:lpstr>
      <vt:lpstr>HEAT TRANSFER</vt:lpstr>
      <vt:lpstr>HEAT TRANSFER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THERMAL ENERGY</dc:title>
  <dc:creator>Nancy Brim</dc:creator>
  <cp:lastModifiedBy>Nancy Brim</cp:lastModifiedBy>
  <cp:revision>68</cp:revision>
  <dcterms:created xsi:type="dcterms:W3CDTF">2015-10-13T00:07:15Z</dcterms:created>
  <dcterms:modified xsi:type="dcterms:W3CDTF">2018-02-17T03:37:07Z</dcterms:modified>
</cp:coreProperties>
</file>