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43"/>
  </p:handoutMasterIdLst>
  <p:sldIdLst>
    <p:sldId id="329" r:id="rId2"/>
    <p:sldId id="330" r:id="rId3"/>
    <p:sldId id="331" r:id="rId4"/>
    <p:sldId id="263" r:id="rId5"/>
    <p:sldId id="327" r:id="rId6"/>
    <p:sldId id="264" r:id="rId7"/>
    <p:sldId id="265" r:id="rId8"/>
    <p:sldId id="266" r:id="rId9"/>
    <p:sldId id="267" r:id="rId10"/>
    <p:sldId id="268" r:id="rId11"/>
    <p:sldId id="269" r:id="rId12"/>
    <p:sldId id="258" r:id="rId13"/>
    <p:sldId id="300" r:id="rId14"/>
    <p:sldId id="299" r:id="rId15"/>
    <p:sldId id="301" r:id="rId16"/>
    <p:sldId id="328" r:id="rId17"/>
    <p:sldId id="259" r:id="rId18"/>
    <p:sldId id="302" r:id="rId19"/>
    <p:sldId id="260" r:id="rId20"/>
    <p:sldId id="303" r:id="rId21"/>
    <p:sldId id="257" r:id="rId22"/>
    <p:sldId id="305" r:id="rId23"/>
    <p:sldId id="304" r:id="rId24"/>
    <p:sldId id="310" r:id="rId25"/>
    <p:sldId id="311" r:id="rId26"/>
    <p:sldId id="312" r:id="rId27"/>
    <p:sldId id="306" r:id="rId28"/>
    <p:sldId id="307" r:id="rId29"/>
    <p:sldId id="308" r:id="rId30"/>
    <p:sldId id="262" r:id="rId31"/>
    <p:sldId id="313" r:id="rId32"/>
    <p:sldId id="314" r:id="rId33"/>
    <p:sldId id="332" r:id="rId34"/>
    <p:sldId id="316" r:id="rId35"/>
    <p:sldId id="333" r:id="rId36"/>
    <p:sldId id="261" r:id="rId37"/>
    <p:sldId id="315" r:id="rId38"/>
    <p:sldId id="317" r:id="rId39"/>
    <p:sldId id="320" r:id="rId40"/>
    <p:sldId id="318" r:id="rId41"/>
    <p:sldId id="321" r:id="rId4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FF66"/>
    <a:srgbClr val="00FFCC"/>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2787"/>
    <p:restoredTop sz="90929"/>
  </p:normalViewPr>
  <p:slideViewPr>
    <p:cSldViewPr>
      <p:cViewPr>
        <p:scale>
          <a:sx n="70" d="100"/>
          <a:sy n="70" d="100"/>
        </p:scale>
        <p:origin x="-1068"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4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253A116-C92C-439A-A06F-5E87DB878C21}" type="datetimeFigureOut">
              <a:rPr lang="en-US" smtClean="0"/>
              <a:t>2/5/2018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70254DB-AA9A-4667-9B10-868CC507DF50}" type="slidenum">
              <a:rPr lang="en-US" smtClean="0"/>
              <a:t>‹#›</a:t>
            </a:fld>
            <a:endParaRPr lang="en-US"/>
          </a:p>
        </p:txBody>
      </p:sp>
    </p:spTree>
    <p:extLst>
      <p:ext uri="{BB962C8B-B14F-4D97-AF65-F5344CB8AC3E}">
        <p14:creationId xmlns:p14="http://schemas.microsoft.com/office/powerpoint/2010/main" val="243695831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FBCA19F9-3032-4426-93C0-EC01B64F0D64}" type="slidenum">
              <a:rPr lang="en-US" altLang="en-US"/>
              <a:pPr>
                <a:defRPr/>
              </a:pPr>
              <a:t>‹#›</a:t>
            </a:fld>
            <a:endParaRPr lang="en-US" altLang="en-US"/>
          </a:p>
        </p:txBody>
      </p:sp>
    </p:spTree>
    <p:extLst>
      <p:ext uri="{BB962C8B-B14F-4D97-AF65-F5344CB8AC3E}">
        <p14:creationId xmlns:p14="http://schemas.microsoft.com/office/powerpoint/2010/main" val="1148101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F8B216F5-2E9A-4060-82F3-786FE4DDEDE5}" type="slidenum">
              <a:rPr lang="en-US" altLang="en-US"/>
              <a:pPr>
                <a:defRPr/>
              </a:pPr>
              <a:t>‹#›</a:t>
            </a:fld>
            <a:endParaRPr lang="en-US" altLang="en-US"/>
          </a:p>
        </p:txBody>
      </p:sp>
    </p:spTree>
    <p:extLst>
      <p:ext uri="{BB962C8B-B14F-4D97-AF65-F5344CB8AC3E}">
        <p14:creationId xmlns:p14="http://schemas.microsoft.com/office/powerpoint/2010/main" val="2043077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402AC426-89FA-41E8-A2B0-19AF1B45127A}" type="slidenum">
              <a:rPr lang="en-US" altLang="en-US"/>
              <a:pPr>
                <a:defRPr/>
              </a:pPr>
              <a:t>‹#›</a:t>
            </a:fld>
            <a:endParaRPr lang="en-US" altLang="en-US"/>
          </a:p>
        </p:txBody>
      </p:sp>
    </p:spTree>
    <p:extLst>
      <p:ext uri="{BB962C8B-B14F-4D97-AF65-F5344CB8AC3E}">
        <p14:creationId xmlns:p14="http://schemas.microsoft.com/office/powerpoint/2010/main" val="3012279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2721D18D-3D8C-4738-B67B-0E46850D2788}" type="slidenum">
              <a:rPr lang="en-US" altLang="en-US"/>
              <a:pPr>
                <a:defRPr/>
              </a:pPr>
              <a:t>‹#›</a:t>
            </a:fld>
            <a:endParaRPr lang="en-US" altLang="en-US"/>
          </a:p>
        </p:txBody>
      </p:sp>
    </p:spTree>
    <p:extLst>
      <p:ext uri="{BB962C8B-B14F-4D97-AF65-F5344CB8AC3E}">
        <p14:creationId xmlns:p14="http://schemas.microsoft.com/office/powerpoint/2010/main" val="1634990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01F808AA-1B22-4E8D-BDA8-5416E5ECF072}" type="slidenum">
              <a:rPr lang="en-US" altLang="en-US"/>
              <a:pPr>
                <a:defRPr/>
              </a:pPr>
              <a:t>‹#›</a:t>
            </a:fld>
            <a:endParaRPr lang="en-US" altLang="en-US"/>
          </a:p>
        </p:txBody>
      </p:sp>
    </p:spTree>
    <p:extLst>
      <p:ext uri="{BB962C8B-B14F-4D97-AF65-F5344CB8AC3E}">
        <p14:creationId xmlns:p14="http://schemas.microsoft.com/office/powerpoint/2010/main" val="1389117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E479ECCC-477A-4346-9838-61FB018808AD}" type="slidenum">
              <a:rPr lang="en-US" altLang="en-US"/>
              <a:pPr>
                <a:defRPr/>
              </a:pPr>
              <a:t>‹#›</a:t>
            </a:fld>
            <a:endParaRPr lang="en-US" altLang="en-US"/>
          </a:p>
        </p:txBody>
      </p:sp>
    </p:spTree>
    <p:extLst>
      <p:ext uri="{BB962C8B-B14F-4D97-AF65-F5344CB8AC3E}">
        <p14:creationId xmlns:p14="http://schemas.microsoft.com/office/powerpoint/2010/main" val="4030211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473987BE-78BF-4C75-999E-17F331FEB32D}" type="slidenum">
              <a:rPr lang="en-US" altLang="en-US"/>
              <a:pPr>
                <a:defRPr/>
              </a:pPr>
              <a:t>‹#›</a:t>
            </a:fld>
            <a:endParaRPr lang="en-US" altLang="en-US"/>
          </a:p>
        </p:txBody>
      </p:sp>
    </p:spTree>
    <p:extLst>
      <p:ext uri="{BB962C8B-B14F-4D97-AF65-F5344CB8AC3E}">
        <p14:creationId xmlns:p14="http://schemas.microsoft.com/office/powerpoint/2010/main" val="1979944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ED27D488-BBCF-40E6-8969-67933EFCA457}" type="slidenum">
              <a:rPr lang="en-US" altLang="en-US"/>
              <a:pPr>
                <a:defRPr/>
              </a:pPr>
              <a:t>‹#›</a:t>
            </a:fld>
            <a:endParaRPr lang="en-US" altLang="en-US"/>
          </a:p>
        </p:txBody>
      </p:sp>
    </p:spTree>
    <p:extLst>
      <p:ext uri="{BB962C8B-B14F-4D97-AF65-F5344CB8AC3E}">
        <p14:creationId xmlns:p14="http://schemas.microsoft.com/office/powerpoint/2010/main" val="618559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BBF9BED4-57ED-41E4-95A1-F6A257296818}" type="slidenum">
              <a:rPr lang="en-US" altLang="en-US"/>
              <a:pPr>
                <a:defRPr/>
              </a:pPr>
              <a:t>‹#›</a:t>
            </a:fld>
            <a:endParaRPr lang="en-US" altLang="en-US"/>
          </a:p>
        </p:txBody>
      </p:sp>
    </p:spTree>
    <p:extLst>
      <p:ext uri="{BB962C8B-B14F-4D97-AF65-F5344CB8AC3E}">
        <p14:creationId xmlns:p14="http://schemas.microsoft.com/office/powerpoint/2010/main" val="4288008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4F51EF11-9590-40DB-A22C-437D2DF43220}" type="slidenum">
              <a:rPr lang="en-US" altLang="en-US"/>
              <a:pPr>
                <a:defRPr/>
              </a:pPr>
              <a:t>‹#›</a:t>
            </a:fld>
            <a:endParaRPr lang="en-US" altLang="en-US"/>
          </a:p>
        </p:txBody>
      </p:sp>
    </p:spTree>
    <p:extLst>
      <p:ext uri="{BB962C8B-B14F-4D97-AF65-F5344CB8AC3E}">
        <p14:creationId xmlns:p14="http://schemas.microsoft.com/office/powerpoint/2010/main" val="1210245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7841025D-20EA-4F74-A598-536865410486}" type="slidenum">
              <a:rPr lang="en-US" altLang="en-US"/>
              <a:pPr>
                <a:defRPr/>
              </a:pPr>
              <a:t>‹#›</a:t>
            </a:fld>
            <a:endParaRPr lang="en-US" altLang="en-US"/>
          </a:p>
        </p:txBody>
      </p:sp>
    </p:spTree>
    <p:extLst>
      <p:ext uri="{BB962C8B-B14F-4D97-AF65-F5344CB8AC3E}">
        <p14:creationId xmlns:p14="http://schemas.microsoft.com/office/powerpoint/2010/main" val="7759412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fld id="{4390BF2F-0909-4FFE-BE29-E04C3835D024}" type="slidenum">
              <a:rPr lang="en-US" altLang="en-US"/>
              <a:pPr/>
              <a:t>‹#›</a:t>
            </a:fld>
            <a:endParaRPr lang="en-US" altLang="en-US"/>
          </a:p>
        </p:txBody>
      </p:sp>
    </p:spTree>
    <p:extLst>
      <p:ext uri="{BB962C8B-B14F-4D97-AF65-F5344CB8AC3E}">
        <p14:creationId xmlns:p14="http://schemas.microsoft.com/office/powerpoint/2010/main" val="1207491698"/>
      </p:ext>
    </p:extLst>
  </p:cSld>
  <p:clrMapOvr>
    <a:masterClrMapping/>
  </p:clrMapOvr>
  <p:transition spd="med">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912DE5EB-B3F6-4D1D-97AD-871C81E1EE2A}" type="slidenum">
              <a:rPr lang="en-US" altLang="en-US"/>
              <a:pPr/>
              <a:t>‹#›</a:t>
            </a:fld>
            <a:endParaRPr lang="en-US" altLang="en-US"/>
          </a:p>
        </p:txBody>
      </p:sp>
    </p:spTree>
    <p:extLst>
      <p:ext uri="{BB962C8B-B14F-4D97-AF65-F5344CB8AC3E}">
        <p14:creationId xmlns:p14="http://schemas.microsoft.com/office/powerpoint/2010/main" val="2264112753"/>
      </p:ext>
    </p:extLst>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6D6F5">
            <a:alpha val="54117"/>
          </a:srgb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spcBef>
                <a:spcPct val="0"/>
              </a:spcBef>
              <a:defRPr sz="1400" smtClean="0"/>
            </a:lvl1pPr>
          </a:lstStyle>
          <a:p>
            <a:pPr>
              <a:defRPr/>
            </a:pPr>
            <a:endParaRPr lang="en-US" alt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spcBef>
                <a:spcPct val="0"/>
              </a:spcBef>
              <a:defRPr sz="1400" smtClean="0"/>
            </a:lvl1pPr>
          </a:lstStyle>
          <a:p>
            <a:pPr>
              <a:defRPr/>
            </a:pPr>
            <a:endParaRPr lang="en-US" alt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spcBef>
                <a:spcPct val="0"/>
              </a:spcBef>
              <a:defRPr sz="1400" smtClean="0"/>
            </a:lvl1pPr>
          </a:lstStyle>
          <a:p>
            <a:pPr>
              <a:defRPr/>
            </a:pPr>
            <a:fld id="{06F09A99-EDDF-433D-9188-F59B237DB50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cgl.microsoft.com/clipgallerylive/packages/bd08/bd08992_.cil"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cgl.microsoft.com/clipgallerylive/packages/j007/j0078622.cil"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cgl.microsoft.com/clipgallerylive/packages/j018/j0182974.cil" TargetMode="External"/><Relationship Id="rId1" Type="http://schemas.openxmlformats.org/officeDocument/2006/relationships/slideLayout" Target="../slideLayouts/slideLayout7.xml"/><Relationship Id="rId5" Type="http://schemas.openxmlformats.org/officeDocument/2006/relationships/image" Target="../media/image6.gif"/><Relationship Id="rId4" Type="http://schemas.openxmlformats.org/officeDocument/2006/relationships/hyperlink" Target="http://cgl.microsoft.com/clipgallerylive/packages/ag00/ag00266_.cil"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cgl.microsoft.com/clipgallerylive/packages/pe01/pe01740_.cil"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cgl.microsoft.com/clipgallerylive/packages/hh02/hh02139_.cil"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cgl.microsoft.com/clipgallerylive/packages/hh02/hh02302_.cil"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jpeg"/><Relationship Id="rId7" Type="http://schemas.openxmlformats.org/officeDocument/2006/relationships/image" Target="../media/image30.gif"/><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jpeg"/></Relationships>
</file>

<file path=ppt/slides/_rels/slide25.xml.rels><?xml version="1.0" encoding="UTF-8" standalone="yes"?>
<Relationships xmlns="http://schemas.openxmlformats.org/package/2006/relationships"><Relationship Id="rId8" Type="http://schemas.openxmlformats.org/officeDocument/2006/relationships/image" Target="../media/image36.gif"/><Relationship Id="rId3" Type="http://schemas.openxmlformats.org/officeDocument/2006/relationships/hyperlink" Target="http://en.wikipedia.org/wiki/Image:LeverSecondClass.png" TargetMode="External"/><Relationship Id="rId7" Type="http://schemas.openxmlformats.org/officeDocument/2006/relationships/image" Target="../media/image35.wmf"/><Relationship Id="rId2" Type="http://schemas.openxmlformats.org/officeDocument/2006/relationships/slideLayout" Target="../slideLayouts/slideLayout13.xml"/><Relationship Id="rId1" Type="http://schemas.openxmlformats.org/officeDocument/2006/relationships/tags" Target="../tags/tag2.xml"/><Relationship Id="rId6" Type="http://schemas.openxmlformats.org/officeDocument/2006/relationships/image" Target="../media/image34.wmf"/><Relationship Id="rId5" Type="http://schemas.openxmlformats.org/officeDocument/2006/relationships/image" Target="../media/image33.wmf"/><Relationship Id="rId4" Type="http://schemas.openxmlformats.org/officeDocument/2006/relationships/image" Target="../media/image32.png"/><Relationship Id="rId9" Type="http://schemas.openxmlformats.org/officeDocument/2006/relationships/image" Target="../media/image37.jpeg"/></Relationships>
</file>

<file path=ppt/slides/_rels/slide26.xml.rels><?xml version="1.0" encoding="UTF-8" standalone="yes"?>
<Relationships xmlns="http://schemas.openxmlformats.org/package/2006/relationships"><Relationship Id="rId8" Type="http://schemas.openxmlformats.org/officeDocument/2006/relationships/image" Target="../media/image42.gif"/><Relationship Id="rId3" Type="http://schemas.openxmlformats.org/officeDocument/2006/relationships/hyperlink" Target="http://en.wikipedia.org/wiki/Image:LeverThirdClass.png" TargetMode="External"/><Relationship Id="rId7" Type="http://schemas.openxmlformats.org/officeDocument/2006/relationships/image" Target="../media/image41.gif"/><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40.gif"/><Relationship Id="rId5" Type="http://schemas.openxmlformats.org/officeDocument/2006/relationships/image" Target="../media/image39.jpeg"/><Relationship Id="rId4" Type="http://schemas.openxmlformats.org/officeDocument/2006/relationships/image" Target="../media/image38.png"/><Relationship Id="rId9" Type="http://schemas.openxmlformats.org/officeDocument/2006/relationships/image" Target="../media/image43.png"/></Relationships>
</file>

<file path=ppt/slides/_rels/slide2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hyperlink" Target="http://www.coe.uh.edu/archive/science/science_lessons/scienceles1/pulley.htm" TargetMode="External"/><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youtube.com/watch?v=nMJgexvovx0" TargetMode="External"/><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7.gif"/><Relationship Id="rId2" Type="http://schemas.openxmlformats.org/officeDocument/2006/relationships/image" Target="../media/image56.png"/><Relationship Id="rId1" Type="http://schemas.openxmlformats.org/officeDocument/2006/relationships/slideLayout" Target="../slideLayouts/slideLayout7.xml"/><Relationship Id="rId5" Type="http://schemas.openxmlformats.org/officeDocument/2006/relationships/image" Target="../media/image58.gif"/><Relationship Id="rId4" Type="http://schemas.openxmlformats.org/officeDocument/2006/relationships/hyperlink" Target="http://www.coe.uh.edu/archive/science/science_lessons/scienceles1/wheel.htm"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solidFill>
                  <a:srgbClr val="7030A0"/>
                </a:solidFill>
              </a:rPr>
              <a:t>A SIMPLE MACHINE</a:t>
            </a:r>
          </a:p>
        </p:txBody>
      </p:sp>
      <p:sp>
        <p:nvSpPr>
          <p:cNvPr id="3" name="Content Placeholder 2"/>
          <p:cNvSpPr>
            <a:spLocks noGrp="1"/>
          </p:cNvSpPr>
          <p:nvPr>
            <p:ph idx="1"/>
          </p:nvPr>
        </p:nvSpPr>
        <p:spPr/>
        <p:txBody>
          <a:bodyPr/>
          <a:lstStyle/>
          <a:p>
            <a:r>
              <a:rPr lang="en-US" dirty="0"/>
              <a:t>Using a ruler, binder clip, and a small book, explore levers.</a:t>
            </a:r>
          </a:p>
          <a:p>
            <a:endParaRPr lang="en-US" dirty="0"/>
          </a:p>
          <a:p>
            <a:endParaRPr lang="en-US" dirty="0"/>
          </a:p>
          <a:p>
            <a:pPr lvl="0"/>
            <a:endParaRPr lang="en-US" dirty="0"/>
          </a:p>
          <a:p>
            <a:pPr marL="514350" lvl="0" indent="-514350">
              <a:buAutoNum type="arabicPeriod"/>
            </a:pPr>
            <a:r>
              <a:rPr lang="en-US" dirty="0"/>
              <a:t>Place your finger under a book and raise it slightly, testing its weight. </a:t>
            </a:r>
          </a:p>
          <a:p>
            <a:pPr marL="514350" lvl="0" indent="-514350">
              <a:buAutoNum type="arabicPeriod"/>
            </a:pPr>
            <a:r>
              <a:rPr lang="en-US" dirty="0"/>
              <a:t>Place one end of the ruler under the book.</a:t>
            </a:r>
          </a:p>
          <a:p>
            <a:endParaRPr lang="en-US" dirty="0"/>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6600" y="2829560"/>
            <a:ext cx="1647825" cy="1590040"/>
          </a:xfrm>
          <a:prstGeom prst="rect">
            <a:avLst/>
          </a:prstGeom>
          <a:noFill/>
          <a:ln>
            <a:noFill/>
          </a:ln>
        </p:spPr>
      </p:pic>
    </p:spTree>
    <p:extLst>
      <p:ext uri="{BB962C8B-B14F-4D97-AF65-F5344CB8AC3E}">
        <p14:creationId xmlns:p14="http://schemas.microsoft.com/office/powerpoint/2010/main" val="3938106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solidFill>
                  <a:srgbClr val="7030A0"/>
                </a:solidFill>
              </a:rPr>
              <a:t>A SIMPLE MACHINE</a:t>
            </a:r>
          </a:p>
        </p:txBody>
      </p:sp>
      <p:sp>
        <p:nvSpPr>
          <p:cNvPr id="3" name="Content Placeholder 2"/>
          <p:cNvSpPr>
            <a:spLocks noGrp="1"/>
          </p:cNvSpPr>
          <p:nvPr>
            <p:ph idx="1"/>
          </p:nvPr>
        </p:nvSpPr>
        <p:spPr>
          <a:xfrm>
            <a:off x="381000" y="1828800"/>
            <a:ext cx="8382000" cy="4267200"/>
          </a:xfrm>
        </p:spPr>
        <p:txBody>
          <a:bodyPr/>
          <a:lstStyle/>
          <a:p>
            <a:pPr marL="457200" lvl="0" indent="-457200">
              <a:buNone/>
            </a:pPr>
            <a:r>
              <a:rPr lang="en-US" dirty="0"/>
              <a:t>3. Place the binder clip, folded like the diagram at the right, under the ruler about 8 centimeters from the end of the ruler closest to the book.</a:t>
            </a:r>
          </a:p>
          <a:p>
            <a:pPr marL="457200" lvl="0" indent="-457200">
              <a:buNone/>
            </a:pPr>
            <a:r>
              <a:rPr lang="en-US" dirty="0"/>
              <a:t>4. Press down on the end of the ruler with your finger.  Note whether it was easier to raise the book by means of your finer or by pressing done on the ruler.</a:t>
            </a:r>
          </a:p>
          <a:p>
            <a:pPr marL="457200" lvl="0" indent="-457200">
              <a:buNone/>
            </a:pPr>
            <a:r>
              <a:rPr lang="en-US" dirty="0"/>
              <a:t>5. Move the binder clip to the 15 centimeter mark of the ruler.  Press down on the ruler again.</a:t>
            </a:r>
          </a:p>
          <a:p>
            <a:endParaRPr lang="en-US" dirty="0"/>
          </a:p>
        </p:txBody>
      </p:sp>
    </p:spTree>
    <p:extLst>
      <p:ext uri="{BB962C8B-B14F-4D97-AF65-F5344CB8AC3E}">
        <p14:creationId xmlns:p14="http://schemas.microsoft.com/office/powerpoint/2010/main" val="4157455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solidFill>
                  <a:srgbClr val="7030A0"/>
                </a:solidFill>
              </a:rPr>
              <a:t>A SIMPLE MACHINE</a:t>
            </a:r>
          </a:p>
        </p:txBody>
      </p:sp>
      <p:sp>
        <p:nvSpPr>
          <p:cNvPr id="3" name="Content Placeholder 2"/>
          <p:cNvSpPr>
            <a:spLocks noGrp="1"/>
          </p:cNvSpPr>
          <p:nvPr>
            <p:ph idx="1"/>
          </p:nvPr>
        </p:nvSpPr>
        <p:spPr>
          <a:xfrm>
            <a:off x="381000" y="1828800"/>
            <a:ext cx="8382000" cy="4267200"/>
          </a:xfrm>
        </p:spPr>
        <p:txBody>
          <a:bodyPr/>
          <a:lstStyle/>
          <a:p>
            <a:r>
              <a:rPr lang="en-US" dirty="0"/>
              <a:t>Answer the two questions.</a:t>
            </a:r>
          </a:p>
          <a:p>
            <a:r>
              <a:rPr lang="en-US" dirty="0"/>
              <a:t>Turn this in by tomorrow.</a:t>
            </a:r>
          </a:p>
        </p:txBody>
      </p:sp>
    </p:spTree>
    <p:extLst>
      <p:ext uri="{BB962C8B-B14F-4D97-AF65-F5344CB8AC3E}">
        <p14:creationId xmlns:p14="http://schemas.microsoft.com/office/powerpoint/2010/main" val="1244208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2" name="Picture 6" descr="http://www.geocities.com/SoHo/1085/muscler.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3733800"/>
            <a:ext cx="28956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Title 3"/>
          <p:cNvSpPr>
            <a:spLocks noGrp="1"/>
          </p:cNvSpPr>
          <p:nvPr>
            <p:ph type="title"/>
          </p:nvPr>
        </p:nvSpPr>
        <p:spPr>
          <a:xfrm>
            <a:off x="304800" y="381000"/>
            <a:ext cx="8534400" cy="1143000"/>
          </a:xfrm>
        </p:spPr>
        <p:txBody>
          <a:bodyPr/>
          <a:lstStyle/>
          <a:p>
            <a:pPr eaLnBrk="1" hangingPunct="1"/>
            <a:r>
              <a:rPr lang="en-US" altLang="en-US" sz="4800" b="1" dirty="0">
                <a:solidFill>
                  <a:srgbClr val="7030A0"/>
                </a:solidFill>
              </a:rPr>
              <a:t>WHY SIMPLE MACHINES?</a:t>
            </a:r>
          </a:p>
        </p:txBody>
      </p:sp>
      <p:sp>
        <p:nvSpPr>
          <p:cNvPr id="10244" name="Content Placeholder 4"/>
          <p:cNvSpPr>
            <a:spLocks noGrp="1"/>
          </p:cNvSpPr>
          <p:nvPr>
            <p:ph idx="1"/>
          </p:nvPr>
        </p:nvSpPr>
        <p:spPr/>
        <p:txBody>
          <a:bodyPr/>
          <a:lstStyle/>
          <a:p>
            <a:pPr eaLnBrk="1" hangingPunct="1"/>
            <a:r>
              <a:rPr lang="en-US" altLang="en-US" dirty="0">
                <a:cs typeface="Times New Roman" panose="02020603050405020304" pitchFamily="18" charset="0"/>
              </a:rPr>
              <a:t>Simple machines are useful because they can make a physical job </a:t>
            </a:r>
            <a:r>
              <a:rPr lang="en-US" altLang="en-US" b="1" dirty="0">
                <a:solidFill>
                  <a:srgbClr val="FF0000"/>
                </a:solidFill>
                <a:cs typeface="Times New Roman" panose="02020603050405020304" pitchFamily="18" charset="0"/>
              </a:rPr>
              <a:t>easier</a:t>
            </a:r>
            <a:r>
              <a:rPr lang="en-US" altLang="en-US" dirty="0">
                <a:cs typeface="Times New Roman" panose="02020603050405020304" pitchFamily="18" charset="0"/>
              </a:rPr>
              <a:t> by changing the </a:t>
            </a:r>
            <a:r>
              <a:rPr lang="en-US" altLang="en-US" b="1" dirty="0">
                <a:solidFill>
                  <a:srgbClr val="FF0000"/>
                </a:solidFill>
                <a:cs typeface="Times New Roman" panose="02020603050405020304" pitchFamily="18" charset="0"/>
              </a:rPr>
              <a:t>magnitude</a:t>
            </a:r>
            <a:r>
              <a:rPr lang="en-US" altLang="en-US" dirty="0">
                <a:cs typeface="Times New Roman" panose="02020603050405020304" pitchFamily="18" charset="0"/>
              </a:rPr>
              <a:t> or the </a:t>
            </a:r>
            <a:r>
              <a:rPr lang="en-US" altLang="en-US" b="1" dirty="0">
                <a:solidFill>
                  <a:srgbClr val="FF0000"/>
                </a:solidFill>
                <a:cs typeface="Times New Roman" panose="02020603050405020304" pitchFamily="18" charset="0"/>
              </a:rPr>
              <a:t>direction</a:t>
            </a:r>
            <a:r>
              <a:rPr lang="en-US" altLang="en-US" dirty="0">
                <a:cs typeface="Times New Roman" panose="02020603050405020304" pitchFamily="18" charset="0"/>
              </a:rPr>
              <a:t> of the force exerted to do work. </a:t>
            </a:r>
          </a:p>
          <a:p>
            <a:pPr eaLnBrk="1" hangingPunct="1"/>
            <a:endParaRPr lang="en-US" altLang="en-US" dirty="0"/>
          </a:p>
        </p:txBody>
      </p:sp>
    </p:spTree>
  </p:cSld>
  <p:clrMapOvr>
    <a:masterClrMapping/>
  </p:clrMapOvr>
  <p:transition spd="med">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9222"/>
                                        </p:tgtEl>
                                        <p:attrNameLst>
                                          <p:attrName>style.visibility</p:attrName>
                                        </p:attrNameLst>
                                      </p:cBhvr>
                                      <p:to>
                                        <p:strVal val="visible"/>
                                      </p:to>
                                    </p:set>
                                    <p:anim calcmode="lin" valueType="num">
                                      <p:cBhvr additive="base">
                                        <p:cTn id="7" dur="500" fill="hold"/>
                                        <p:tgtEl>
                                          <p:spTgt spid="9222"/>
                                        </p:tgtEl>
                                        <p:attrNameLst>
                                          <p:attrName>ppt_x</p:attrName>
                                        </p:attrNameLst>
                                      </p:cBhvr>
                                      <p:tavLst>
                                        <p:tav tm="0">
                                          <p:val>
                                            <p:strVal val="#ppt_x"/>
                                          </p:val>
                                        </p:tav>
                                        <p:tav tm="100000">
                                          <p:val>
                                            <p:strVal val="#ppt_x"/>
                                          </p:val>
                                        </p:tav>
                                      </p:tavLst>
                                    </p:anim>
                                    <p:anim calcmode="lin" valueType="num">
                                      <p:cBhvr additive="base">
                                        <p:cTn id="8" dur="500" fill="hold"/>
                                        <p:tgtEl>
                                          <p:spTgt spid="92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7030A0"/>
                </a:solidFill>
              </a:rPr>
              <a:t>WHY SIMPLE MACHINES?</a:t>
            </a:r>
          </a:p>
        </p:txBody>
      </p:sp>
      <p:sp>
        <p:nvSpPr>
          <p:cNvPr id="3" name="Content Placeholder 2"/>
          <p:cNvSpPr>
            <a:spLocks noGrp="1"/>
          </p:cNvSpPr>
          <p:nvPr>
            <p:ph idx="1"/>
          </p:nvPr>
        </p:nvSpPr>
        <p:spPr/>
        <p:txBody>
          <a:bodyPr/>
          <a:lstStyle/>
          <a:p>
            <a:pPr lvl="0"/>
            <a:r>
              <a:rPr lang="en-US" dirty="0"/>
              <a:t>There are six simple machines, divided into two groups:</a:t>
            </a:r>
          </a:p>
          <a:p>
            <a:pPr lvl="2"/>
            <a:r>
              <a:rPr lang="en-US" sz="3200" b="1" dirty="0">
                <a:solidFill>
                  <a:srgbClr val="FF0000"/>
                </a:solidFill>
              </a:rPr>
              <a:t>Incline Planes</a:t>
            </a:r>
            <a:r>
              <a:rPr lang="en-US" sz="3200" b="1" dirty="0"/>
              <a:t>: </a:t>
            </a:r>
            <a:r>
              <a:rPr lang="en-US" sz="3200" dirty="0"/>
              <a:t>Inclined plane, Screw, Wedge</a:t>
            </a:r>
          </a:p>
          <a:p>
            <a:pPr lvl="2"/>
            <a:r>
              <a:rPr lang="en-US" sz="3200" b="1" dirty="0">
                <a:solidFill>
                  <a:srgbClr val="FF0000"/>
                </a:solidFill>
              </a:rPr>
              <a:t>Levers</a:t>
            </a:r>
            <a:r>
              <a:rPr lang="en-US" sz="3200" b="1" dirty="0"/>
              <a:t>: </a:t>
            </a:r>
            <a:r>
              <a:rPr lang="en-US" sz="3200" dirty="0"/>
              <a:t>Lever, Pulley, Wheel and Axle</a:t>
            </a:r>
          </a:p>
          <a:p>
            <a:endParaRPr lang="en-US" dirty="0"/>
          </a:p>
        </p:txBody>
      </p:sp>
    </p:spTree>
    <p:extLst>
      <p:ext uri="{BB962C8B-B14F-4D97-AF65-F5344CB8AC3E}">
        <p14:creationId xmlns:p14="http://schemas.microsoft.com/office/powerpoint/2010/main" val="769097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ext Box 4"/>
          <p:cNvSpPr txBox="1">
            <a:spLocks noChangeArrowheads="1"/>
          </p:cNvSpPr>
          <p:nvPr/>
        </p:nvSpPr>
        <p:spPr bwMode="auto">
          <a:xfrm>
            <a:off x="609600" y="1676400"/>
            <a:ext cx="8229600" cy="2528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50000"/>
              </a:spcBef>
              <a:defRPr sz="2400">
                <a:solidFill>
                  <a:schemeClr val="tx1"/>
                </a:solidFill>
                <a:latin typeface="Times New Roman" panose="02020603050405020304" pitchFamily="18" charset="0"/>
              </a:defRPr>
            </a:lvl1pPr>
            <a:lvl2pPr marL="742950" indent="-285750">
              <a:spcBef>
                <a:spcPct val="50000"/>
              </a:spcBef>
              <a:defRPr sz="2400">
                <a:solidFill>
                  <a:schemeClr val="tx1"/>
                </a:solidFill>
                <a:latin typeface="Times New Roman" panose="02020603050405020304" pitchFamily="18" charset="0"/>
              </a:defRPr>
            </a:lvl2pPr>
            <a:lvl3pPr marL="1143000" indent="-228600">
              <a:spcBef>
                <a:spcPct val="50000"/>
              </a:spcBef>
              <a:defRPr sz="2400">
                <a:solidFill>
                  <a:schemeClr val="tx1"/>
                </a:solidFill>
                <a:latin typeface="Times New Roman" panose="02020603050405020304" pitchFamily="18" charset="0"/>
              </a:defRPr>
            </a:lvl3pPr>
            <a:lvl4pPr marL="1600200" indent="-228600">
              <a:spcBef>
                <a:spcPct val="50000"/>
              </a:spcBef>
              <a:defRPr sz="2400">
                <a:solidFill>
                  <a:schemeClr val="tx1"/>
                </a:solidFill>
                <a:latin typeface="Times New Roman" panose="02020603050405020304" pitchFamily="18" charset="0"/>
              </a:defRPr>
            </a:lvl4pPr>
            <a:lvl5pPr marL="2057400" indent="-228600">
              <a:spcBef>
                <a:spcPct val="50000"/>
              </a:spcBef>
              <a:defRPr sz="2400">
                <a:solidFill>
                  <a:schemeClr val="tx1"/>
                </a:solidFill>
                <a:latin typeface="Times New Roman" panose="02020603050405020304" pitchFamily="18"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defRPr>
            </a:lvl9pPr>
          </a:lstStyle>
          <a:p>
            <a:pPr eaLnBrk="1" hangingPunct="1"/>
            <a:r>
              <a:rPr lang="en-US" altLang="en-US" sz="3200" b="1">
                <a:latin typeface="Batang" pitchFamily="18" charset="-127"/>
                <a:cs typeface="Times New Roman" panose="02020603050405020304" pitchFamily="18" charset="0"/>
              </a:rPr>
              <a:t>Have you ever tried to unscrew a nut, bolt, or screw from something with your bare hands and discovered that it was just too tight to loosen even if you had a good grip? </a:t>
            </a:r>
          </a:p>
        </p:txBody>
      </p:sp>
      <p:sp>
        <p:nvSpPr>
          <p:cNvPr id="10246" name="WordArt 6" descr="Narrow vertical"/>
          <p:cNvSpPr>
            <a:spLocks noChangeArrowheads="1" noChangeShapeType="1" noTextEdit="1"/>
          </p:cNvSpPr>
          <p:nvPr/>
        </p:nvSpPr>
        <p:spPr bwMode="auto">
          <a:xfrm>
            <a:off x="2514600" y="0"/>
            <a:ext cx="3886200" cy="1524000"/>
          </a:xfrm>
          <a:prstGeom prst="rect">
            <a:avLst/>
          </a:prstGeom>
        </p:spPr>
        <p:txBody>
          <a:bodyPr wrap="none" fromWordArt="1">
            <a:prstTxWarp prst="textCurveUp">
              <a:avLst>
                <a:gd name="adj" fmla="val 40356"/>
              </a:avLst>
            </a:prstTxWarp>
          </a:bodyPr>
          <a:lstStyle/>
          <a:p>
            <a:pPr algn="ctr"/>
            <a:r>
              <a:rPr lang="en-US" sz="3600" kern="10">
                <a:ln w="12700">
                  <a:solidFill>
                    <a:srgbClr val="000000"/>
                  </a:solidFill>
                  <a:round/>
                  <a:headEnd/>
                  <a:tailEnd/>
                </a:ln>
                <a:pattFill prst="dashHorz">
                  <a:fgClr>
                    <a:srgbClr val="808080"/>
                  </a:fgClr>
                  <a:bgClr>
                    <a:srgbClr val="FFFF00"/>
                  </a:bgClr>
                </a:pattFill>
                <a:effectLst>
                  <a:outerShdw dist="45791" dir="2021404" algn="ctr" rotWithShape="0">
                    <a:srgbClr val="808080"/>
                  </a:outerShdw>
                </a:effectLst>
                <a:latin typeface="Arial Black" panose="020B0A04020102020204" pitchFamily="34" charset="0"/>
              </a:rPr>
              <a:t>Example</a:t>
            </a:r>
          </a:p>
        </p:txBody>
      </p:sp>
      <p:pic>
        <p:nvPicPr>
          <p:cNvPr id="10250" name="Picture 10" descr="Click To Download">
            <a:hlinkClick r:id="rId2" tooltip="Click To Download"/>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3962400"/>
            <a:ext cx="28956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0246"/>
                                        </p:tgtEl>
                                        <p:attrNameLst>
                                          <p:attrName>style.visibility</p:attrName>
                                        </p:attrNameLst>
                                      </p:cBhvr>
                                      <p:to>
                                        <p:strVal val="visible"/>
                                      </p:to>
                                    </p:set>
                                    <p:anim calcmode="lin" valueType="num">
                                      <p:cBhvr additive="base">
                                        <p:cTn id="7" dur="500"/>
                                        <p:tgtEl>
                                          <p:spTgt spid="10246"/>
                                        </p:tgtEl>
                                        <p:attrNameLst>
                                          <p:attrName>ppt_y</p:attrName>
                                        </p:attrNameLst>
                                      </p:cBhvr>
                                      <p:tavLst>
                                        <p:tav tm="0">
                                          <p:val>
                                            <p:strVal val="#ppt_y+#ppt_h*1.125000"/>
                                          </p:val>
                                        </p:tav>
                                        <p:tav tm="100000">
                                          <p:val>
                                            <p:strVal val="#ppt_y"/>
                                          </p:val>
                                        </p:tav>
                                      </p:tavLst>
                                    </p:anim>
                                    <p:animEffect transition="in" filter="wipe(up)">
                                      <p:cBhvr>
                                        <p:cTn id="8" dur="500"/>
                                        <p:tgtEl>
                                          <p:spTgt spid="10246"/>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6" presetClass="entr" presetSubtype="26" fill="hold" grpId="0" nodeType="clickEffect">
                                  <p:stCondLst>
                                    <p:cond delay="0"/>
                                  </p:stCondLst>
                                  <p:childTnLst>
                                    <p:set>
                                      <p:cBhvr>
                                        <p:cTn id="12" dur="1" fill="hold">
                                          <p:stCondLst>
                                            <p:cond delay="0"/>
                                          </p:stCondLst>
                                        </p:cTn>
                                        <p:tgtEl>
                                          <p:spTgt spid="10244"/>
                                        </p:tgtEl>
                                        <p:attrNameLst>
                                          <p:attrName>style.visibility</p:attrName>
                                        </p:attrNameLst>
                                      </p:cBhvr>
                                      <p:to>
                                        <p:strVal val="visible"/>
                                      </p:to>
                                    </p:set>
                                    <p:animEffect transition="in" filter="barn(inHorizontal)">
                                      <p:cBhvr>
                                        <p:cTn id="13" dur="500"/>
                                        <p:tgtEl>
                                          <p:spTgt spid="1024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5" presetClass="entr" presetSubtype="0" fill="hold" nodeType="clickEffect">
                                  <p:stCondLst>
                                    <p:cond delay="0"/>
                                  </p:stCondLst>
                                  <p:childTnLst>
                                    <p:set>
                                      <p:cBhvr>
                                        <p:cTn id="17" dur="1" fill="hold">
                                          <p:stCondLst>
                                            <p:cond delay="0"/>
                                          </p:stCondLst>
                                        </p:cTn>
                                        <p:tgtEl>
                                          <p:spTgt spid="10250"/>
                                        </p:tgtEl>
                                        <p:attrNameLst>
                                          <p:attrName>style.visibility</p:attrName>
                                        </p:attrNameLst>
                                      </p:cBhvr>
                                      <p:to>
                                        <p:strVal val="visible"/>
                                      </p:to>
                                    </p:set>
                                    <p:anim calcmode="lin" valueType="num">
                                      <p:cBhvr>
                                        <p:cTn id="18" dur="1000" fill="hold"/>
                                        <p:tgtEl>
                                          <p:spTgt spid="10250"/>
                                        </p:tgtEl>
                                        <p:attrNameLst>
                                          <p:attrName>ppt_w</p:attrName>
                                        </p:attrNameLst>
                                      </p:cBhvr>
                                      <p:tavLst>
                                        <p:tav tm="0">
                                          <p:val>
                                            <p:fltVal val="0"/>
                                          </p:val>
                                        </p:tav>
                                        <p:tav tm="100000">
                                          <p:val>
                                            <p:strVal val="#ppt_w"/>
                                          </p:val>
                                        </p:tav>
                                      </p:tavLst>
                                    </p:anim>
                                    <p:anim calcmode="lin" valueType="num">
                                      <p:cBhvr>
                                        <p:cTn id="19" dur="1000" fill="hold"/>
                                        <p:tgtEl>
                                          <p:spTgt spid="10250"/>
                                        </p:tgtEl>
                                        <p:attrNameLst>
                                          <p:attrName>ppt_h</p:attrName>
                                        </p:attrNameLst>
                                      </p:cBhvr>
                                      <p:tavLst>
                                        <p:tav tm="0">
                                          <p:val>
                                            <p:fltVal val="0"/>
                                          </p:val>
                                        </p:tav>
                                        <p:tav tm="100000">
                                          <p:val>
                                            <p:strVal val="#ppt_h"/>
                                          </p:val>
                                        </p:tav>
                                      </p:tavLst>
                                    </p:anim>
                                    <p:anim calcmode="lin" valueType="num">
                                      <p:cBhvr>
                                        <p:cTn id="20" dur="1000" fill="hold"/>
                                        <p:tgtEl>
                                          <p:spTgt spid="10250"/>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1025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autoUpdateAnimBg="0"/>
      <p:bldP spid="1024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WordArt 3"/>
          <p:cNvSpPr>
            <a:spLocks noChangeArrowheads="1" noChangeShapeType="1" noTextEdit="1"/>
          </p:cNvSpPr>
          <p:nvPr/>
        </p:nvSpPr>
        <p:spPr bwMode="auto">
          <a:xfrm>
            <a:off x="1371600" y="762000"/>
            <a:ext cx="6019800" cy="2133600"/>
          </a:xfrm>
          <a:prstGeom prst="rect">
            <a:avLst/>
          </a:prstGeom>
        </p:spPr>
        <p:txBody>
          <a:bodyPr wrap="none" fromWordArt="1">
            <a:prstTxWarp prst="textPlain">
              <a:avLst>
                <a:gd name="adj" fmla="val 50000"/>
              </a:avLst>
            </a:prstTxWarp>
          </a:bodyPr>
          <a:lstStyle/>
          <a:p>
            <a:pPr algn="ctr"/>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What Did You Do?</a:t>
            </a:r>
          </a:p>
        </p:txBody>
      </p:sp>
      <p:pic>
        <p:nvPicPr>
          <p:cNvPr id="11269" name="Picture 5" descr="Click To Download">
            <a:hlinkClick r:id="rId2" tooltip="Click To Download"/>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3200400"/>
            <a:ext cx="35052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plit orient="vert" dir="in"/>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1066800" y="228600"/>
            <a:ext cx="654692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50000"/>
              </a:spcBef>
              <a:defRPr sz="2400">
                <a:solidFill>
                  <a:schemeClr val="tx1"/>
                </a:solidFill>
                <a:latin typeface="Times New Roman" panose="02020603050405020304" pitchFamily="18" charset="0"/>
              </a:defRPr>
            </a:lvl1pPr>
            <a:lvl2pPr marL="742950" indent="-285750">
              <a:spcBef>
                <a:spcPct val="50000"/>
              </a:spcBef>
              <a:defRPr sz="2400">
                <a:solidFill>
                  <a:schemeClr val="tx1"/>
                </a:solidFill>
                <a:latin typeface="Times New Roman" panose="02020603050405020304" pitchFamily="18" charset="0"/>
              </a:defRPr>
            </a:lvl2pPr>
            <a:lvl3pPr marL="1143000" indent="-228600">
              <a:spcBef>
                <a:spcPct val="50000"/>
              </a:spcBef>
              <a:defRPr sz="2400">
                <a:solidFill>
                  <a:schemeClr val="tx1"/>
                </a:solidFill>
                <a:latin typeface="Times New Roman" panose="02020603050405020304" pitchFamily="18" charset="0"/>
              </a:defRPr>
            </a:lvl3pPr>
            <a:lvl4pPr marL="1600200" indent="-228600">
              <a:spcBef>
                <a:spcPct val="50000"/>
              </a:spcBef>
              <a:defRPr sz="2400">
                <a:solidFill>
                  <a:schemeClr val="tx1"/>
                </a:solidFill>
                <a:latin typeface="Times New Roman" panose="02020603050405020304" pitchFamily="18" charset="0"/>
              </a:defRPr>
            </a:lvl4pPr>
            <a:lvl5pPr marL="2057400" indent="-228600">
              <a:spcBef>
                <a:spcPct val="50000"/>
              </a:spcBef>
              <a:defRPr sz="2400">
                <a:solidFill>
                  <a:schemeClr val="tx1"/>
                </a:solidFill>
                <a:latin typeface="Times New Roman" panose="02020603050405020304" pitchFamily="18"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defRPr>
            </a:lvl9pPr>
          </a:lstStyle>
          <a:p>
            <a:pPr eaLnBrk="1" hangingPunct="1"/>
            <a:r>
              <a:rPr lang="en-US" altLang="en-US" sz="4800" b="1" dirty="0">
                <a:latin typeface="SchoolBoy" pitchFamily="2" charset="0"/>
                <a:cs typeface="Times New Roman" panose="02020603050405020304" pitchFamily="18" charset="0"/>
              </a:rPr>
              <a:t>You got the proper tool, such as a screw driver</a:t>
            </a:r>
          </a:p>
        </p:txBody>
      </p:sp>
      <p:pic>
        <p:nvPicPr>
          <p:cNvPr id="12294" name="Picture 6" descr="Click To Download">
            <a:hlinkClick r:id="rId2" tooltip="Click To Download"/>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3733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6" name="Picture 8" descr="Click To Download">
            <a:hlinkClick r:id="rId4" tooltip="Click To Download"/>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914400" y="4114800"/>
            <a:ext cx="23622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7" name="Text Box 9"/>
          <p:cNvSpPr txBox="1">
            <a:spLocks noChangeArrowheads="1"/>
          </p:cNvSpPr>
          <p:nvPr/>
        </p:nvSpPr>
        <p:spPr bwMode="auto">
          <a:xfrm>
            <a:off x="5105400" y="1767483"/>
            <a:ext cx="388620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50000"/>
              </a:spcBef>
              <a:defRPr sz="2400">
                <a:solidFill>
                  <a:schemeClr val="tx1"/>
                </a:solidFill>
                <a:latin typeface="Times New Roman" panose="02020603050405020304" pitchFamily="18" charset="0"/>
              </a:defRPr>
            </a:lvl1pPr>
            <a:lvl2pPr marL="742950" indent="-285750">
              <a:spcBef>
                <a:spcPct val="50000"/>
              </a:spcBef>
              <a:defRPr sz="2400">
                <a:solidFill>
                  <a:schemeClr val="tx1"/>
                </a:solidFill>
                <a:latin typeface="Times New Roman" panose="02020603050405020304" pitchFamily="18" charset="0"/>
              </a:defRPr>
            </a:lvl2pPr>
            <a:lvl3pPr marL="1143000" indent="-228600">
              <a:spcBef>
                <a:spcPct val="50000"/>
              </a:spcBef>
              <a:defRPr sz="2400">
                <a:solidFill>
                  <a:schemeClr val="tx1"/>
                </a:solidFill>
                <a:latin typeface="Times New Roman" panose="02020603050405020304" pitchFamily="18" charset="0"/>
              </a:defRPr>
            </a:lvl3pPr>
            <a:lvl4pPr marL="1600200" indent="-228600">
              <a:spcBef>
                <a:spcPct val="50000"/>
              </a:spcBef>
              <a:defRPr sz="2400">
                <a:solidFill>
                  <a:schemeClr val="tx1"/>
                </a:solidFill>
                <a:latin typeface="Times New Roman" panose="02020603050405020304" pitchFamily="18" charset="0"/>
              </a:defRPr>
            </a:lvl4pPr>
            <a:lvl5pPr marL="2057400" indent="-228600">
              <a:spcBef>
                <a:spcPct val="50000"/>
              </a:spcBef>
              <a:defRPr sz="2400">
                <a:solidFill>
                  <a:schemeClr val="tx1"/>
                </a:solidFill>
                <a:latin typeface="Times New Roman" panose="02020603050405020304" pitchFamily="18"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defRPr>
            </a:lvl9pPr>
          </a:lstStyle>
          <a:p>
            <a:pPr eaLnBrk="1" hangingPunct="1"/>
            <a:r>
              <a:rPr lang="en-US" altLang="en-US" sz="4400" b="1" dirty="0">
                <a:latin typeface="SchoolBoy" pitchFamily="2" charset="0"/>
                <a:cs typeface="Times New Roman" panose="02020603050405020304" pitchFamily="18" charset="0"/>
              </a:rPr>
              <a:t>or wrench, </a:t>
            </a:r>
            <a:endParaRPr lang="en-US" altLang="en-US" sz="3200" dirty="0"/>
          </a:p>
        </p:txBody>
      </p:sp>
      <p:sp>
        <p:nvSpPr>
          <p:cNvPr id="12298" name="Text Box 10"/>
          <p:cNvSpPr txBox="1">
            <a:spLocks noChangeArrowheads="1"/>
          </p:cNvSpPr>
          <p:nvPr/>
        </p:nvSpPr>
        <p:spPr bwMode="auto">
          <a:xfrm>
            <a:off x="1746320" y="2410361"/>
            <a:ext cx="51054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50000"/>
              </a:spcBef>
              <a:defRPr sz="2400">
                <a:solidFill>
                  <a:schemeClr val="tx1"/>
                </a:solidFill>
                <a:latin typeface="Times New Roman" panose="02020603050405020304" pitchFamily="18" charset="0"/>
              </a:defRPr>
            </a:lvl1pPr>
            <a:lvl2pPr marL="742950" indent="-285750">
              <a:spcBef>
                <a:spcPct val="50000"/>
              </a:spcBef>
              <a:defRPr sz="2400">
                <a:solidFill>
                  <a:schemeClr val="tx1"/>
                </a:solidFill>
                <a:latin typeface="Times New Roman" panose="02020603050405020304" pitchFamily="18" charset="0"/>
              </a:defRPr>
            </a:lvl2pPr>
            <a:lvl3pPr marL="1143000" indent="-228600">
              <a:spcBef>
                <a:spcPct val="50000"/>
              </a:spcBef>
              <a:defRPr sz="2400">
                <a:solidFill>
                  <a:schemeClr val="tx1"/>
                </a:solidFill>
                <a:latin typeface="Times New Roman" panose="02020603050405020304" pitchFamily="18" charset="0"/>
              </a:defRPr>
            </a:lvl3pPr>
            <a:lvl4pPr marL="1600200" indent="-228600">
              <a:spcBef>
                <a:spcPct val="50000"/>
              </a:spcBef>
              <a:defRPr sz="2400">
                <a:solidFill>
                  <a:schemeClr val="tx1"/>
                </a:solidFill>
                <a:latin typeface="Times New Roman" panose="02020603050405020304" pitchFamily="18" charset="0"/>
              </a:defRPr>
            </a:lvl4pPr>
            <a:lvl5pPr marL="2057400" indent="-228600">
              <a:spcBef>
                <a:spcPct val="50000"/>
              </a:spcBef>
              <a:defRPr sz="2400">
                <a:solidFill>
                  <a:schemeClr val="tx1"/>
                </a:solidFill>
                <a:latin typeface="Times New Roman" panose="02020603050405020304" pitchFamily="18"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defRPr>
            </a:lvl9pPr>
          </a:lstStyle>
          <a:p>
            <a:pPr eaLnBrk="1" hangingPunct="1"/>
            <a:r>
              <a:rPr lang="en-US" altLang="en-US" sz="4400" b="1" dirty="0">
                <a:latin typeface="SchoolBoy" pitchFamily="2" charset="0"/>
                <a:cs typeface="Times New Roman" panose="02020603050405020304" pitchFamily="18" charset="0"/>
              </a:rPr>
              <a:t>and unscrewed it! </a:t>
            </a:r>
          </a:p>
          <a:p>
            <a:pPr eaLnBrk="1" hangingPunct="1"/>
            <a:endParaRPr lang="en-US" altLang="en-US" dirty="0"/>
          </a:p>
        </p:txBody>
      </p:sp>
    </p:spTree>
  </p:cSld>
  <p:clrMapOvr>
    <a:masterClrMapping/>
  </p:clrMapOvr>
  <p:transition spd="med">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2296"/>
                                        </p:tgtEl>
                                        <p:attrNameLst>
                                          <p:attrName>style.visibility</p:attrName>
                                        </p:attrNameLst>
                                      </p:cBhvr>
                                      <p:to>
                                        <p:strVal val="visible"/>
                                      </p:to>
                                    </p:set>
                                    <p:anim calcmode="lin" valueType="num">
                                      <p:cBhvr additive="base">
                                        <p:cTn id="7" dur="500" fill="hold"/>
                                        <p:tgtEl>
                                          <p:spTgt spid="12296"/>
                                        </p:tgtEl>
                                        <p:attrNameLst>
                                          <p:attrName>ppt_x</p:attrName>
                                        </p:attrNameLst>
                                      </p:cBhvr>
                                      <p:tavLst>
                                        <p:tav tm="0">
                                          <p:val>
                                            <p:strVal val="0-#ppt_w/2"/>
                                          </p:val>
                                        </p:tav>
                                        <p:tav tm="100000">
                                          <p:val>
                                            <p:strVal val="#ppt_x"/>
                                          </p:val>
                                        </p:tav>
                                      </p:tavLst>
                                    </p:anim>
                                    <p:anim calcmode="lin" valueType="num">
                                      <p:cBhvr additive="base">
                                        <p:cTn id="8" dur="500" fill="hold"/>
                                        <p:tgtEl>
                                          <p:spTgt spid="1229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2297"/>
                                        </p:tgtEl>
                                        <p:attrNameLst>
                                          <p:attrName>style.visibility</p:attrName>
                                        </p:attrNameLst>
                                      </p:cBhvr>
                                      <p:to>
                                        <p:strVal val="visible"/>
                                      </p:to>
                                    </p:set>
                                    <p:anim calcmode="lin" valueType="num">
                                      <p:cBhvr additive="base">
                                        <p:cTn id="13" dur="500" fill="hold"/>
                                        <p:tgtEl>
                                          <p:spTgt spid="12297"/>
                                        </p:tgtEl>
                                        <p:attrNameLst>
                                          <p:attrName>ppt_x</p:attrName>
                                        </p:attrNameLst>
                                      </p:cBhvr>
                                      <p:tavLst>
                                        <p:tav tm="0">
                                          <p:val>
                                            <p:strVal val="0-#ppt_w/2"/>
                                          </p:val>
                                        </p:tav>
                                        <p:tav tm="100000">
                                          <p:val>
                                            <p:strVal val="#ppt_x"/>
                                          </p:val>
                                        </p:tav>
                                      </p:tavLst>
                                    </p:anim>
                                    <p:anim calcmode="lin" valueType="num">
                                      <p:cBhvr additive="base">
                                        <p:cTn id="14" dur="500" fill="hold"/>
                                        <p:tgtEl>
                                          <p:spTgt spid="1229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2294"/>
                                        </p:tgtEl>
                                        <p:attrNameLst>
                                          <p:attrName>style.visibility</p:attrName>
                                        </p:attrNameLst>
                                      </p:cBhvr>
                                      <p:to>
                                        <p:strVal val="visible"/>
                                      </p:to>
                                    </p:set>
                                    <p:anim calcmode="lin" valueType="num">
                                      <p:cBhvr additive="base">
                                        <p:cTn id="19" dur="500" fill="hold"/>
                                        <p:tgtEl>
                                          <p:spTgt spid="12294"/>
                                        </p:tgtEl>
                                        <p:attrNameLst>
                                          <p:attrName>ppt_x</p:attrName>
                                        </p:attrNameLst>
                                      </p:cBhvr>
                                      <p:tavLst>
                                        <p:tav tm="0">
                                          <p:val>
                                            <p:strVal val="0-#ppt_w/2"/>
                                          </p:val>
                                        </p:tav>
                                        <p:tav tm="100000">
                                          <p:val>
                                            <p:strVal val="#ppt_x"/>
                                          </p:val>
                                        </p:tav>
                                      </p:tavLst>
                                    </p:anim>
                                    <p:anim calcmode="lin" valueType="num">
                                      <p:cBhvr additive="base">
                                        <p:cTn id="20" dur="500" fill="hold"/>
                                        <p:tgtEl>
                                          <p:spTgt spid="1229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2298"/>
                                        </p:tgtEl>
                                        <p:attrNameLst>
                                          <p:attrName>style.visibility</p:attrName>
                                        </p:attrNameLst>
                                      </p:cBhvr>
                                      <p:to>
                                        <p:strVal val="visible"/>
                                      </p:to>
                                    </p:set>
                                    <p:anim calcmode="lin" valueType="num">
                                      <p:cBhvr additive="base">
                                        <p:cTn id="25" dur="500" fill="hold"/>
                                        <p:tgtEl>
                                          <p:spTgt spid="12298"/>
                                        </p:tgtEl>
                                        <p:attrNameLst>
                                          <p:attrName>ppt_x</p:attrName>
                                        </p:attrNameLst>
                                      </p:cBhvr>
                                      <p:tavLst>
                                        <p:tav tm="0">
                                          <p:val>
                                            <p:strVal val="0-#ppt_w/2"/>
                                          </p:val>
                                        </p:tav>
                                        <p:tav tm="100000">
                                          <p:val>
                                            <p:strVal val="#ppt_x"/>
                                          </p:val>
                                        </p:tav>
                                      </p:tavLst>
                                    </p:anim>
                                    <p:anim calcmode="lin" valueType="num">
                                      <p:cBhvr additive="base">
                                        <p:cTn id="26" dur="500" fill="hold"/>
                                        <p:tgtEl>
                                          <p:spTgt spid="122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7" grpId="0" autoUpdateAnimBg="0"/>
      <p:bldP spid="12298"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1295400" y="304800"/>
            <a:ext cx="685800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50000"/>
              </a:spcBef>
              <a:defRPr sz="2400">
                <a:solidFill>
                  <a:schemeClr val="tx1"/>
                </a:solidFill>
                <a:latin typeface="Times New Roman" panose="02020603050405020304" pitchFamily="18" charset="0"/>
              </a:defRPr>
            </a:lvl1pPr>
            <a:lvl2pPr marL="742950" indent="-285750">
              <a:spcBef>
                <a:spcPct val="50000"/>
              </a:spcBef>
              <a:defRPr sz="2400">
                <a:solidFill>
                  <a:schemeClr val="tx1"/>
                </a:solidFill>
                <a:latin typeface="Times New Roman" panose="02020603050405020304" pitchFamily="18" charset="0"/>
              </a:defRPr>
            </a:lvl2pPr>
            <a:lvl3pPr marL="1143000" indent="-228600">
              <a:spcBef>
                <a:spcPct val="50000"/>
              </a:spcBef>
              <a:defRPr sz="2400">
                <a:solidFill>
                  <a:schemeClr val="tx1"/>
                </a:solidFill>
                <a:latin typeface="Times New Roman" panose="02020603050405020304" pitchFamily="18" charset="0"/>
              </a:defRPr>
            </a:lvl3pPr>
            <a:lvl4pPr marL="1600200" indent="-228600">
              <a:spcBef>
                <a:spcPct val="50000"/>
              </a:spcBef>
              <a:defRPr sz="2400">
                <a:solidFill>
                  <a:schemeClr val="tx1"/>
                </a:solidFill>
                <a:latin typeface="Times New Roman" panose="02020603050405020304" pitchFamily="18" charset="0"/>
              </a:defRPr>
            </a:lvl4pPr>
            <a:lvl5pPr marL="2057400" indent="-228600">
              <a:spcBef>
                <a:spcPct val="50000"/>
              </a:spcBef>
              <a:defRPr sz="2400">
                <a:solidFill>
                  <a:schemeClr val="tx1"/>
                </a:solidFill>
                <a:latin typeface="Times New Roman" panose="02020603050405020304" pitchFamily="18"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defRPr>
            </a:lvl9pPr>
          </a:lstStyle>
          <a:p>
            <a:pPr algn="ctr" eaLnBrk="1" hangingPunct="1"/>
            <a:r>
              <a:rPr lang="en-US" altLang="en-US" sz="4800" b="1" dirty="0">
                <a:solidFill>
                  <a:schemeClr val="accent2"/>
                </a:solidFill>
                <a:latin typeface="SchoolBoy" pitchFamily="2" charset="0"/>
                <a:cs typeface="Times New Roman" panose="02020603050405020304" pitchFamily="18" charset="0"/>
              </a:rPr>
              <a:t>Why is it that it is so easy to unscrew with a tool when you can't with your bare hands? </a:t>
            </a:r>
          </a:p>
        </p:txBody>
      </p:sp>
      <p:pic>
        <p:nvPicPr>
          <p:cNvPr id="13318" name="Picture 6" descr="Click To Download">
            <a:hlinkClick r:id="rId2" tooltip="Click To Download"/>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657600"/>
            <a:ext cx="29718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wipe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nodeType="clickEffect">
                                  <p:stCondLst>
                                    <p:cond delay="0"/>
                                  </p:stCondLst>
                                  <p:childTnLst>
                                    <p:set>
                                      <p:cBhvr>
                                        <p:cTn id="6" dur="1" fill="hold">
                                          <p:stCondLst>
                                            <p:cond delay="0"/>
                                          </p:stCondLst>
                                        </p:cTn>
                                        <p:tgtEl>
                                          <p:spTgt spid="13318"/>
                                        </p:tgtEl>
                                        <p:attrNameLst>
                                          <p:attrName>style.visibility</p:attrName>
                                        </p:attrNameLst>
                                      </p:cBhvr>
                                      <p:to>
                                        <p:strVal val="visible"/>
                                      </p:to>
                                    </p:set>
                                    <p:animEffect transition="in" filter="barn(inHorizontal)">
                                      <p:cBhvr>
                                        <p:cTn id="7" dur="500"/>
                                        <p:tgtEl>
                                          <p:spTgt spid="13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304800" y="0"/>
            <a:ext cx="8839200" cy="338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50000"/>
              </a:spcBef>
              <a:defRPr sz="2400">
                <a:solidFill>
                  <a:schemeClr val="tx1"/>
                </a:solidFill>
                <a:latin typeface="Times New Roman" panose="02020603050405020304" pitchFamily="18" charset="0"/>
              </a:defRPr>
            </a:lvl1pPr>
            <a:lvl2pPr marL="742950" indent="-285750">
              <a:spcBef>
                <a:spcPct val="50000"/>
              </a:spcBef>
              <a:defRPr sz="2400">
                <a:solidFill>
                  <a:schemeClr val="tx1"/>
                </a:solidFill>
                <a:latin typeface="Times New Roman" panose="02020603050405020304" pitchFamily="18" charset="0"/>
              </a:defRPr>
            </a:lvl2pPr>
            <a:lvl3pPr marL="1143000" indent="-228600">
              <a:spcBef>
                <a:spcPct val="50000"/>
              </a:spcBef>
              <a:defRPr sz="2400">
                <a:solidFill>
                  <a:schemeClr val="tx1"/>
                </a:solidFill>
                <a:latin typeface="Times New Roman" panose="02020603050405020304" pitchFamily="18" charset="0"/>
              </a:defRPr>
            </a:lvl3pPr>
            <a:lvl4pPr marL="1600200" indent="-228600">
              <a:spcBef>
                <a:spcPct val="50000"/>
              </a:spcBef>
              <a:defRPr sz="2400">
                <a:solidFill>
                  <a:schemeClr val="tx1"/>
                </a:solidFill>
                <a:latin typeface="Times New Roman" panose="02020603050405020304" pitchFamily="18" charset="0"/>
              </a:defRPr>
            </a:lvl4pPr>
            <a:lvl5pPr marL="2057400" indent="-228600">
              <a:spcBef>
                <a:spcPct val="50000"/>
              </a:spcBef>
              <a:defRPr sz="2400">
                <a:solidFill>
                  <a:schemeClr val="tx1"/>
                </a:solidFill>
                <a:latin typeface="Times New Roman" panose="02020603050405020304" pitchFamily="18"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defRPr>
            </a:lvl9pPr>
          </a:lstStyle>
          <a:p>
            <a:pPr eaLnBrk="1" hangingPunct="1"/>
            <a:r>
              <a:rPr lang="en-US" altLang="en-US" sz="3600" b="1">
                <a:solidFill>
                  <a:schemeClr val="accent2"/>
                </a:solidFill>
                <a:latin typeface="Batang" pitchFamily="18" charset="-127"/>
                <a:cs typeface="Times New Roman" panose="02020603050405020304" pitchFamily="18" charset="0"/>
              </a:rPr>
              <a:t>The wrench and screw driver are examples of a wheel and axle, where the screw or bolt is the axle and the handle is the wheel. The tool makes the job easier by changing the amount of the force you exert.</a:t>
            </a:r>
            <a:r>
              <a:rPr lang="en-US" altLang="en-US">
                <a:latin typeface="Batang" pitchFamily="18" charset="-127"/>
                <a:cs typeface="Times New Roman" panose="02020603050405020304" pitchFamily="18" charset="0"/>
              </a:rPr>
              <a:t> </a:t>
            </a:r>
          </a:p>
        </p:txBody>
      </p:sp>
      <p:pic>
        <p:nvPicPr>
          <p:cNvPr id="14341" name="Picture 5" descr="Click To Download">
            <a:hlinkClick r:id="rId2" tooltip="Click To Download"/>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3657600"/>
            <a:ext cx="28194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3" name="Line 7"/>
          <p:cNvSpPr>
            <a:spLocks noChangeShapeType="1"/>
          </p:cNvSpPr>
          <p:nvPr/>
        </p:nvSpPr>
        <p:spPr bwMode="auto">
          <a:xfrm>
            <a:off x="4800600" y="5257800"/>
            <a:ext cx="1066800" cy="990600"/>
          </a:xfrm>
          <a:prstGeom prst="line">
            <a:avLst/>
          </a:prstGeom>
          <a:noFill/>
          <a:ln w="3810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44" name="Line 8"/>
          <p:cNvSpPr>
            <a:spLocks noChangeShapeType="1"/>
          </p:cNvSpPr>
          <p:nvPr/>
        </p:nvSpPr>
        <p:spPr bwMode="auto">
          <a:xfrm>
            <a:off x="5105400" y="4419600"/>
            <a:ext cx="1905000" cy="0"/>
          </a:xfrm>
          <a:prstGeom prst="line">
            <a:avLst/>
          </a:prstGeom>
          <a:noFill/>
          <a:ln w="3810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45" name="Text Box 9"/>
          <p:cNvSpPr txBox="1">
            <a:spLocks noChangeArrowheads="1"/>
          </p:cNvSpPr>
          <p:nvPr/>
        </p:nvSpPr>
        <p:spPr bwMode="auto">
          <a:xfrm>
            <a:off x="2971800" y="4953000"/>
            <a:ext cx="1828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50000"/>
              </a:spcBef>
              <a:defRPr sz="2400">
                <a:solidFill>
                  <a:schemeClr val="tx1"/>
                </a:solidFill>
                <a:latin typeface="Times New Roman" panose="02020603050405020304" pitchFamily="18" charset="0"/>
              </a:defRPr>
            </a:lvl1pPr>
            <a:lvl2pPr marL="742950" indent="-285750">
              <a:spcBef>
                <a:spcPct val="50000"/>
              </a:spcBef>
              <a:defRPr sz="2400">
                <a:solidFill>
                  <a:schemeClr val="tx1"/>
                </a:solidFill>
                <a:latin typeface="Times New Roman" panose="02020603050405020304" pitchFamily="18" charset="0"/>
              </a:defRPr>
            </a:lvl2pPr>
            <a:lvl3pPr marL="1143000" indent="-228600">
              <a:spcBef>
                <a:spcPct val="50000"/>
              </a:spcBef>
              <a:defRPr sz="2400">
                <a:solidFill>
                  <a:schemeClr val="tx1"/>
                </a:solidFill>
                <a:latin typeface="Times New Roman" panose="02020603050405020304" pitchFamily="18" charset="0"/>
              </a:defRPr>
            </a:lvl3pPr>
            <a:lvl4pPr marL="1600200" indent="-228600">
              <a:spcBef>
                <a:spcPct val="50000"/>
              </a:spcBef>
              <a:defRPr sz="2400">
                <a:solidFill>
                  <a:schemeClr val="tx1"/>
                </a:solidFill>
                <a:latin typeface="Times New Roman" panose="02020603050405020304" pitchFamily="18" charset="0"/>
              </a:defRPr>
            </a:lvl4pPr>
            <a:lvl5pPr marL="2057400" indent="-228600">
              <a:spcBef>
                <a:spcPct val="50000"/>
              </a:spcBef>
              <a:defRPr sz="2400">
                <a:solidFill>
                  <a:schemeClr val="tx1"/>
                </a:solidFill>
                <a:latin typeface="Times New Roman" panose="02020603050405020304" pitchFamily="18"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defRPr>
            </a:lvl9pPr>
          </a:lstStyle>
          <a:p>
            <a:pPr eaLnBrk="1" hangingPunct="1"/>
            <a:r>
              <a:rPr lang="en-US" altLang="en-US" sz="3600">
                <a:latin typeface="SchoolBoy" pitchFamily="2" charset="0"/>
              </a:rPr>
              <a:t>Axle</a:t>
            </a:r>
          </a:p>
        </p:txBody>
      </p:sp>
      <p:sp>
        <p:nvSpPr>
          <p:cNvPr id="14346" name="Text Box 10"/>
          <p:cNvSpPr txBox="1">
            <a:spLocks noChangeArrowheads="1"/>
          </p:cNvSpPr>
          <p:nvPr/>
        </p:nvSpPr>
        <p:spPr bwMode="auto">
          <a:xfrm>
            <a:off x="2743200" y="4114800"/>
            <a:ext cx="2514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50000"/>
              </a:spcBef>
              <a:defRPr sz="2400">
                <a:solidFill>
                  <a:schemeClr val="tx1"/>
                </a:solidFill>
                <a:latin typeface="Times New Roman" panose="02020603050405020304" pitchFamily="18" charset="0"/>
              </a:defRPr>
            </a:lvl1pPr>
            <a:lvl2pPr marL="742950" indent="-285750">
              <a:spcBef>
                <a:spcPct val="50000"/>
              </a:spcBef>
              <a:defRPr sz="2400">
                <a:solidFill>
                  <a:schemeClr val="tx1"/>
                </a:solidFill>
                <a:latin typeface="Times New Roman" panose="02020603050405020304" pitchFamily="18" charset="0"/>
              </a:defRPr>
            </a:lvl2pPr>
            <a:lvl3pPr marL="1143000" indent="-228600">
              <a:spcBef>
                <a:spcPct val="50000"/>
              </a:spcBef>
              <a:defRPr sz="2400">
                <a:solidFill>
                  <a:schemeClr val="tx1"/>
                </a:solidFill>
                <a:latin typeface="Times New Roman" panose="02020603050405020304" pitchFamily="18" charset="0"/>
              </a:defRPr>
            </a:lvl3pPr>
            <a:lvl4pPr marL="1600200" indent="-228600">
              <a:spcBef>
                <a:spcPct val="50000"/>
              </a:spcBef>
              <a:defRPr sz="2400">
                <a:solidFill>
                  <a:schemeClr val="tx1"/>
                </a:solidFill>
                <a:latin typeface="Times New Roman" panose="02020603050405020304" pitchFamily="18" charset="0"/>
              </a:defRPr>
            </a:lvl4pPr>
            <a:lvl5pPr marL="2057400" indent="-228600">
              <a:spcBef>
                <a:spcPct val="50000"/>
              </a:spcBef>
              <a:defRPr sz="2400">
                <a:solidFill>
                  <a:schemeClr val="tx1"/>
                </a:solidFill>
                <a:latin typeface="Times New Roman" panose="02020603050405020304" pitchFamily="18"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defRPr>
            </a:lvl9pPr>
          </a:lstStyle>
          <a:p>
            <a:pPr eaLnBrk="1" hangingPunct="1"/>
            <a:r>
              <a:rPr lang="en-US" altLang="en-US" sz="3600">
                <a:latin typeface="SchoolBoy" pitchFamily="2" charset="0"/>
              </a:rPr>
              <a:t>Wheel</a:t>
            </a:r>
          </a:p>
        </p:txBody>
      </p:sp>
    </p:spTree>
  </p:cSld>
  <p:clrMapOvr>
    <a:masterClrMapping/>
  </p:clrMapOvr>
  <p:transition spd="med">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4341"/>
                                        </p:tgtEl>
                                        <p:attrNameLst>
                                          <p:attrName>style.visibility</p:attrName>
                                        </p:attrNameLst>
                                      </p:cBhvr>
                                      <p:to>
                                        <p:strVal val="visible"/>
                                      </p:to>
                                    </p:set>
                                    <p:anim calcmode="lin" valueType="num">
                                      <p:cBhvr additive="base">
                                        <p:cTn id="7" dur="500" fill="hold"/>
                                        <p:tgtEl>
                                          <p:spTgt spid="14341"/>
                                        </p:tgtEl>
                                        <p:attrNameLst>
                                          <p:attrName>ppt_x</p:attrName>
                                        </p:attrNameLst>
                                      </p:cBhvr>
                                      <p:tavLst>
                                        <p:tav tm="0">
                                          <p:val>
                                            <p:strVal val="0-#ppt_w/2"/>
                                          </p:val>
                                        </p:tav>
                                        <p:tav tm="100000">
                                          <p:val>
                                            <p:strVal val="#ppt_x"/>
                                          </p:val>
                                        </p:tav>
                                      </p:tavLst>
                                    </p:anim>
                                    <p:anim calcmode="lin" valueType="num">
                                      <p:cBhvr additive="base">
                                        <p:cTn id="8" dur="500" fill="hold"/>
                                        <p:tgtEl>
                                          <p:spTgt spid="1434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4343"/>
                                        </p:tgtEl>
                                        <p:attrNameLst>
                                          <p:attrName>style.visibility</p:attrName>
                                        </p:attrNameLst>
                                      </p:cBhvr>
                                      <p:to>
                                        <p:strVal val="visible"/>
                                      </p:to>
                                    </p:set>
                                    <p:anim calcmode="lin" valueType="num">
                                      <p:cBhvr additive="base">
                                        <p:cTn id="13" dur="500" fill="hold"/>
                                        <p:tgtEl>
                                          <p:spTgt spid="14343"/>
                                        </p:tgtEl>
                                        <p:attrNameLst>
                                          <p:attrName>ppt_x</p:attrName>
                                        </p:attrNameLst>
                                      </p:cBhvr>
                                      <p:tavLst>
                                        <p:tav tm="0">
                                          <p:val>
                                            <p:strVal val="0-#ppt_w/2"/>
                                          </p:val>
                                        </p:tav>
                                        <p:tav tm="100000">
                                          <p:val>
                                            <p:strVal val="#ppt_x"/>
                                          </p:val>
                                        </p:tav>
                                      </p:tavLst>
                                    </p:anim>
                                    <p:anim calcmode="lin" valueType="num">
                                      <p:cBhvr additive="base">
                                        <p:cTn id="14" dur="500" fill="hold"/>
                                        <p:tgtEl>
                                          <p:spTgt spid="1434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4345"/>
                                        </p:tgtEl>
                                        <p:attrNameLst>
                                          <p:attrName>style.visibility</p:attrName>
                                        </p:attrNameLst>
                                      </p:cBhvr>
                                      <p:to>
                                        <p:strVal val="visible"/>
                                      </p:to>
                                    </p:set>
                                    <p:anim calcmode="lin" valueType="num">
                                      <p:cBhvr additive="base">
                                        <p:cTn id="19" dur="500" fill="hold"/>
                                        <p:tgtEl>
                                          <p:spTgt spid="14345"/>
                                        </p:tgtEl>
                                        <p:attrNameLst>
                                          <p:attrName>ppt_x</p:attrName>
                                        </p:attrNameLst>
                                      </p:cBhvr>
                                      <p:tavLst>
                                        <p:tav tm="0">
                                          <p:val>
                                            <p:strVal val="0-#ppt_w/2"/>
                                          </p:val>
                                        </p:tav>
                                        <p:tav tm="100000">
                                          <p:val>
                                            <p:strVal val="#ppt_x"/>
                                          </p:val>
                                        </p:tav>
                                      </p:tavLst>
                                    </p:anim>
                                    <p:anim calcmode="lin" valueType="num">
                                      <p:cBhvr additive="base">
                                        <p:cTn id="20" dur="500" fill="hold"/>
                                        <p:tgtEl>
                                          <p:spTgt spid="14345"/>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4344"/>
                                        </p:tgtEl>
                                        <p:attrNameLst>
                                          <p:attrName>style.visibility</p:attrName>
                                        </p:attrNameLst>
                                      </p:cBhvr>
                                      <p:to>
                                        <p:strVal val="visible"/>
                                      </p:to>
                                    </p:set>
                                    <p:anim calcmode="lin" valueType="num">
                                      <p:cBhvr additive="base">
                                        <p:cTn id="25" dur="500" fill="hold"/>
                                        <p:tgtEl>
                                          <p:spTgt spid="14344"/>
                                        </p:tgtEl>
                                        <p:attrNameLst>
                                          <p:attrName>ppt_x</p:attrName>
                                        </p:attrNameLst>
                                      </p:cBhvr>
                                      <p:tavLst>
                                        <p:tav tm="0">
                                          <p:val>
                                            <p:strVal val="0-#ppt_w/2"/>
                                          </p:val>
                                        </p:tav>
                                        <p:tav tm="100000">
                                          <p:val>
                                            <p:strVal val="#ppt_x"/>
                                          </p:val>
                                        </p:tav>
                                      </p:tavLst>
                                    </p:anim>
                                    <p:anim calcmode="lin" valueType="num">
                                      <p:cBhvr additive="base">
                                        <p:cTn id="26" dur="500" fill="hold"/>
                                        <p:tgtEl>
                                          <p:spTgt spid="14344"/>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4346"/>
                                        </p:tgtEl>
                                        <p:attrNameLst>
                                          <p:attrName>style.visibility</p:attrName>
                                        </p:attrNameLst>
                                      </p:cBhvr>
                                      <p:to>
                                        <p:strVal val="visible"/>
                                      </p:to>
                                    </p:set>
                                    <p:anim calcmode="lin" valueType="num">
                                      <p:cBhvr additive="base">
                                        <p:cTn id="31" dur="500" fill="hold"/>
                                        <p:tgtEl>
                                          <p:spTgt spid="14346"/>
                                        </p:tgtEl>
                                        <p:attrNameLst>
                                          <p:attrName>ppt_x</p:attrName>
                                        </p:attrNameLst>
                                      </p:cBhvr>
                                      <p:tavLst>
                                        <p:tav tm="0">
                                          <p:val>
                                            <p:strVal val="0-#ppt_w/2"/>
                                          </p:val>
                                        </p:tav>
                                        <p:tav tm="100000">
                                          <p:val>
                                            <p:strVal val="#ppt_x"/>
                                          </p:val>
                                        </p:tav>
                                      </p:tavLst>
                                    </p:anim>
                                    <p:anim calcmode="lin" valueType="num">
                                      <p:cBhvr additive="base">
                                        <p:cTn id="32" dur="500" fill="hold"/>
                                        <p:tgtEl>
                                          <p:spTgt spid="143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3" grpId="0" animBg="1"/>
      <p:bldP spid="14344" grpId="0" animBg="1"/>
      <p:bldP spid="14345" grpId="0" autoUpdateAnimBg="0"/>
      <p:bldP spid="14346"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descr="Click To Download">
            <a:hlinkClick r:id="rId2" tooltip="Click To Download"/>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1447800" y="609600"/>
            <a:ext cx="58674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2" name="Text Box 2"/>
          <p:cNvSpPr txBox="1">
            <a:spLocks noChangeArrowheads="1"/>
          </p:cNvSpPr>
          <p:nvPr/>
        </p:nvSpPr>
        <p:spPr bwMode="auto">
          <a:xfrm>
            <a:off x="228600" y="1295400"/>
            <a:ext cx="8534400"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50000"/>
              </a:spcBef>
              <a:defRPr sz="2400">
                <a:solidFill>
                  <a:schemeClr val="tx1"/>
                </a:solidFill>
                <a:latin typeface="Times New Roman" panose="02020603050405020304" pitchFamily="18" charset="0"/>
              </a:defRPr>
            </a:lvl1pPr>
            <a:lvl2pPr marL="742950" indent="-285750">
              <a:spcBef>
                <a:spcPct val="50000"/>
              </a:spcBef>
              <a:defRPr sz="2400">
                <a:solidFill>
                  <a:schemeClr val="tx1"/>
                </a:solidFill>
                <a:latin typeface="Times New Roman" panose="02020603050405020304" pitchFamily="18" charset="0"/>
              </a:defRPr>
            </a:lvl2pPr>
            <a:lvl3pPr marL="1143000" indent="-228600">
              <a:spcBef>
                <a:spcPct val="50000"/>
              </a:spcBef>
              <a:defRPr sz="2400">
                <a:solidFill>
                  <a:schemeClr val="tx1"/>
                </a:solidFill>
                <a:latin typeface="Times New Roman" panose="02020603050405020304" pitchFamily="18" charset="0"/>
              </a:defRPr>
            </a:lvl3pPr>
            <a:lvl4pPr marL="1600200" indent="-228600">
              <a:spcBef>
                <a:spcPct val="50000"/>
              </a:spcBef>
              <a:defRPr sz="2400">
                <a:solidFill>
                  <a:schemeClr val="tx1"/>
                </a:solidFill>
                <a:latin typeface="Times New Roman" panose="02020603050405020304" pitchFamily="18" charset="0"/>
              </a:defRPr>
            </a:lvl4pPr>
            <a:lvl5pPr marL="2057400" indent="-228600">
              <a:spcBef>
                <a:spcPct val="50000"/>
              </a:spcBef>
              <a:defRPr sz="2400">
                <a:solidFill>
                  <a:schemeClr val="tx1"/>
                </a:solidFill>
                <a:latin typeface="Times New Roman" panose="02020603050405020304" pitchFamily="18"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defRPr>
            </a:lvl9pPr>
          </a:lstStyle>
          <a:p>
            <a:pPr marL="571500" indent="-571500" algn="ctr" eaLnBrk="1" hangingPunct="1">
              <a:buFont typeface="Arial" panose="020B0604020202020204" pitchFamily="34" charset="0"/>
              <a:buChar char="•"/>
            </a:pPr>
            <a:r>
              <a:rPr lang="en-US" altLang="en-US" sz="3600" b="1" dirty="0">
                <a:solidFill>
                  <a:schemeClr val="accent2"/>
                </a:solidFill>
                <a:latin typeface="Tahoma" panose="020B0604030504040204" pitchFamily="34" charset="0"/>
                <a:cs typeface="Times New Roman" panose="02020603050405020304" pitchFamily="18" charset="0"/>
              </a:rPr>
              <a:t>All of the simple machines can be used for thousands of jobs from lifting a 500-pound weight to making a boat go. </a:t>
            </a:r>
          </a:p>
          <a:p>
            <a:pPr marL="571500" indent="-571500" algn="ctr" eaLnBrk="1" hangingPunct="1">
              <a:buFont typeface="Arial" panose="020B0604020202020204" pitchFamily="34" charset="0"/>
              <a:buChar char="•"/>
            </a:pPr>
            <a:r>
              <a:rPr lang="en-US" altLang="en-US" sz="3600" b="1" dirty="0">
                <a:solidFill>
                  <a:schemeClr val="accent2"/>
                </a:solidFill>
                <a:latin typeface="Tahoma" panose="020B0604030504040204" pitchFamily="34" charset="0"/>
                <a:cs typeface="Times New Roman" panose="02020603050405020304" pitchFamily="18" charset="0"/>
              </a:rPr>
              <a:t>The reason why these machines are so special is because they make difficult tasks much easier.</a:t>
            </a:r>
          </a:p>
          <a:p>
            <a:pPr algn="ctr" eaLnBrk="1" hangingPunct="1"/>
            <a:endParaRPr lang="en-US" altLang="en-US" sz="3600" b="1" dirty="0">
              <a:solidFill>
                <a:schemeClr val="accent2"/>
              </a:solidFill>
              <a:latin typeface="Tahoma" panose="020B0604030504040204" pitchFamily="34" charset="0"/>
            </a:endParaRPr>
          </a:p>
        </p:txBody>
      </p:sp>
    </p:spTree>
  </p:cSld>
  <p:clrMapOvr>
    <a:masterClrMapping/>
  </p:clrMapOvr>
  <p:transition spd="med">
    <p:cover dir="l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3414713" y="25527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50000"/>
              </a:spcBef>
              <a:defRPr sz="2400">
                <a:solidFill>
                  <a:schemeClr val="tx1"/>
                </a:solidFill>
                <a:latin typeface="Times New Roman" panose="02020603050405020304" pitchFamily="18" charset="0"/>
              </a:defRPr>
            </a:lvl1pPr>
            <a:lvl2pPr marL="742950" indent="-285750">
              <a:spcBef>
                <a:spcPct val="50000"/>
              </a:spcBef>
              <a:defRPr sz="2400">
                <a:solidFill>
                  <a:schemeClr val="tx1"/>
                </a:solidFill>
                <a:latin typeface="Times New Roman" panose="02020603050405020304" pitchFamily="18" charset="0"/>
              </a:defRPr>
            </a:lvl2pPr>
            <a:lvl3pPr marL="1143000" indent="-228600">
              <a:spcBef>
                <a:spcPct val="50000"/>
              </a:spcBef>
              <a:defRPr sz="2400">
                <a:solidFill>
                  <a:schemeClr val="tx1"/>
                </a:solidFill>
                <a:latin typeface="Times New Roman" panose="02020603050405020304" pitchFamily="18" charset="0"/>
              </a:defRPr>
            </a:lvl3pPr>
            <a:lvl4pPr marL="1600200" indent="-228600">
              <a:spcBef>
                <a:spcPct val="50000"/>
              </a:spcBef>
              <a:defRPr sz="2400">
                <a:solidFill>
                  <a:schemeClr val="tx1"/>
                </a:solidFill>
                <a:latin typeface="Times New Roman" panose="02020603050405020304" pitchFamily="18" charset="0"/>
              </a:defRPr>
            </a:lvl4pPr>
            <a:lvl5pPr marL="2057400" indent="-228600">
              <a:spcBef>
                <a:spcPct val="50000"/>
              </a:spcBef>
              <a:defRPr sz="2400">
                <a:solidFill>
                  <a:schemeClr val="tx1"/>
                </a:solidFill>
                <a:latin typeface="Times New Roman" panose="02020603050405020304" pitchFamily="18"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4107" name="WordArt 11"/>
          <p:cNvSpPr>
            <a:spLocks noChangeArrowheads="1" noChangeShapeType="1" noTextEdit="1"/>
          </p:cNvSpPr>
          <p:nvPr/>
        </p:nvSpPr>
        <p:spPr bwMode="auto">
          <a:xfrm>
            <a:off x="609600" y="381000"/>
            <a:ext cx="6000750" cy="1257300"/>
          </a:xfrm>
          <a:prstGeom prst="rect">
            <a:avLst/>
          </a:prstGeom>
        </p:spPr>
        <p:txBody>
          <a:bodyPr wrap="none" fromWordArt="1">
            <a:prstTxWarp prst="textPlain">
              <a:avLst>
                <a:gd name="adj" fmla="val 50000"/>
              </a:avLst>
            </a:prstTxWarp>
          </a:bodyPr>
          <a:lstStyle/>
          <a:p>
            <a:pPr algn="ctr"/>
            <a:r>
              <a:rPr lang="en-US" sz="36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Black" panose="020B0A04020102020204" pitchFamily="34" charset="0"/>
              </a:rPr>
              <a:t>Inclined Plane</a:t>
            </a:r>
          </a:p>
        </p:txBody>
      </p:sp>
      <p:pic>
        <p:nvPicPr>
          <p:cNvPr id="5" name="Picture 4">
            <a:extLst>
              <a:ext uri="{FF2B5EF4-FFF2-40B4-BE49-F238E27FC236}">
                <a16:creationId xmlns:a16="http://schemas.microsoft.com/office/drawing/2014/main" xmlns="" id="{C4644CE0-31FE-4C38-B84D-13146E0BF3BC}"/>
              </a:ext>
            </a:extLst>
          </p:cNvPr>
          <p:cNvPicPr/>
          <p:nvPr/>
        </p:nvPicPr>
        <p:blipFill>
          <a:blip r:embed="rId2"/>
          <a:stretch>
            <a:fillRect/>
          </a:stretch>
        </p:blipFill>
        <p:spPr>
          <a:xfrm>
            <a:off x="1685782" y="2843536"/>
            <a:ext cx="5772435" cy="2923527"/>
          </a:xfrm>
          <a:prstGeom prst="rect">
            <a:avLst/>
          </a:prstGeom>
        </p:spPr>
      </p:pic>
    </p:spTree>
  </p:cSld>
  <p:clrMapOvr>
    <a:masterClrMapping/>
  </p:clrMapOvr>
  <p:transition spd="med">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3414713" y="25527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50000"/>
              </a:spcBef>
              <a:defRPr sz="2400">
                <a:solidFill>
                  <a:schemeClr val="tx1"/>
                </a:solidFill>
                <a:latin typeface="Times New Roman" panose="02020603050405020304" pitchFamily="18" charset="0"/>
              </a:defRPr>
            </a:lvl1pPr>
            <a:lvl2pPr marL="742950" indent="-285750">
              <a:spcBef>
                <a:spcPct val="50000"/>
              </a:spcBef>
              <a:defRPr sz="2400">
                <a:solidFill>
                  <a:schemeClr val="tx1"/>
                </a:solidFill>
                <a:latin typeface="Times New Roman" panose="02020603050405020304" pitchFamily="18" charset="0"/>
              </a:defRPr>
            </a:lvl2pPr>
            <a:lvl3pPr marL="1143000" indent="-228600">
              <a:spcBef>
                <a:spcPct val="50000"/>
              </a:spcBef>
              <a:defRPr sz="2400">
                <a:solidFill>
                  <a:schemeClr val="tx1"/>
                </a:solidFill>
                <a:latin typeface="Times New Roman" panose="02020603050405020304" pitchFamily="18" charset="0"/>
              </a:defRPr>
            </a:lvl3pPr>
            <a:lvl4pPr marL="1600200" indent="-228600">
              <a:spcBef>
                <a:spcPct val="50000"/>
              </a:spcBef>
              <a:defRPr sz="2400">
                <a:solidFill>
                  <a:schemeClr val="tx1"/>
                </a:solidFill>
                <a:latin typeface="Times New Roman" panose="02020603050405020304" pitchFamily="18" charset="0"/>
              </a:defRPr>
            </a:lvl4pPr>
            <a:lvl5pPr marL="2057400" indent="-228600">
              <a:spcBef>
                <a:spcPct val="50000"/>
              </a:spcBef>
              <a:defRPr sz="2400">
                <a:solidFill>
                  <a:schemeClr val="tx1"/>
                </a:solidFill>
                <a:latin typeface="Times New Roman" panose="02020603050405020304" pitchFamily="18"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4107" name="WordArt 11"/>
          <p:cNvSpPr>
            <a:spLocks noChangeArrowheads="1" noChangeShapeType="1" noTextEdit="1"/>
          </p:cNvSpPr>
          <p:nvPr/>
        </p:nvSpPr>
        <p:spPr bwMode="auto">
          <a:xfrm>
            <a:off x="609600" y="381000"/>
            <a:ext cx="6000750" cy="1257300"/>
          </a:xfrm>
          <a:prstGeom prst="rect">
            <a:avLst/>
          </a:prstGeom>
        </p:spPr>
        <p:txBody>
          <a:bodyPr wrap="none" fromWordArt="1">
            <a:prstTxWarp prst="textPlain">
              <a:avLst>
                <a:gd name="adj" fmla="val 50000"/>
              </a:avLst>
            </a:prstTxWarp>
          </a:bodyPr>
          <a:lstStyle/>
          <a:p>
            <a:pPr algn="ctr"/>
            <a:r>
              <a:rPr lang="en-US" sz="36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Black" panose="020B0A04020102020204" pitchFamily="34" charset="0"/>
              </a:rPr>
              <a:t>Inclined Plane</a:t>
            </a:r>
          </a:p>
        </p:txBody>
      </p:sp>
      <p:sp>
        <p:nvSpPr>
          <p:cNvPr id="3" name="Content Placeholder 2"/>
          <p:cNvSpPr>
            <a:spLocks noGrp="1"/>
          </p:cNvSpPr>
          <p:nvPr>
            <p:ph idx="1"/>
          </p:nvPr>
        </p:nvSpPr>
        <p:spPr/>
        <p:txBody>
          <a:bodyPr/>
          <a:lstStyle/>
          <a:p>
            <a:r>
              <a:rPr lang="en-US" dirty="0"/>
              <a:t>A </a:t>
            </a:r>
            <a:r>
              <a:rPr lang="en-US" b="1" dirty="0">
                <a:solidFill>
                  <a:srgbClr val="FF0000"/>
                </a:solidFill>
              </a:rPr>
              <a:t>sloping</a:t>
            </a:r>
            <a:r>
              <a:rPr lang="en-US" dirty="0"/>
              <a:t> surface, like a ramp, that </a:t>
            </a:r>
            <a:r>
              <a:rPr lang="en-US" b="1" dirty="0">
                <a:solidFill>
                  <a:srgbClr val="FF0000"/>
                </a:solidFill>
              </a:rPr>
              <a:t>reduces</a:t>
            </a:r>
            <a:r>
              <a:rPr lang="en-US" dirty="0"/>
              <a:t> the amount of force needed to lift something by </a:t>
            </a:r>
            <a:r>
              <a:rPr lang="en-US" b="1" dirty="0">
                <a:solidFill>
                  <a:srgbClr val="FF0000"/>
                </a:solidFill>
              </a:rPr>
              <a:t>increasing</a:t>
            </a:r>
            <a:r>
              <a:rPr lang="en-US" dirty="0"/>
              <a:t> the </a:t>
            </a:r>
            <a:r>
              <a:rPr lang="en-US" b="1" dirty="0">
                <a:solidFill>
                  <a:srgbClr val="FF0000"/>
                </a:solidFill>
              </a:rPr>
              <a:t>distance</a:t>
            </a:r>
            <a:r>
              <a:rPr lang="en-US" dirty="0"/>
              <a:t> over which the force is applied.</a:t>
            </a:r>
          </a:p>
          <a:p>
            <a:r>
              <a:rPr lang="en-US" dirty="0"/>
              <a:t>In other words, it </a:t>
            </a:r>
            <a:r>
              <a:rPr lang="en-US" b="1" dirty="0">
                <a:solidFill>
                  <a:srgbClr val="FF0000"/>
                </a:solidFill>
              </a:rPr>
              <a:t>reduces</a:t>
            </a:r>
            <a:r>
              <a:rPr lang="en-US" dirty="0"/>
              <a:t> the amount of </a:t>
            </a:r>
            <a:r>
              <a:rPr lang="en-US" b="1" dirty="0">
                <a:solidFill>
                  <a:srgbClr val="FF0000"/>
                </a:solidFill>
              </a:rPr>
              <a:t>force</a:t>
            </a:r>
            <a:r>
              <a:rPr lang="en-US" dirty="0"/>
              <a:t> needed.</a:t>
            </a:r>
          </a:p>
        </p:txBody>
      </p:sp>
    </p:spTree>
    <p:extLst>
      <p:ext uri="{BB962C8B-B14F-4D97-AF65-F5344CB8AC3E}">
        <p14:creationId xmlns:p14="http://schemas.microsoft.com/office/powerpoint/2010/main" val="1198563826"/>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solidFill>
                  <a:srgbClr val="7030A0"/>
                </a:solidFill>
              </a:rPr>
              <a:t>EXAMPLES</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943636"/>
            <a:ext cx="8305799" cy="43809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689873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8001000" cy="1143000"/>
          </a:xfrm>
        </p:spPr>
        <p:txBody>
          <a:bodyPr/>
          <a:lstStyle/>
          <a:p>
            <a:r>
              <a:rPr lang="en-US" b="1" dirty="0">
                <a:solidFill>
                  <a:srgbClr val="7030A0"/>
                </a:solidFill>
              </a:rPr>
              <a:t>MECHANICAL  ADVANTAGE</a:t>
            </a:r>
          </a:p>
        </p:txBody>
      </p:sp>
      <p:sp>
        <p:nvSpPr>
          <p:cNvPr id="3" name="Content Placeholder 2"/>
          <p:cNvSpPr>
            <a:spLocks noGrp="1"/>
          </p:cNvSpPr>
          <p:nvPr>
            <p:ph idx="1"/>
          </p:nvPr>
        </p:nvSpPr>
        <p:spPr>
          <a:xfrm>
            <a:off x="685800" y="1981200"/>
            <a:ext cx="7772400" cy="1981200"/>
          </a:xfrm>
        </p:spPr>
        <p:txBody>
          <a:bodyPr/>
          <a:lstStyle/>
          <a:p>
            <a:pPr marL="0" indent="0">
              <a:buNone/>
            </a:pPr>
            <a:r>
              <a:rPr lang="en-US" dirty="0"/>
              <a:t>Reduces the amount of force by</a:t>
            </a:r>
          </a:p>
          <a:p>
            <a:pPr lvl="1"/>
            <a:r>
              <a:rPr lang="en-US" sz="3200" b="1" dirty="0">
                <a:solidFill>
                  <a:srgbClr val="FF0000"/>
                </a:solidFill>
              </a:rPr>
              <a:t>Increasing</a:t>
            </a:r>
            <a:r>
              <a:rPr lang="en-US" sz="3200" dirty="0"/>
              <a:t> the distance over which the force is applied.</a:t>
            </a:r>
          </a:p>
          <a:p>
            <a:pPr lvl="1"/>
            <a:endParaRPr lang="en-US" dirty="0"/>
          </a:p>
          <a:p>
            <a:pPr lvl="1"/>
            <a:endParaRPr lang="en-US" dirty="0"/>
          </a:p>
          <a:p>
            <a:pPr lvl="1"/>
            <a:endParaRPr lang="en-US" dirty="0"/>
          </a:p>
          <a:p>
            <a:pPr lvl="1"/>
            <a:r>
              <a:rPr lang="en-US" sz="3200" dirty="0"/>
              <a:t>As the ramp is made </a:t>
            </a:r>
            <a:r>
              <a:rPr lang="en-US" sz="3200" b="1" dirty="0">
                <a:solidFill>
                  <a:srgbClr val="FF0000"/>
                </a:solidFill>
              </a:rPr>
              <a:t>longer</a:t>
            </a:r>
            <a:r>
              <a:rPr lang="en-US" sz="3200" dirty="0"/>
              <a:t> and </a:t>
            </a:r>
            <a:r>
              <a:rPr lang="en-US" sz="3200" b="1" dirty="0">
                <a:solidFill>
                  <a:srgbClr val="FF0000"/>
                </a:solidFill>
              </a:rPr>
              <a:t>less steep</a:t>
            </a:r>
            <a:r>
              <a:rPr lang="en-US" sz="3200" dirty="0"/>
              <a:t>, </a:t>
            </a:r>
            <a:r>
              <a:rPr lang="en-US" sz="3200" b="1" dirty="0">
                <a:solidFill>
                  <a:srgbClr val="FF0000"/>
                </a:solidFill>
              </a:rPr>
              <a:t>less</a:t>
            </a:r>
            <a:r>
              <a:rPr lang="en-US" sz="3200" dirty="0"/>
              <a:t> force is required.</a:t>
            </a:r>
          </a:p>
        </p:txBody>
      </p:sp>
      <mc:AlternateContent xmlns:mc="http://schemas.openxmlformats.org/markup-compatibility/2006" xmlns:a14="http://schemas.microsoft.com/office/drawing/2010/main">
        <mc:Choice Requires="a14">
          <p:sp>
            <p:nvSpPr>
              <p:cNvPr id="4" name="Rectangle 3"/>
              <p:cNvSpPr/>
              <p:nvPr/>
            </p:nvSpPr>
            <p:spPr>
              <a:xfrm>
                <a:off x="975360" y="4267200"/>
                <a:ext cx="7391400" cy="874727"/>
              </a:xfrm>
              <a:prstGeom prst="rect">
                <a:avLst/>
              </a:prstGeom>
            </p:spPr>
            <p:txBody>
              <a:bodyPr wrap="square">
                <a:spAutoFit/>
              </a:bodyPr>
              <a:lstStyle/>
              <a:p>
                <a:pPr algn="ctr"/>
                <a:r>
                  <a:rPr lang="en-US" sz="3200" b="1" dirty="0"/>
                  <a:t>MA  =   </a:t>
                </a:r>
                <a14:m>
                  <m:oMath xmlns:m="http://schemas.openxmlformats.org/officeDocument/2006/math">
                    <m:f>
                      <m:fPr>
                        <m:ctrlPr>
                          <a:rPr lang="en-US" sz="3200" b="1" i="1">
                            <a:latin typeface="Cambria Math"/>
                          </a:rPr>
                        </m:ctrlPr>
                      </m:fPr>
                      <m:num>
                        <m:r>
                          <a:rPr lang="en-US" sz="3200" b="1" i="1">
                            <a:latin typeface="Cambria Math" panose="02040503050406030204" pitchFamily="18" charset="0"/>
                          </a:rPr>
                          <m:t>𝒆𝒇𝒇𝒐𝒓𝒕</m:t>
                        </m:r>
                        <m:r>
                          <a:rPr lang="en-US" sz="3200" b="1" i="1">
                            <a:latin typeface="Cambria Math" panose="02040503050406030204" pitchFamily="18" charset="0"/>
                          </a:rPr>
                          <m:t> </m:t>
                        </m:r>
                        <m:r>
                          <a:rPr lang="en-US" sz="3200" b="1" i="1">
                            <a:latin typeface="Cambria Math" panose="02040503050406030204" pitchFamily="18" charset="0"/>
                          </a:rPr>
                          <m:t>𝒅𝒊𝒔𝒕𝒂𝒏𝒄𝒆</m:t>
                        </m:r>
                      </m:num>
                      <m:den>
                        <m:r>
                          <a:rPr lang="en-US" sz="3200" b="1" i="1">
                            <a:latin typeface="Cambria Math" panose="02040503050406030204" pitchFamily="18" charset="0"/>
                          </a:rPr>
                          <m:t>𝒓𝒆𝒔𝒊𝒔𝒕𝒂𝒏𝒄𝒆</m:t>
                        </m:r>
                        <m:r>
                          <a:rPr lang="en-US" sz="3200" b="1" i="1">
                            <a:latin typeface="Cambria Math" panose="02040503050406030204" pitchFamily="18" charset="0"/>
                          </a:rPr>
                          <m:t> </m:t>
                        </m:r>
                        <m:r>
                          <a:rPr lang="en-US" sz="3200" b="1" i="1">
                            <a:latin typeface="Cambria Math" panose="02040503050406030204" pitchFamily="18" charset="0"/>
                          </a:rPr>
                          <m:t>𝒅𝒊𝒔𝒕𝒂𝒏𝒄𝒆</m:t>
                        </m:r>
                      </m:den>
                    </m:f>
                  </m:oMath>
                </a14:m>
                <a:r>
                  <a:rPr lang="en-US" sz="3200" b="1" dirty="0"/>
                  <a:t> = </a:t>
                </a:r>
                <a14:m>
                  <m:oMath xmlns:m="http://schemas.openxmlformats.org/officeDocument/2006/math">
                    <m:f>
                      <m:fPr>
                        <m:ctrlPr>
                          <a:rPr lang="en-US" sz="3200" b="1" i="1">
                            <a:latin typeface="Cambria Math"/>
                          </a:rPr>
                        </m:ctrlPr>
                      </m:fPr>
                      <m:num>
                        <m:r>
                          <a:rPr lang="en-US" sz="3200" b="1" i="1" smtClean="0">
                            <a:latin typeface="Cambria Math"/>
                          </a:rPr>
                          <m:t>𝒍𝒆𝒏𝒈𝒕𝒉</m:t>
                        </m:r>
                        <m:r>
                          <a:rPr lang="en-US" sz="3200" b="1" i="1" smtClean="0">
                            <a:latin typeface="Cambria Math"/>
                          </a:rPr>
                          <m:t> </m:t>
                        </m:r>
                        <m:r>
                          <a:rPr lang="en-US" sz="3200" b="1" i="1" smtClean="0">
                            <a:latin typeface="Cambria Math"/>
                          </a:rPr>
                          <m:t>𝒐𝒇</m:t>
                        </m:r>
                        <m:r>
                          <a:rPr lang="en-US" sz="3200" b="1" i="1" smtClean="0">
                            <a:latin typeface="Cambria Math"/>
                          </a:rPr>
                          <m:t> </m:t>
                        </m:r>
                        <m:r>
                          <a:rPr lang="en-US" sz="3200" b="1" i="1" smtClean="0">
                            <a:latin typeface="Cambria Math"/>
                          </a:rPr>
                          <m:t>𝒔𝒍𝒐𝒑𝒆</m:t>
                        </m:r>
                      </m:num>
                      <m:den>
                        <m:r>
                          <a:rPr lang="en-US" sz="3200" b="1" i="1" smtClean="0">
                            <a:latin typeface="Cambria Math"/>
                          </a:rPr>
                          <m:t>𝒉𝒆𝒊𝒈𝒉𝒕</m:t>
                        </m:r>
                        <m:r>
                          <a:rPr lang="en-US" sz="3200" b="1" i="1" smtClean="0">
                            <a:latin typeface="Cambria Math"/>
                          </a:rPr>
                          <m:t> </m:t>
                        </m:r>
                        <m:r>
                          <a:rPr lang="en-US" sz="3200" b="1" i="1" smtClean="0">
                            <a:latin typeface="Cambria Math"/>
                          </a:rPr>
                          <m:t>𝒐𝒇</m:t>
                        </m:r>
                        <m:r>
                          <a:rPr lang="en-US" sz="3200" b="1" i="1" smtClean="0">
                            <a:latin typeface="Cambria Math"/>
                          </a:rPr>
                          <m:t> </m:t>
                        </m:r>
                        <m:r>
                          <a:rPr lang="en-US" sz="3200" b="1" i="1" smtClean="0">
                            <a:latin typeface="Cambria Math"/>
                          </a:rPr>
                          <m:t>𝒔𝒍𝒐𝒑𝒆</m:t>
                        </m:r>
                      </m:den>
                    </m:f>
                  </m:oMath>
                </a14:m>
                <a:endParaRPr lang="en-US" b="1" dirty="0"/>
              </a:p>
            </p:txBody>
          </p:sp>
        </mc:Choice>
        <mc:Fallback xmlns="">
          <p:sp>
            <p:nvSpPr>
              <p:cNvPr id="4" name="Rectangle 3"/>
              <p:cNvSpPr>
                <a:spLocks noRot="1" noChangeAspect="1" noMove="1" noResize="1" noEditPoints="1" noAdjustHandles="1" noChangeArrowheads="1" noChangeShapeType="1" noTextEdit="1"/>
              </p:cNvSpPr>
              <p:nvPr/>
            </p:nvSpPr>
            <p:spPr>
              <a:xfrm>
                <a:off x="975360" y="4267200"/>
                <a:ext cx="7391400" cy="874727"/>
              </a:xfrm>
              <a:prstGeom prst="rect">
                <a:avLst/>
              </a:prstGeom>
              <a:blipFill rotWithShape="1">
                <a:blip r:embed="rId2"/>
                <a:stretch>
                  <a:fillRect l="-165" b="-2098"/>
                </a:stretch>
              </a:blipFill>
            </p:spPr>
            <p:txBody>
              <a:bodyPr/>
              <a:lstStyle/>
              <a:p>
                <a:r>
                  <a:rPr lang="en-US">
                    <a:noFill/>
                  </a:rPr>
                  <a:t> </a:t>
                </a:r>
              </a:p>
            </p:txBody>
          </p:sp>
        </mc:Fallback>
      </mc:AlternateContent>
    </p:spTree>
    <p:extLst>
      <p:ext uri="{BB962C8B-B14F-4D97-AF65-F5344CB8AC3E}">
        <p14:creationId xmlns:p14="http://schemas.microsoft.com/office/powerpoint/2010/main" val="136561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barn(inVertical)">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arn(inVertical)">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8001000" cy="1143000"/>
          </a:xfrm>
        </p:spPr>
        <p:txBody>
          <a:bodyPr/>
          <a:lstStyle/>
          <a:p>
            <a:r>
              <a:rPr lang="en-US" b="1" dirty="0">
                <a:solidFill>
                  <a:srgbClr val="7030A0"/>
                </a:solidFill>
              </a:rPr>
              <a:t>MECHANICAL  ADVANTAGE</a:t>
            </a:r>
          </a:p>
        </p:txBody>
      </p:sp>
      <mc:AlternateContent xmlns:mc="http://schemas.openxmlformats.org/markup-compatibility/2006" xmlns:a14="http://schemas.microsoft.com/office/drawing/2010/main">
        <mc:Choice Requires="a14">
          <p:sp>
            <p:nvSpPr>
              <p:cNvPr id="4" name="Rectangle 3"/>
              <p:cNvSpPr/>
              <p:nvPr/>
            </p:nvSpPr>
            <p:spPr>
              <a:xfrm>
                <a:off x="975360" y="5141927"/>
                <a:ext cx="7391400" cy="874727"/>
              </a:xfrm>
              <a:prstGeom prst="rect">
                <a:avLst/>
              </a:prstGeom>
            </p:spPr>
            <p:txBody>
              <a:bodyPr wrap="square">
                <a:spAutoFit/>
              </a:bodyPr>
              <a:lstStyle/>
              <a:p>
                <a:pPr algn="ctr"/>
                <a:r>
                  <a:rPr lang="en-US" sz="3200" b="1" dirty="0"/>
                  <a:t>MA  =   </a:t>
                </a:r>
                <a14:m>
                  <m:oMath xmlns:m="http://schemas.openxmlformats.org/officeDocument/2006/math">
                    <m:f>
                      <m:fPr>
                        <m:ctrlPr>
                          <a:rPr lang="en-US" sz="3200" b="1" i="1">
                            <a:latin typeface="Cambria Math"/>
                          </a:rPr>
                        </m:ctrlPr>
                      </m:fPr>
                      <m:num>
                        <m:r>
                          <a:rPr lang="en-US" sz="3200" b="1" i="1">
                            <a:latin typeface="Cambria Math" panose="02040503050406030204" pitchFamily="18" charset="0"/>
                          </a:rPr>
                          <m:t>𝒆𝒇𝒇𝒐𝒓𝒕</m:t>
                        </m:r>
                        <m:r>
                          <a:rPr lang="en-US" sz="3200" b="1" i="1">
                            <a:latin typeface="Cambria Math" panose="02040503050406030204" pitchFamily="18" charset="0"/>
                          </a:rPr>
                          <m:t> </m:t>
                        </m:r>
                        <m:r>
                          <a:rPr lang="en-US" sz="3200" b="1" i="1">
                            <a:latin typeface="Cambria Math" panose="02040503050406030204" pitchFamily="18" charset="0"/>
                          </a:rPr>
                          <m:t>𝒅𝒊𝒔𝒕𝒂𝒏𝒄𝒆</m:t>
                        </m:r>
                      </m:num>
                      <m:den>
                        <m:r>
                          <a:rPr lang="en-US" sz="3200" b="1" i="1">
                            <a:latin typeface="Cambria Math" panose="02040503050406030204" pitchFamily="18" charset="0"/>
                          </a:rPr>
                          <m:t>𝒓𝒆𝒔𝒊𝒔𝒕𝒂𝒏𝒄𝒆</m:t>
                        </m:r>
                        <m:r>
                          <a:rPr lang="en-US" sz="3200" b="1" i="1">
                            <a:latin typeface="Cambria Math" panose="02040503050406030204" pitchFamily="18" charset="0"/>
                          </a:rPr>
                          <m:t> </m:t>
                        </m:r>
                        <m:r>
                          <a:rPr lang="en-US" sz="3200" b="1" i="1">
                            <a:latin typeface="Cambria Math" panose="02040503050406030204" pitchFamily="18" charset="0"/>
                          </a:rPr>
                          <m:t>𝒅𝒊𝒔𝒕𝒂𝒏𝒄𝒆</m:t>
                        </m:r>
                      </m:den>
                    </m:f>
                  </m:oMath>
                </a14:m>
                <a:r>
                  <a:rPr lang="en-US" sz="3200" b="1" dirty="0"/>
                  <a:t> = </a:t>
                </a:r>
                <a14:m>
                  <m:oMath xmlns:m="http://schemas.openxmlformats.org/officeDocument/2006/math">
                    <m:f>
                      <m:fPr>
                        <m:ctrlPr>
                          <a:rPr lang="en-US" sz="3200" b="1" i="1">
                            <a:latin typeface="Cambria Math"/>
                          </a:rPr>
                        </m:ctrlPr>
                      </m:fPr>
                      <m:num>
                        <m:r>
                          <a:rPr lang="en-US" sz="3200" b="1" i="1" smtClean="0">
                            <a:latin typeface="Cambria Math"/>
                          </a:rPr>
                          <m:t>𝒍𝒆𝒏𝒈𝒕𝒉</m:t>
                        </m:r>
                        <m:r>
                          <a:rPr lang="en-US" sz="3200" b="1" i="1" smtClean="0">
                            <a:latin typeface="Cambria Math"/>
                          </a:rPr>
                          <m:t> </m:t>
                        </m:r>
                        <m:r>
                          <a:rPr lang="en-US" sz="3200" b="1" i="1" smtClean="0">
                            <a:latin typeface="Cambria Math"/>
                          </a:rPr>
                          <m:t>𝒐𝒇</m:t>
                        </m:r>
                        <m:r>
                          <a:rPr lang="en-US" sz="3200" b="1" i="1" smtClean="0">
                            <a:latin typeface="Cambria Math"/>
                          </a:rPr>
                          <m:t> </m:t>
                        </m:r>
                        <m:r>
                          <a:rPr lang="en-US" sz="3200" b="1" i="1" smtClean="0">
                            <a:latin typeface="Cambria Math"/>
                          </a:rPr>
                          <m:t>𝒔𝒍𝒐𝒑𝒆</m:t>
                        </m:r>
                      </m:num>
                      <m:den>
                        <m:r>
                          <a:rPr lang="en-US" sz="3200" b="1" i="1" smtClean="0">
                            <a:latin typeface="Cambria Math"/>
                          </a:rPr>
                          <m:t>𝒉𝒆𝒊𝒈𝒉𝒕</m:t>
                        </m:r>
                        <m:r>
                          <a:rPr lang="en-US" sz="3200" b="1" i="1" smtClean="0">
                            <a:latin typeface="Cambria Math"/>
                          </a:rPr>
                          <m:t> </m:t>
                        </m:r>
                        <m:r>
                          <a:rPr lang="en-US" sz="3200" b="1" i="1" smtClean="0">
                            <a:latin typeface="Cambria Math"/>
                          </a:rPr>
                          <m:t>𝒐𝒇</m:t>
                        </m:r>
                        <m:r>
                          <a:rPr lang="en-US" sz="3200" b="1" i="1" smtClean="0">
                            <a:latin typeface="Cambria Math"/>
                          </a:rPr>
                          <m:t> </m:t>
                        </m:r>
                        <m:r>
                          <a:rPr lang="en-US" sz="3200" b="1" i="1" smtClean="0">
                            <a:latin typeface="Cambria Math"/>
                          </a:rPr>
                          <m:t>𝒔𝒍𝒐𝒑𝒆</m:t>
                        </m:r>
                      </m:den>
                    </m:f>
                  </m:oMath>
                </a14:m>
                <a:endParaRPr lang="en-US" b="1" dirty="0"/>
              </a:p>
            </p:txBody>
          </p:sp>
        </mc:Choice>
        <mc:Fallback xmlns="">
          <p:sp>
            <p:nvSpPr>
              <p:cNvPr id="4" name="Rectangle 3"/>
              <p:cNvSpPr>
                <a:spLocks noRot="1" noChangeAspect="1" noMove="1" noResize="1" noEditPoints="1" noAdjustHandles="1" noChangeArrowheads="1" noChangeShapeType="1" noTextEdit="1"/>
              </p:cNvSpPr>
              <p:nvPr/>
            </p:nvSpPr>
            <p:spPr>
              <a:xfrm>
                <a:off x="975360" y="5141927"/>
                <a:ext cx="7391400" cy="874727"/>
              </a:xfrm>
              <a:prstGeom prst="rect">
                <a:avLst/>
              </a:prstGeom>
              <a:blipFill rotWithShape="1">
                <a:blip r:embed="rId2"/>
                <a:stretch>
                  <a:fillRect l="-165" b="-1389"/>
                </a:stretch>
              </a:blipFill>
            </p:spPr>
            <p:txBody>
              <a:bodyPr/>
              <a:lstStyle/>
              <a:p>
                <a:r>
                  <a:rPr lang="en-US">
                    <a:noFill/>
                  </a:rPr>
                  <a:t> </a:t>
                </a:r>
              </a:p>
            </p:txBody>
          </p:sp>
        </mc:Fallback>
      </mc:AlternateContent>
      <p:pic>
        <p:nvPicPr>
          <p:cNvPr id="6" name="Content Placeholder 5"/>
          <p:cNvPicPr>
            <a:picLocks noGrp="1"/>
          </p:cNvPicPr>
          <p:nvPr>
            <p:ph idx="1"/>
          </p:nvPr>
        </p:nvPicPr>
        <p:blipFill>
          <a:blip r:embed="rId3"/>
          <a:stretch>
            <a:fillRect/>
          </a:stretch>
        </p:blipFill>
        <p:spPr>
          <a:xfrm>
            <a:off x="1921192" y="1981200"/>
            <a:ext cx="5499735" cy="2743200"/>
          </a:xfrm>
          <a:prstGeom prst="rect">
            <a:avLst/>
          </a:prstGeom>
        </p:spPr>
      </p:pic>
    </p:spTree>
    <p:extLst>
      <p:ext uri="{BB962C8B-B14F-4D97-AF65-F5344CB8AC3E}">
        <p14:creationId xmlns:p14="http://schemas.microsoft.com/office/powerpoint/2010/main" val="1537672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barn(inVertical)">
                                      <p:cBhvr>
                                        <p:cTn id="11"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3414713" y="25527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50000"/>
              </a:spcBef>
              <a:defRPr sz="2400">
                <a:solidFill>
                  <a:schemeClr val="tx1"/>
                </a:solidFill>
                <a:latin typeface="Times New Roman" panose="02020603050405020304" pitchFamily="18" charset="0"/>
              </a:defRPr>
            </a:lvl1pPr>
            <a:lvl2pPr marL="742950" indent="-285750">
              <a:spcBef>
                <a:spcPct val="50000"/>
              </a:spcBef>
              <a:defRPr sz="2400">
                <a:solidFill>
                  <a:schemeClr val="tx1"/>
                </a:solidFill>
                <a:latin typeface="Times New Roman" panose="02020603050405020304" pitchFamily="18" charset="0"/>
              </a:defRPr>
            </a:lvl2pPr>
            <a:lvl3pPr marL="1143000" indent="-228600">
              <a:spcBef>
                <a:spcPct val="50000"/>
              </a:spcBef>
              <a:defRPr sz="2400">
                <a:solidFill>
                  <a:schemeClr val="tx1"/>
                </a:solidFill>
                <a:latin typeface="Times New Roman" panose="02020603050405020304" pitchFamily="18" charset="0"/>
              </a:defRPr>
            </a:lvl3pPr>
            <a:lvl4pPr marL="1600200" indent="-228600">
              <a:spcBef>
                <a:spcPct val="50000"/>
              </a:spcBef>
              <a:defRPr sz="2400">
                <a:solidFill>
                  <a:schemeClr val="tx1"/>
                </a:solidFill>
                <a:latin typeface="Times New Roman" panose="02020603050405020304" pitchFamily="18" charset="0"/>
              </a:defRPr>
            </a:lvl4pPr>
            <a:lvl5pPr marL="2057400" indent="-228600">
              <a:spcBef>
                <a:spcPct val="50000"/>
              </a:spcBef>
              <a:defRPr sz="2400">
                <a:solidFill>
                  <a:schemeClr val="tx1"/>
                </a:solidFill>
                <a:latin typeface="Times New Roman" panose="02020603050405020304" pitchFamily="18"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pic>
        <p:nvPicPr>
          <p:cNvPr id="5124" name="Picture 4" descr="Scre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5532" y="4038600"/>
            <a:ext cx="4027488"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2" name="WordArt 12"/>
          <p:cNvSpPr>
            <a:spLocks noChangeArrowheads="1" noChangeShapeType="1" noTextEdit="1"/>
          </p:cNvSpPr>
          <p:nvPr/>
        </p:nvSpPr>
        <p:spPr bwMode="auto">
          <a:xfrm>
            <a:off x="1841977" y="228600"/>
            <a:ext cx="5562599" cy="1554480"/>
          </a:xfrm>
          <a:prstGeom prst="rect">
            <a:avLst/>
          </a:prstGeom>
        </p:spPr>
        <p:txBody>
          <a:bodyPr wrap="none" fromWordArt="1">
            <a:prstTxWarp prst="textPlain">
              <a:avLst>
                <a:gd name="adj" fmla="val 50000"/>
              </a:avLst>
            </a:prstTxWarp>
          </a:bodyPr>
          <a:lstStyle/>
          <a:p>
            <a:pPr algn="ctr"/>
            <a:r>
              <a:rPr lang="en-US" sz="3600" kern="10" dirty="0">
                <a:ln w="19050">
                  <a:solidFill>
                    <a:srgbClr val="99CCFF"/>
                  </a:solidFill>
                  <a:round/>
                  <a:headEnd/>
                  <a:tailEnd/>
                </a:ln>
                <a:solidFill>
                  <a:srgbClr val="7030A0"/>
                </a:solidFill>
                <a:effectLst>
                  <a:outerShdw dist="35921" dir="2700000" algn="ctr" rotWithShape="0">
                    <a:srgbClr val="990000"/>
                  </a:outerShdw>
                </a:effectLst>
                <a:latin typeface="Impact" panose="020B0806030902050204" pitchFamily="34" charset="0"/>
              </a:rPr>
              <a:t>Screw</a:t>
            </a:r>
          </a:p>
        </p:txBody>
      </p:sp>
      <p:sp>
        <p:nvSpPr>
          <p:cNvPr id="5136" name="Line 16"/>
          <p:cNvSpPr>
            <a:spLocks noChangeShapeType="1"/>
          </p:cNvSpPr>
          <p:nvPr/>
        </p:nvSpPr>
        <p:spPr bwMode="auto">
          <a:xfrm>
            <a:off x="4895532" y="3074987"/>
            <a:ext cx="1505268" cy="2106613"/>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 name="Content Placeholder 2"/>
          <p:cNvSpPr>
            <a:spLocks noGrp="1"/>
          </p:cNvSpPr>
          <p:nvPr>
            <p:ph idx="1"/>
          </p:nvPr>
        </p:nvSpPr>
        <p:spPr>
          <a:xfrm>
            <a:off x="685800" y="2286000"/>
            <a:ext cx="8237220" cy="3505200"/>
          </a:xfrm>
        </p:spPr>
        <p:txBody>
          <a:bodyPr/>
          <a:lstStyle/>
          <a:p>
            <a:r>
              <a:rPr lang="en-US" dirty="0"/>
              <a:t>An inclined plane </a:t>
            </a:r>
            <a:r>
              <a:rPr lang="en-US" b="1" dirty="0">
                <a:solidFill>
                  <a:srgbClr val="FF0000"/>
                </a:solidFill>
              </a:rPr>
              <a:t>wrapped</a:t>
            </a:r>
            <a:r>
              <a:rPr lang="en-US" dirty="0"/>
              <a:t> in a </a:t>
            </a:r>
            <a:r>
              <a:rPr lang="en-US" b="1" dirty="0">
                <a:solidFill>
                  <a:srgbClr val="FF0000"/>
                </a:solidFill>
              </a:rPr>
              <a:t>spiral</a:t>
            </a:r>
            <a:r>
              <a:rPr lang="en-US" dirty="0"/>
              <a:t> around a </a:t>
            </a:r>
            <a:r>
              <a:rPr lang="en-US" b="1" dirty="0">
                <a:solidFill>
                  <a:srgbClr val="FF0000"/>
                </a:solidFill>
              </a:rPr>
              <a:t>cylindrical</a:t>
            </a:r>
            <a:r>
              <a:rPr lang="en-US" dirty="0"/>
              <a:t> post.</a:t>
            </a:r>
          </a:p>
          <a:p>
            <a:r>
              <a:rPr lang="en-US" dirty="0"/>
              <a:t>As you turn the screw, the </a:t>
            </a:r>
            <a:r>
              <a:rPr lang="en-US" b="1" dirty="0">
                <a:solidFill>
                  <a:srgbClr val="FF0000"/>
                </a:solidFill>
              </a:rPr>
              <a:t>threads pull </a:t>
            </a:r>
            <a:r>
              <a:rPr lang="en-US" dirty="0"/>
              <a:t>the screw into the wood.</a:t>
            </a:r>
          </a:p>
          <a:p>
            <a:r>
              <a:rPr lang="en-US" dirty="0"/>
              <a:t>The inclined plane </a:t>
            </a:r>
            <a:r>
              <a:rPr lang="en-US" b="1" dirty="0">
                <a:solidFill>
                  <a:srgbClr val="FF0000"/>
                </a:solidFill>
              </a:rPr>
              <a:t>slides</a:t>
            </a:r>
            <a:r>
              <a:rPr lang="en-US" dirty="0"/>
              <a:t> </a:t>
            </a:r>
          </a:p>
          <a:p>
            <a:pPr marL="0" indent="0">
              <a:buNone/>
            </a:pPr>
            <a:r>
              <a:rPr lang="en-US" dirty="0"/>
              <a:t>    through the wood.</a:t>
            </a:r>
          </a:p>
        </p:txBody>
      </p:sp>
    </p:spTree>
  </p:cSld>
  <p:clrMapOvr>
    <a:masterClrMapping/>
  </p:clrMapOvr>
  <p:transition spd="med">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nodeType="clickEffect">
                                  <p:stCondLst>
                                    <p:cond delay="0"/>
                                  </p:stCondLst>
                                  <p:childTnLst>
                                    <p:set>
                                      <p:cBhvr>
                                        <p:cTn id="11" dur="1" fill="hold">
                                          <p:stCondLst>
                                            <p:cond delay="0"/>
                                          </p:stCondLst>
                                        </p:cTn>
                                        <p:tgtEl>
                                          <p:spTgt spid="5124"/>
                                        </p:tgtEl>
                                        <p:attrNameLst>
                                          <p:attrName>style.visibility</p:attrName>
                                        </p:attrNameLst>
                                      </p:cBhvr>
                                      <p:to>
                                        <p:strVal val="visible"/>
                                      </p:to>
                                    </p:set>
                                    <p:anim calcmode="lin" valueType="num">
                                      <p:cBhvr>
                                        <p:cTn id="12" dur="1000" fill="hold"/>
                                        <p:tgtEl>
                                          <p:spTgt spid="5124"/>
                                        </p:tgtEl>
                                        <p:attrNameLst>
                                          <p:attrName>ppt_w</p:attrName>
                                        </p:attrNameLst>
                                      </p:cBhvr>
                                      <p:tavLst>
                                        <p:tav tm="0">
                                          <p:val>
                                            <p:fltVal val="0"/>
                                          </p:val>
                                        </p:tav>
                                        <p:tav tm="100000">
                                          <p:val>
                                            <p:strVal val="#ppt_w"/>
                                          </p:val>
                                        </p:tav>
                                      </p:tavLst>
                                    </p:anim>
                                    <p:anim calcmode="lin" valueType="num">
                                      <p:cBhvr>
                                        <p:cTn id="13" dur="1000" fill="hold"/>
                                        <p:tgtEl>
                                          <p:spTgt spid="5124"/>
                                        </p:tgtEl>
                                        <p:attrNameLst>
                                          <p:attrName>ppt_h</p:attrName>
                                        </p:attrNameLst>
                                      </p:cBhvr>
                                      <p:tavLst>
                                        <p:tav tm="0">
                                          <p:val>
                                            <p:fltVal val="0"/>
                                          </p:val>
                                        </p:tav>
                                        <p:tav tm="100000">
                                          <p:val>
                                            <p:strVal val="#ppt_h"/>
                                          </p:val>
                                        </p:tav>
                                      </p:tavLst>
                                    </p:anim>
                                    <p:anim calcmode="lin" valueType="num">
                                      <p:cBhvr>
                                        <p:cTn id="14" dur="1000" fill="hold"/>
                                        <p:tgtEl>
                                          <p:spTgt spid="5124"/>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512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513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barn(inVertical)">
                                      <p:cBhvr>
                                        <p:cTn id="24" dur="5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barn(inVertical)">
                                      <p:cBhvr>
                                        <p:cTn id="29" dur="500"/>
                                        <p:tgtEl>
                                          <p:spTgt spid="3">
                                            <p:txEl>
                                              <p:pRg st="2" end="2"/>
                                            </p:txEl>
                                          </p:spTgt>
                                        </p:tgtEl>
                                      </p:cBhvr>
                                    </p:animEffect>
                                  </p:childTnLst>
                                </p:cTn>
                              </p:par>
                              <p:par>
                                <p:cTn id="30" presetID="16" presetClass="entr" presetSubtype="21" fill="hold" nodeType="with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barn(inVertical)">
                                      <p:cBhvr>
                                        <p:cTn id="3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560" y="228600"/>
            <a:ext cx="7772400" cy="1143000"/>
          </a:xfrm>
        </p:spPr>
        <p:txBody>
          <a:bodyPr/>
          <a:lstStyle/>
          <a:p>
            <a:r>
              <a:rPr lang="en-US" sz="5400" b="1" dirty="0">
                <a:solidFill>
                  <a:srgbClr val="7030A0"/>
                </a:solidFill>
              </a:rPr>
              <a:t>EXAMPLES</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127" y="1295400"/>
            <a:ext cx="2748710" cy="2671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6600" y="2102168"/>
            <a:ext cx="2295525" cy="1362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1943" y="4166448"/>
            <a:ext cx="3633787" cy="2661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1200" y="3967163"/>
            <a:ext cx="2447925" cy="2752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91400" y="1664018"/>
            <a:ext cx="1495425" cy="1800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61941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3414713" y="25527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50000"/>
              </a:spcBef>
              <a:defRPr sz="2400">
                <a:solidFill>
                  <a:schemeClr val="tx1"/>
                </a:solidFill>
                <a:latin typeface="Times New Roman" panose="02020603050405020304" pitchFamily="18" charset="0"/>
              </a:defRPr>
            </a:lvl1pPr>
            <a:lvl2pPr marL="742950" indent="-285750">
              <a:spcBef>
                <a:spcPct val="50000"/>
              </a:spcBef>
              <a:defRPr sz="2400">
                <a:solidFill>
                  <a:schemeClr val="tx1"/>
                </a:solidFill>
                <a:latin typeface="Times New Roman" panose="02020603050405020304" pitchFamily="18" charset="0"/>
              </a:defRPr>
            </a:lvl2pPr>
            <a:lvl3pPr marL="1143000" indent="-228600">
              <a:spcBef>
                <a:spcPct val="50000"/>
              </a:spcBef>
              <a:defRPr sz="2400">
                <a:solidFill>
                  <a:schemeClr val="tx1"/>
                </a:solidFill>
                <a:latin typeface="Times New Roman" panose="02020603050405020304" pitchFamily="18" charset="0"/>
              </a:defRPr>
            </a:lvl3pPr>
            <a:lvl4pPr marL="1600200" indent="-228600">
              <a:spcBef>
                <a:spcPct val="50000"/>
              </a:spcBef>
              <a:defRPr sz="2400">
                <a:solidFill>
                  <a:schemeClr val="tx1"/>
                </a:solidFill>
                <a:latin typeface="Times New Roman" panose="02020603050405020304" pitchFamily="18" charset="0"/>
              </a:defRPr>
            </a:lvl4pPr>
            <a:lvl5pPr marL="2057400" indent="-228600">
              <a:spcBef>
                <a:spcPct val="50000"/>
              </a:spcBef>
              <a:defRPr sz="2400">
                <a:solidFill>
                  <a:schemeClr val="tx1"/>
                </a:solidFill>
                <a:latin typeface="Times New Roman" panose="02020603050405020304" pitchFamily="18"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6156" name="WordArt 12"/>
          <p:cNvSpPr>
            <a:spLocks noChangeArrowheads="1" noChangeShapeType="1" noTextEdit="1"/>
          </p:cNvSpPr>
          <p:nvPr/>
        </p:nvSpPr>
        <p:spPr bwMode="auto">
          <a:xfrm>
            <a:off x="624840" y="166687"/>
            <a:ext cx="5775960" cy="2271713"/>
          </a:xfrm>
          <a:prstGeom prst="rect">
            <a:avLst/>
          </a:prstGeom>
        </p:spPr>
        <p:txBody>
          <a:bodyPr wrap="none" fromWordArt="1">
            <a:prstTxWarp prst="textFadeRight">
              <a:avLst>
                <a:gd name="adj" fmla="val 33333"/>
              </a:avLst>
            </a:prstTxWarp>
          </a:bodyPr>
          <a:lstStyle/>
          <a:p>
            <a:pPr algn="ctr"/>
            <a:r>
              <a:rPr lang="en-US" sz="3600" kern="10" dirty="0">
                <a:ln w="19050">
                  <a:solidFill>
                    <a:srgbClr val="99CCFF"/>
                  </a:solidFill>
                  <a:round/>
                  <a:headEnd/>
                  <a:tailEnd/>
                </a:ln>
                <a:solidFill>
                  <a:srgbClr val="7030A0"/>
                </a:solidFill>
                <a:effectLst>
                  <a:outerShdw dist="35921" dir="2700000" algn="ctr" rotWithShape="0">
                    <a:srgbClr val="990000"/>
                  </a:outerShdw>
                </a:effectLst>
                <a:latin typeface="Impact" panose="020B0806030902050204" pitchFamily="34" charset="0"/>
              </a:rPr>
              <a:t>Wedge</a:t>
            </a:r>
          </a:p>
        </p:txBody>
      </p:sp>
      <p:sp>
        <p:nvSpPr>
          <p:cNvPr id="6157" name="Text Box 13"/>
          <p:cNvSpPr txBox="1">
            <a:spLocks noChangeArrowheads="1"/>
          </p:cNvSpPr>
          <p:nvPr/>
        </p:nvSpPr>
        <p:spPr bwMode="auto">
          <a:xfrm>
            <a:off x="833439" y="2552700"/>
            <a:ext cx="5262561" cy="4278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50000"/>
              </a:spcBef>
              <a:defRPr sz="2400">
                <a:solidFill>
                  <a:schemeClr val="tx1"/>
                </a:solidFill>
                <a:latin typeface="Times New Roman" panose="02020603050405020304" pitchFamily="18" charset="0"/>
              </a:defRPr>
            </a:lvl1pPr>
            <a:lvl2pPr marL="742950" indent="-285750">
              <a:spcBef>
                <a:spcPct val="50000"/>
              </a:spcBef>
              <a:defRPr sz="2400">
                <a:solidFill>
                  <a:schemeClr val="tx1"/>
                </a:solidFill>
                <a:latin typeface="Times New Roman" panose="02020603050405020304" pitchFamily="18" charset="0"/>
              </a:defRPr>
            </a:lvl2pPr>
            <a:lvl3pPr marL="1143000" indent="-228600">
              <a:spcBef>
                <a:spcPct val="50000"/>
              </a:spcBef>
              <a:defRPr sz="2400">
                <a:solidFill>
                  <a:schemeClr val="tx1"/>
                </a:solidFill>
                <a:latin typeface="Times New Roman" panose="02020603050405020304" pitchFamily="18" charset="0"/>
              </a:defRPr>
            </a:lvl3pPr>
            <a:lvl4pPr marL="1600200" indent="-228600">
              <a:spcBef>
                <a:spcPct val="50000"/>
              </a:spcBef>
              <a:defRPr sz="2400">
                <a:solidFill>
                  <a:schemeClr val="tx1"/>
                </a:solidFill>
                <a:latin typeface="Times New Roman" panose="02020603050405020304" pitchFamily="18" charset="0"/>
              </a:defRPr>
            </a:lvl4pPr>
            <a:lvl5pPr marL="2057400" indent="-228600">
              <a:spcBef>
                <a:spcPct val="50000"/>
              </a:spcBef>
              <a:defRPr sz="2400">
                <a:solidFill>
                  <a:schemeClr val="tx1"/>
                </a:solidFill>
                <a:latin typeface="Times New Roman" panose="02020603050405020304" pitchFamily="18"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defRPr>
            </a:lvl9pPr>
          </a:lstStyle>
          <a:p>
            <a:pPr marL="457200" indent="-457200" eaLnBrk="1" hangingPunct="1">
              <a:buFont typeface="Arial" panose="020B0604020202020204" pitchFamily="34" charset="0"/>
              <a:buChar char="•"/>
            </a:pPr>
            <a:r>
              <a:rPr lang="en-US" altLang="en-US" sz="3200" dirty="0"/>
              <a:t>An inclined plane with </a:t>
            </a:r>
            <a:r>
              <a:rPr lang="en-US" altLang="en-US" sz="3200" b="1" dirty="0">
                <a:solidFill>
                  <a:srgbClr val="FF0000"/>
                </a:solidFill>
              </a:rPr>
              <a:t>one</a:t>
            </a:r>
            <a:r>
              <a:rPr lang="en-US" altLang="en-US" sz="3200" dirty="0"/>
              <a:t> or </a:t>
            </a:r>
            <a:r>
              <a:rPr lang="en-US" altLang="en-US" sz="3200" b="1" dirty="0">
                <a:solidFill>
                  <a:srgbClr val="FF0000"/>
                </a:solidFill>
              </a:rPr>
              <a:t>two</a:t>
            </a:r>
            <a:r>
              <a:rPr lang="en-US" altLang="en-US" sz="3200" dirty="0"/>
              <a:t> sloping sides.</a:t>
            </a:r>
          </a:p>
          <a:p>
            <a:pPr marL="457200" indent="-457200" eaLnBrk="1" hangingPunct="1">
              <a:buFont typeface="Arial" panose="020B0604020202020204" pitchFamily="34" charset="0"/>
              <a:buChar char="•"/>
            </a:pPr>
            <a:r>
              <a:rPr lang="en-US" altLang="en-US" sz="3200" b="1" dirty="0">
                <a:solidFill>
                  <a:srgbClr val="FF0000"/>
                </a:solidFill>
              </a:rPr>
              <a:t>Two</a:t>
            </a:r>
            <a:r>
              <a:rPr lang="en-US" altLang="en-US" sz="3200" dirty="0"/>
              <a:t> inclined planes make a wedge.</a:t>
            </a:r>
          </a:p>
          <a:p>
            <a:pPr marL="457200" indent="-457200" eaLnBrk="1" hangingPunct="1">
              <a:buFont typeface="Arial" panose="020B0604020202020204" pitchFamily="34" charset="0"/>
              <a:buChar char="•"/>
            </a:pPr>
            <a:r>
              <a:rPr lang="en-US" sz="3200" dirty="0"/>
              <a:t>Wedges </a:t>
            </a:r>
            <a:r>
              <a:rPr lang="en-US" sz="3200" b="1" dirty="0">
                <a:solidFill>
                  <a:srgbClr val="FF0000"/>
                </a:solidFill>
              </a:rPr>
              <a:t>change</a:t>
            </a:r>
            <a:r>
              <a:rPr lang="en-US" sz="3200" dirty="0"/>
              <a:t> the </a:t>
            </a:r>
            <a:r>
              <a:rPr lang="en-US" sz="3200" b="1" dirty="0">
                <a:solidFill>
                  <a:srgbClr val="FF0000"/>
                </a:solidFill>
              </a:rPr>
              <a:t>direction</a:t>
            </a:r>
            <a:r>
              <a:rPr lang="en-US" sz="3200" dirty="0"/>
              <a:t> of the force.</a:t>
            </a:r>
          </a:p>
          <a:p>
            <a:pPr marL="457200" indent="-457200" eaLnBrk="1" hangingPunct="1">
              <a:buFont typeface="Arial" panose="020B0604020202020204" pitchFamily="34" charset="0"/>
              <a:buChar char="•"/>
            </a:pPr>
            <a:endParaRPr lang="en-US" altLang="en-US" sz="3200" dirty="0"/>
          </a:p>
        </p:txBody>
      </p:sp>
      <p:pic>
        <p:nvPicPr>
          <p:cNvPr id="9" name="Picture 8"/>
          <p:cNvPicPr/>
          <p:nvPr/>
        </p:nvPicPr>
        <p:blipFill>
          <a:blip r:embed="rId2">
            <a:extLst>
              <a:ext uri="{28A0092B-C50C-407E-A947-70E740481C1C}">
                <a14:useLocalDpi xmlns:a14="http://schemas.microsoft.com/office/drawing/2010/main" val="0"/>
              </a:ext>
            </a:extLst>
          </a:blip>
          <a:srcRect/>
          <a:stretch>
            <a:fillRect/>
          </a:stretch>
        </p:blipFill>
        <p:spPr bwMode="auto">
          <a:xfrm>
            <a:off x="6229350" y="2763204"/>
            <a:ext cx="2667000" cy="3393756"/>
          </a:xfrm>
          <a:prstGeom prst="rect">
            <a:avLst/>
          </a:prstGeom>
          <a:noFill/>
          <a:ln>
            <a:noFill/>
          </a:ln>
        </p:spPr>
      </p:pic>
      <p:sp>
        <p:nvSpPr>
          <p:cNvPr id="6158" name="Line 14"/>
          <p:cNvSpPr>
            <a:spLocks noChangeShapeType="1"/>
          </p:cNvSpPr>
          <p:nvPr/>
        </p:nvSpPr>
        <p:spPr bwMode="auto">
          <a:xfrm>
            <a:off x="5638800" y="3047998"/>
            <a:ext cx="2590800" cy="914401"/>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59" name="Line 15"/>
          <p:cNvSpPr>
            <a:spLocks noChangeShapeType="1"/>
          </p:cNvSpPr>
          <p:nvPr/>
        </p:nvSpPr>
        <p:spPr bwMode="auto">
          <a:xfrm>
            <a:off x="5514975" y="3048000"/>
            <a:ext cx="2315528" cy="110632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ransition spd="med">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6157">
                                            <p:txEl>
                                              <p:pRg st="0" end="0"/>
                                            </p:txEl>
                                          </p:spTgt>
                                        </p:tgtEl>
                                        <p:attrNameLst>
                                          <p:attrName>style.visibility</p:attrName>
                                        </p:attrNameLst>
                                      </p:cBhvr>
                                      <p:to>
                                        <p:strVal val="visible"/>
                                      </p:to>
                                    </p:set>
                                    <p:animEffect transition="in" filter="barn(inVertical)">
                                      <p:cBhvr>
                                        <p:cTn id="7" dur="500"/>
                                        <p:tgtEl>
                                          <p:spTgt spid="615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6158"/>
                                        </p:tgtEl>
                                        <p:attrNameLst>
                                          <p:attrName>style.visibility</p:attrName>
                                        </p:attrNameLst>
                                      </p:cBhvr>
                                      <p:to>
                                        <p:strVal val="visible"/>
                                      </p:to>
                                    </p:set>
                                    <p:anim calcmode="lin" valueType="num">
                                      <p:cBhvr additive="base">
                                        <p:cTn id="12" dur="500" fill="hold"/>
                                        <p:tgtEl>
                                          <p:spTgt spid="6158"/>
                                        </p:tgtEl>
                                        <p:attrNameLst>
                                          <p:attrName>ppt_x</p:attrName>
                                        </p:attrNameLst>
                                      </p:cBhvr>
                                      <p:tavLst>
                                        <p:tav tm="0">
                                          <p:val>
                                            <p:strVal val="0-#ppt_w/2"/>
                                          </p:val>
                                        </p:tav>
                                        <p:tav tm="100000">
                                          <p:val>
                                            <p:strVal val="#ppt_x"/>
                                          </p:val>
                                        </p:tav>
                                      </p:tavLst>
                                    </p:anim>
                                    <p:anim calcmode="lin" valueType="num">
                                      <p:cBhvr additive="base">
                                        <p:cTn id="13" dur="500" fill="hold"/>
                                        <p:tgtEl>
                                          <p:spTgt spid="6158"/>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6159"/>
                                        </p:tgtEl>
                                        <p:attrNameLst>
                                          <p:attrName>style.visibility</p:attrName>
                                        </p:attrNameLst>
                                      </p:cBhvr>
                                      <p:to>
                                        <p:strVal val="visible"/>
                                      </p:to>
                                    </p:set>
                                    <p:anim calcmode="lin" valueType="num">
                                      <p:cBhvr additive="base">
                                        <p:cTn id="18" dur="500" fill="hold"/>
                                        <p:tgtEl>
                                          <p:spTgt spid="6159"/>
                                        </p:tgtEl>
                                        <p:attrNameLst>
                                          <p:attrName>ppt_x</p:attrName>
                                        </p:attrNameLst>
                                      </p:cBhvr>
                                      <p:tavLst>
                                        <p:tav tm="0">
                                          <p:val>
                                            <p:strVal val="0-#ppt_w/2"/>
                                          </p:val>
                                        </p:tav>
                                        <p:tav tm="100000">
                                          <p:val>
                                            <p:strVal val="#ppt_x"/>
                                          </p:val>
                                        </p:tav>
                                      </p:tavLst>
                                    </p:anim>
                                    <p:anim calcmode="lin" valueType="num">
                                      <p:cBhvr additive="base">
                                        <p:cTn id="19" dur="500" fill="hold"/>
                                        <p:tgtEl>
                                          <p:spTgt spid="6159"/>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6157">
                                            <p:txEl>
                                              <p:pRg st="1" end="1"/>
                                            </p:txEl>
                                          </p:spTgt>
                                        </p:tgtEl>
                                        <p:attrNameLst>
                                          <p:attrName>style.visibility</p:attrName>
                                        </p:attrNameLst>
                                      </p:cBhvr>
                                      <p:to>
                                        <p:strVal val="visible"/>
                                      </p:to>
                                    </p:set>
                                    <p:animEffect transition="in" filter="barn(inVertical)">
                                      <p:cBhvr>
                                        <p:cTn id="24" dur="500"/>
                                        <p:tgtEl>
                                          <p:spTgt spid="6157">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6157">
                                            <p:txEl>
                                              <p:pRg st="2" end="2"/>
                                            </p:txEl>
                                          </p:spTgt>
                                        </p:tgtEl>
                                        <p:attrNameLst>
                                          <p:attrName>style.visibility</p:attrName>
                                        </p:attrNameLst>
                                      </p:cBhvr>
                                      <p:to>
                                        <p:strVal val="visible"/>
                                      </p:to>
                                    </p:set>
                                    <p:animEffect transition="in" filter="barn(inVertical)">
                                      <p:cBhvr>
                                        <p:cTn id="29" dur="500"/>
                                        <p:tgtEl>
                                          <p:spTgt spid="615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8" grpId="0" animBg="1"/>
      <p:bldP spid="615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143000"/>
          </a:xfrm>
        </p:spPr>
        <p:txBody>
          <a:bodyPr/>
          <a:lstStyle/>
          <a:p>
            <a:r>
              <a:rPr lang="en-US" sz="5400" b="1" dirty="0">
                <a:solidFill>
                  <a:srgbClr val="7030A0"/>
                </a:solidFill>
              </a:rPr>
              <a:t>EXAMPLES</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4247971"/>
            <a:ext cx="1752600" cy="24766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1950720"/>
            <a:ext cx="4611847" cy="487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4029075"/>
            <a:ext cx="2466975" cy="2600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630680"/>
            <a:ext cx="2549001"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02820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7" name="Picture 15" descr="Lev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3733800"/>
            <a:ext cx="4637088" cy="308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ChangeArrowheads="1"/>
          </p:cNvSpPr>
          <p:nvPr/>
        </p:nvSpPr>
        <p:spPr bwMode="auto">
          <a:xfrm>
            <a:off x="3414713" y="25527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50000"/>
              </a:spcBef>
              <a:defRPr sz="2400">
                <a:solidFill>
                  <a:schemeClr val="tx1"/>
                </a:solidFill>
                <a:latin typeface="Times New Roman" panose="02020603050405020304" pitchFamily="18" charset="0"/>
              </a:defRPr>
            </a:lvl1pPr>
            <a:lvl2pPr marL="742950" indent="-285750">
              <a:spcBef>
                <a:spcPct val="50000"/>
              </a:spcBef>
              <a:defRPr sz="2400">
                <a:solidFill>
                  <a:schemeClr val="tx1"/>
                </a:solidFill>
                <a:latin typeface="Times New Roman" panose="02020603050405020304" pitchFamily="18" charset="0"/>
              </a:defRPr>
            </a:lvl2pPr>
            <a:lvl3pPr marL="1143000" indent="-228600">
              <a:spcBef>
                <a:spcPct val="50000"/>
              </a:spcBef>
              <a:defRPr sz="2400">
                <a:solidFill>
                  <a:schemeClr val="tx1"/>
                </a:solidFill>
                <a:latin typeface="Times New Roman" panose="02020603050405020304" pitchFamily="18" charset="0"/>
              </a:defRPr>
            </a:lvl3pPr>
            <a:lvl4pPr marL="1600200" indent="-228600">
              <a:spcBef>
                <a:spcPct val="50000"/>
              </a:spcBef>
              <a:defRPr sz="2400">
                <a:solidFill>
                  <a:schemeClr val="tx1"/>
                </a:solidFill>
                <a:latin typeface="Times New Roman" panose="02020603050405020304" pitchFamily="18" charset="0"/>
              </a:defRPr>
            </a:lvl4pPr>
            <a:lvl5pPr marL="2057400" indent="-228600">
              <a:spcBef>
                <a:spcPct val="50000"/>
              </a:spcBef>
              <a:defRPr sz="2400">
                <a:solidFill>
                  <a:schemeClr val="tx1"/>
                </a:solidFill>
                <a:latin typeface="Times New Roman" panose="02020603050405020304" pitchFamily="18"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3084" name="WordArt 12"/>
          <p:cNvSpPr>
            <a:spLocks noChangeArrowheads="1" noChangeShapeType="1" noTextEdit="1"/>
          </p:cNvSpPr>
          <p:nvPr/>
        </p:nvSpPr>
        <p:spPr bwMode="auto">
          <a:xfrm>
            <a:off x="2209800" y="144026"/>
            <a:ext cx="4648200" cy="1790700"/>
          </a:xfrm>
          <a:prstGeom prst="rect">
            <a:avLst/>
          </a:prstGeom>
        </p:spPr>
        <p:txBody>
          <a:bodyPr wrap="none" fromWordArt="1">
            <a:prstTxWarp prst="textTriangle">
              <a:avLst/>
            </a:prstTxWarp>
            <a:scene3d>
              <a:camera prst="legacyPerspectiveFront">
                <a:rot lat="19799998" lon="19439996" rev="0"/>
              </a:camera>
              <a:lightRig rig="legacyNormal2" dir="t"/>
            </a:scene3d>
            <a:sp3d extrusionH="354000" prstMaterial="legacyMatte">
              <a:extrusionClr>
                <a:srgbClr val="939676"/>
              </a:extrusionClr>
              <a:contourClr>
                <a:srgbClr val="707070"/>
              </a:contourClr>
            </a:sp3d>
          </a:bodyPr>
          <a:lstStyle/>
          <a:p>
            <a:pPr algn="ctr"/>
            <a:r>
              <a:rPr lang="en-US" sz="3600" kern="10" dirty="0">
                <a:ln w="9525">
                  <a:round/>
                  <a:headEnd/>
                  <a:tailEnd/>
                </a:ln>
                <a:solidFill>
                  <a:srgbClr val="7030A0"/>
                </a:solidFill>
                <a:latin typeface="Impact" panose="020B0806030902050204" pitchFamily="34" charset="0"/>
              </a:rPr>
              <a:t>Levers</a:t>
            </a:r>
          </a:p>
        </p:txBody>
      </p:sp>
      <p:sp>
        <p:nvSpPr>
          <p:cNvPr id="3085" name="Rectangle 13"/>
          <p:cNvSpPr>
            <a:spLocks noChangeArrowheads="1"/>
          </p:cNvSpPr>
          <p:nvPr/>
        </p:nvSpPr>
        <p:spPr bwMode="auto">
          <a:xfrm>
            <a:off x="3414713" y="25527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50000"/>
              </a:spcBef>
              <a:defRPr sz="2400">
                <a:solidFill>
                  <a:schemeClr val="tx1"/>
                </a:solidFill>
                <a:latin typeface="Times New Roman" panose="02020603050405020304" pitchFamily="18" charset="0"/>
              </a:defRPr>
            </a:lvl1pPr>
            <a:lvl2pPr marL="742950" indent="-285750">
              <a:spcBef>
                <a:spcPct val="50000"/>
              </a:spcBef>
              <a:defRPr sz="2400">
                <a:solidFill>
                  <a:schemeClr val="tx1"/>
                </a:solidFill>
                <a:latin typeface="Times New Roman" panose="02020603050405020304" pitchFamily="18" charset="0"/>
              </a:defRPr>
            </a:lvl2pPr>
            <a:lvl3pPr marL="1143000" indent="-228600">
              <a:spcBef>
                <a:spcPct val="50000"/>
              </a:spcBef>
              <a:defRPr sz="2400">
                <a:solidFill>
                  <a:schemeClr val="tx1"/>
                </a:solidFill>
                <a:latin typeface="Times New Roman" panose="02020603050405020304" pitchFamily="18" charset="0"/>
              </a:defRPr>
            </a:lvl3pPr>
            <a:lvl4pPr marL="1600200" indent="-228600">
              <a:spcBef>
                <a:spcPct val="50000"/>
              </a:spcBef>
              <a:defRPr sz="2400">
                <a:solidFill>
                  <a:schemeClr val="tx1"/>
                </a:solidFill>
                <a:latin typeface="Times New Roman" panose="02020603050405020304" pitchFamily="18" charset="0"/>
              </a:defRPr>
            </a:lvl4pPr>
            <a:lvl5pPr marL="2057400" indent="-228600">
              <a:spcBef>
                <a:spcPct val="50000"/>
              </a:spcBef>
              <a:defRPr sz="2400">
                <a:solidFill>
                  <a:schemeClr val="tx1"/>
                </a:solidFill>
                <a:latin typeface="Times New Roman" panose="02020603050405020304" pitchFamily="18"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3094" name="Text Box 22"/>
          <p:cNvSpPr txBox="1">
            <a:spLocks noChangeArrowheads="1"/>
          </p:cNvSpPr>
          <p:nvPr/>
        </p:nvSpPr>
        <p:spPr bwMode="auto">
          <a:xfrm>
            <a:off x="5486400" y="6359525"/>
            <a:ext cx="33528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50000"/>
              </a:spcBef>
              <a:defRPr sz="2400">
                <a:solidFill>
                  <a:schemeClr val="tx1"/>
                </a:solidFill>
                <a:latin typeface="Times New Roman" panose="02020603050405020304" pitchFamily="18" charset="0"/>
              </a:defRPr>
            </a:lvl1pPr>
            <a:lvl2pPr marL="742950" indent="-285750">
              <a:spcBef>
                <a:spcPct val="50000"/>
              </a:spcBef>
              <a:defRPr sz="2400">
                <a:solidFill>
                  <a:schemeClr val="tx1"/>
                </a:solidFill>
                <a:latin typeface="Times New Roman" panose="02020603050405020304" pitchFamily="18" charset="0"/>
              </a:defRPr>
            </a:lvl2pPr>
            <a:lvl3pPr marL="1143000" indent="-228600">
              <a:spcBef>
                <a:spcPct val="50000"/>
              </a:spcBef>
              <a:defRPr sz="2400">
                <a:solidFill>
                  <a:schemeClr val="tx1"/>
                </a:solidFill>
                <a:latin typeface="Times New Roman" panose="02020603050405020304" pitchFamily="18" charset="0"/>
              </a:defRPr>
            </a:lvl3pPr>
            <a:lvl4pPr marL="1600200" indent="-228600">
              <a:spcBef>
                <a:spcPct val="50000"/>
              </a:spcBef>
              <a:defRPr sz="2400">
                <a:solidFill>
                  <a:schemeClr val="tx1"/>
                </a:solidFill>
                <a:latin typeface="Times New Roman" panose="02020603050405020304" pitchFamily="18" charset="0"/>
              </a:defRPr>
            </a:lvl4pPr>
            <a:lvl5pPr marL="2057400" indent="-228600">
              <a:spcBef>
                <a:spcPct val="50000"/>
              </a:spcBef>
              <a:defRPr sz="2400">
                <a:solidFill>
                  <a:schemeClr val="tx1"/>
                </a:solidFill>
                <a:latin typeface="Times New Roman" panose="02020603050405020304" pitchFamily="18"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defRPr>
            </a:lvl9pPr>
          </a:lstStyle>
          <a:p>
            <a:pPr eaLnBrk="1" hangingPunct="1"/>
            <a:r>
              <a:rPr lang="en-US" altLang="en-US" b="1" dirty="0"/>
              <a:t>Fulcrum – fixed point</a:t>
            </a:r>
          </a:p>
        </p:txBody>
      </p:sp>
      <p:sp>
        <p:nvSpPr>
          <p:cNvPr id="3095" name="Text Box 23"/>
          <p:cNvSpPr txBox="1">
            <a:spLocks noChangeArrowheads="1"/>
          </p:cNvSpPr>
          <p:nvPr/>
        </p:nvSpPr>
        <p:spPr bwMode="auto">
          <a:xfrm>
            <a:off x="6019800" y="4069080"/>
            <a:ext cx="990600"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50000"/>
              </a:spcBef>
              <a:defRPr sz="2400">
                <a:solidFill>
                  <a:schemeClr val="tx1"/>
                </a:solidFill>
                <a:latin typeface="Times New Roman" panose="02020603050405020304" pitchFamily="18" charset="0"/>
              </a:defRPr>
            </a:lvl1pPr>
            <a:lvl2pPr marL="742950" indent="-285750">
              <a:spcBef>
                <a:spcPct val="50000"/>
              </a:spcBef>
              <a:defRPr sz="2400">
                <a:solidFill>
                  <a:schemeClr val="tx1"/>
                </a:solidFill>
                <a:latin typeface="Times New Roman" panose="02020603050405020304" pitchFamily="18" charset="0"/>
              </a:defRPr>
            </a:lvl2pPr>
            <a:lvl3pPr marL="1143000" indent="-228600">
              <a:spcBef>
                <a:spcPct val="50000"/>
              </a:spcBef>
              <a:defRPr sz="2400">
                <a:solidFill>
                  <a:schemeClr val="tx1"/>
                </a:solidFill>
                <a:latin typeface="Times New Roman" panose="02020603050405020304" pitchFamily="18" charset="0"/>
              </a:defRPr>
            </a:lvl3pPr>
            <a:lvl4pPr marL="1600200" indent="-228600">
              <a:spcBef>
                <a:spcPct val="50000"/>
              </a:spcBef>
              <a:defRPr sz="2400">
                <a:solidFill>
                  <a:schemeClr val="tx1"/>
                </a:solidFill>
                <a:latin typeface="Times New Roman" panose="02020603050405020304" pitchFamily="18" charset="0"/>
              </a:defRPr>
            </a:lvl4pPr>
            <a:lvl5pPr marL="2057400" indent="-228600">
              <a:spcBef>
                <a:spcPct val="50000"/>
              </a:spcBef>
              <a:defRPr sz="2400">
                <a:solidFill>
                  <a:schemeClr val="tx1"/>
                </a:solidFill>
                <a:latin typeface="Times New Roman" panose="02020603050405020304" pitchFamily="18"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defRPr>
            </a:lvl9pPr>
          </a:lstStyle>
          <a:p>
            <a:pPr eaLnBrk="1" hangingPunct="1"/>
            <a:r>
              <a:rPr lang="en-US" altLang="en-US" b="1"/>
              <a:t>Lever</a:t>
            </a:r>
          </a:p>
        </p:txBody>
      </p:sp>
      <p:sp>
        <p:nvSpPr>
          <p:cNvPr id="3096" name="Line 24"/>
          <p:cNvSpPr>
            <a:spLocks noChangeShapeType="1"/>
          </p:cNvSpPr>
          <p:nvPr/>
        </p:nvSpPr>
        <p:spPr bwMode="auto">
          <a:xfrm flipV="1">
            <a:off x="1455420" y="4983480"/>
            <a:ext cx="1066800" cy="152400"/>
          </a:xfrm>
          <a:prstGeom prst="line">
            <a:avLst/>
          </a:prstGeom>
          <a:noFill/>
          <a:ln w="3810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97" name="Text Box 25"/>
          <p:cNvSpPr txBox="1">
            <a:spLocks noChangeArrowheads="1"/>
          </p:cNvSpPr>
          <p:nvPr/>
        </p:nvSpPr>
        <p:spPr bwMode="auto">
          <a:xfrm>
            <a:off x="381000" y="4863782"/>
            <a:ext cx="121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50000"/>
              </a:spcBef>
              <a:defRPr sz="2400">
                <a:solidFill>
                  <a:schemeClr val="tx1"/>
                </a:solidFill>
                <a:latin typeface="Times New Roman" panose="02020603050405020304" pitchFamily="18" charset="0"/>
              </a:defRPr>
            </a:lvl1pPr>
            <a:lvl2pPr marL="742950" indent="-285750">
              <a:spcBef>
                <a:spcPct val="50000"/>
              </a:spcBef>
              <a:defRPr sz="2400">
                <a:solidFill>
                  <a:schemeClr val="tx1"/>
                </a:solidFill>
                <a:latin typeface="Times New Roman" panose="02020603050405020304" pitchFamily="18" charset="0"/>
              </a:defRPr>
            </a:lvl2pPr>
            <a:lvl3pPr marL="1143000" indent="-228600">
              <a:spcBef>
                <a:spcPct val="50000"/>
              </a:spcBef>
              <a:defRPr sz="2400">
                <a:solidFill>
                  <a:schemeClr val="tx1"/>
                </a:solidFill>
                <a:latin typeface="Times New Roman" panose="02020603050405020304" pitchFamily="18" charset="0"/>
              </a:defRPr>
            </a:lvl3pPr>
            <a:lvl4pPr marL="1600200" indent="-228600">
              <a:spcBef>
                <a:spcPct val="50000"/>
              </a:spcBef>
              <a:defRPr sz="2400">
                <a:solidFill>
                  <a:schemeClr val="tx1"/>
                </a:solidFill>
                <a:latin typeface="Times New Roman" panose="02020603050405020304" pitchFamily="18" charset="0"/>
              </a:defRPr>
            </a:lvl4pPr>
            <a:lvl5pPr marL="2057400" indent="-228600">
              <a:spcBef>
                <a:spcPct val="50000"/>
              </a:spcBef>
              <a:defRPr sz="2400">
                <a:solidFill>
                  <a:schemeClr val="tx1"/>
                </a:solidFill>
                <a:latin typeface="Times New Roman" panose="02020603050405020304" pitchFamily="18"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defRPr>
            </a:lvl9pPr>
          </a:lstStyle>
          <a:p>
            <a:pPr eaLnBrk="1" hangingPunct="1"/>
            <a:r>
              <a:rPr lang="en-US" altLang="en-US" b="1" dirty="0"/>
              <a:t>Load</a:t>
            </a:r>
          </a:p>
        </p:txBody>
      </p:sp>
      <p:sp>
        <p:nvSpPr>
          <p:cNvPr id="3102" name="Line 30"/>
          <p:cNvSpPr>
            <a:spLocks noChangeShapeType="1"/>
          </p:cNvSpPr>
          <p:nvPr/>
        </p:nvSpPr>
        <p:spPr bwMode="auto">
          <a:xfrm flipH="1" flipV="1">
            <a:off x="3962400" y="6054725"/>
            <a:ext cx="1447800" cy="304800"/>
          </a:xfrm>
          <a:prstGeom prst="line">
            <a:avLst/>
          </a:prstGeom>
          <a:noFill/>
          <a:ln w="3810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TextBox 1"/>
          <p:cNvSpPr txBox="1"/>
          <p:nvPr/>
        </p:nvSpPr>
        <p:spPr>
          <a:xfrm>
            <a:off x="533400" y="2552700"/>
            <a:ext cx="8001000" cy="1077218"/>
          </a:xfrm>
          <a:prstGeom prst="rect">
            <a:avLst/>
          </a:prstGeom>
          <a:noFill/>
        </p:spPr>
        <p:txBody>
          <a:bodyPr wrap="square" rtlCol="0">
            <a:spAutoFit/>
          </a:bodyPr>
          <a:lstStyle/>
          <a:p>
            <a:pPr marL="342900" indent="-342900">
              <a:buFont typeface="Arial" panose="020B0604020202020204" pitchFamily="34" charset="0"/>
              <a:buChar char="•"/>
            </a:pPr>
            <a:r>
              <a:rPr lang="en-US" sz="3200" dirty="0"/>
              <a:t>A </a:t>
            </a:r>
            <a:r>
              <a:rPr lang="en-US" sz="3200" b="1" dirty="0">
                <a:solidFill>
                  <a:srgbClr val="FF0000"/>
                </a:solidFill>
              </a:rPr>
              <a:t>bar</a:t>
            </a:r>
            <a:r>
              <a:rPr lang="en-US" sz="3200" dirty="0"/>
              <a:t> that is free to </a:t>
            </a:r>
            <a:r>
              <a:rPr lang="en-US" sz="3200" b="1" dirty="0">
                <a:solidFill>
                  <a:srgbClr val="FF0000"/>
                </a:solidFill>
              </a:rPr>
              <a:t>pivot</a:t>
            </a:r>
            <a:r>
              <a:rPr lang="en-US" sz="3200" dirty="0"/>
              <a:t> or turn around a </a:t>
            </a:r>
            <a:r>
              <a:rPr lang="en-US" sz="3200" b="1" dirty="0">
                <a:solidFill>
                  <a:srgbClr val="FF0000"/>
                </a:solidFill>
              </a:rPr>
              <a:t>fixed</a:t>
            </a:r>
            <a:r>
              <a:rPr lang="en-US" sz="3200" dirty="0"/>
              <a:t> point</a:t>
            </a:r>
            <a:r>
              <a:rPr lang="en-US" dirty="0"/>
              <a:t>.</a:t>
            </a:r>
          </a:p>
        </p:txBody>
      </p:sp>
    </p:spTree>
  </p:cSld>
  <p:clrMapOvr>
    <a:masterClrMapping/>
  </p:clrMapOvr>
  <p:transition spd="med">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3095"/>
                                        </p:tgtEl>
                                        <p:attrNameLst>
                                          <p:attrName>style.visibility</p:attrName>
                                        </p:attrNameLst>
                                      </p:cBhvr>
                                      <p:to>
                                        <p:strVal val="visible"/>
                                      </p:to>
                                    </p:set>
                                    <p:anim calcmode="lin" valueType="num">
                                      <p:cBhvr additive="base">
                                        <p:cTn id="12" dur="500" fill="hold"/>
                                        <p:tgtEl>
                                          <p:spTgt spid="3095"/>
                                        </p:tgtEl>
                                        <p:attrNameLst>
                                          <p:attrName>ppt_x</p:attrName>
                                        </p:attrNameLst>
                                      </p:cBhvr>
                                      <p:tavLst>
                                        <p:tav tm="0">
                                          <p:val>
                                            <p:strVal val="0-#ppt_w/2"/>
                                          </p:val>
                                        </p:tav>
                                        <p:tav tm="100000">
                                          <p:val>
                                            <p:strVal val="#ppt_x"/>
                                          </p:val>
                                        </p:tav>
                                      </p:tavLst>
                                    </p:anim>
                                    <p:anim calcmode="lin" valueType="num">
                                      <p:cBhvr additive="base">
                                        <p:cTn id="13" dur="500" fill="hold"/>
                                        <p:tgtEl>
                                          <p:spTgt spid="3095"/>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3097"/>
                                        </p:tgtEl>
                                        <p:attrNameLst>
                                          <p:attrName>style.visibility</p:attrName>
                                        </p:attrNameLst>
                                      </p:cBhvr>
                                      <p:to>
                                        <p:strVal val="visible"/>
                                      </p:to>
                                    </p:set>
                                    <p:anim calcmode="lin" valueType="num">
                                      <p:cBhvr additive="base">
                                        <p:cTn id="18" dur="500" fill="hold"/>
                                        <p:tgtEl>
                                          <p:spTgt spid="3097"/>
                                        </p:tgtEl>
                                        <p:attrNameLst>
                                          <p:attrName>ppt_x</p:attrName>
                                        </p:attrNameLst>
                                      </p:cBhvr>
                                      <p:tavLst>
                                        <p:tav tm="0">
                                          <p:val>
                                            <p:strVal val="0-#ppt_w/2"/>
                                          </p:val>
                                        </p:tav>
                                        <p:tav tm="100000">
                                          <p:val>
                                            <p:strVal val="#ppt_x"/>
                                          </p:val>
                                        </p:tav>
                                      </p:tavLst>
                                    </p:anim>
                                    <p:anim calcmode="lin" valueType="num">
                                      <p:cBhvr additive="base">
                                        <p:cTn id="19" dur="500" fill="hold"/>
                                        <p:tgtEl>
                                          <p:spTgt spid="3097"/>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3096"/>
                                        </p:tgtEl>
                                        <p:attrNameLst>
                                          <p:attrName>style.visibility</p:attrName>
                                        </p:attrNameLst>
                                      </p:cBhvr>
                                      <p:to>
                                        <p:strVal val="visible"/>
                                      </p:to>
                                    </p:set>
                                    <p:anim calcmode="lin" valueType="num">
                                      <p:cBhvr additive="base">
                                        <p:cTn id="24" dur="500" fill="hold"/>
                                        <p:tgtEl>
                                          <p:spTgt spid="3096"/>
                                        </p:tgtEl>
                                        <p:attrNameLst>
                                          <p:attrName>ppt_x</p:attrName>
                                        </p:attrNameLst>
                                      </p:cBhvr>
                                      <p:tavLst>
                                        <p:tav tm="0">
                                          <p:val>
                                            <p:strVal val="0-#ppt_w/2"/>
                                          </p:val>
                                        </p:tav>
                                        <p:tav tm="100000">
                                          <p:val>
                                            <p:strVal val="#ppt_x"/>
                                          </p:val>
                                        </p:tav>
                                      </p:tavLst>
                                    </p:anim>
                                    <p:anim calcmode="lin" valueType="num">
                                      <p:cBhvr additive="base">
                                        <p:cTn id="25" dur="500" fill="hold"/>
                                        <p:tgtEl>
                                          <p:spTgt spid="3096"/>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3094"/>
                                        </p:tgtEl>
                                        <p:attrNameLst>
                                          <p:attrName>style.visibility</p:attrName>
                                        </p:attrNameLst>
                                      </p:cBhvr>
                                      <p:to>
                                        <p:strVal val="visible"/>
                                      </p:to>
                                    </p:set>
                                    <p:anim calcmode="lin" valueType="num">
                                      <p:cBhvr additive="base">
                                        <p:cTn id="30" dur="500" fill="hold"/>
                                        <p:tgtEl>
                                          <p:spTgt spid="3094"/>
                                        </p:tgtEl>
                                        <p:attrNameLst>
                                          <p:attrName>ppt_x</p:attrName>
                                        </p:attrNameLst>
                                      </p:cBhvr>
                                      <p:tavLst>
                                        <p:tav tm="0">
                                          <p:val>
                                            <p:strVal val="0-#ppt_w/2"/>
                                          </p:val>
                                        </p:tav>
                                        <p:tav tm="100000">
                                          <p:val>
                                            <p:strVal val="#ppt_x"/>
                                          </p:val>
                                        </p:tav>
                                      </p:tavLst>
                                    </p:anim>
                                    <p:anim calcmode="lin" valueType="num">
                                      <p:cBhvr additive="base">
                                        <p:cTn id="31" dur="500" fill="hold"/>
                                        <p:tgtEl>
                                          <p:spTgt spid="3094"/>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3102"/>
                                        </p:tgtEl>
                                        <p:attrNameLst>
                                          <p:attrName>style.visibility</p:attrName>
                                        </p:attrNameLst>
                                      </p:cBhvr>
                                      <p:to>
                                        <p:strVal val="visible"/>
                                      </p:to>
                                    </p:set>
                                    <p:anim calcmode="lin" valueType="num">
                                      <p:cBhvr additive="base">
                                        <p:cTn id="36" dur="500" fill="hold"/>
                                        <p:tgtEl>
                                          <p:spTgt spid="3102"/>
                                        </p:tgtEl>
                                        <p:attrNameLst>
                                          <p:attrName>ppt_x</p:attrName>
                                        </p:attrNameLst>
                                      </p:cBhvr>
                                      <p:tavLst>
                                        <p:tav tm="0">
                                          <p:val>
                                            <p:strVal val="0-#ppt_w/2"/>
                                          </p:val>
                                        </p:tav>
                                        <p:tav tm="100000">
                                          <p:val>
                                            <p:strVal val="#ppt_x"/>
                                          </p:val>
                                        </p:tav>
                                      </p:tavLst>
                                    </p:anim>
                                    <p:anim calcmode="lin" valueType="num">
                                      <p:cBhvr additive="base">
                                        <p:cTn id="37" dur="500" fill="hold"/>
                                        <p:tgtEl>
                                          <p:spTgt spid="3102"/>
                                        </p:tgtEl>
                                        <p:attrNameLst>
                                          <p:attrName>ppt_y</p:attrName>
                                        </p:attrNameLst>
                                      </p:cBhvr>
                                      <p:tavLst>
                                        <p:tav tm="0">
                                          <p:val>
                                            <p:strVal val="#ppt_y"/>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8" fill="hold" grpId="0" nodeType="clickEffect" nodePh="1">
                                  <p:stCondLst>
                                    <p:cond delay="0"/>
                                  </p:stCondLst>
                                  <p:endCondLst>
                                    <p:cond evt="begin" delay="0">
                                      <p:tn val="40"/>
                                    </p:cond>
                                  </p:endCondLst>
                                  <p:childTnLst>
                                    <p:set>
                                      <p:cBhvr>
                                        <p:cTn id="41" dur="1" fill="hold">
                                          <p:stCondLst>
                                            <p:cond delay="0"/>
                                          </p:stCondLst>
                                        </p:cTn>
                                        <p:tgtEl>
                                          <p:spTgt spid="3074"/>
                                        </p:tgtEl>
                                        <p:attrNameLst>
                                          <p:attrName>style.visibility</p:attrName>
                                        </p:attrNameLst>
                                      </p:cBhvr>
                                      <p:to>
                                        <p:strVal val="visible"/>
                                      </p:to>
                                    </p:set>
                                    <p:anim calcmode="lin" valueType="num">
                                      <p:cBhvr additive="base">
                                        <p:cTn id="42" dur="500" fill="hold"/>
                                        <p:tgtEl>
                                          <p:spTgt spid="3074"/>
                                        </p:tgtEl>
                                        <p:attrNameLst>
                                          <p:attrName>ppt_x</p:attrName>
                                        </p:attrNameLst>
                                      </p:cBhvr>
                                      <p:tavLst>
                                        <p:tav tm="0">
                                          <p:val>
                                            <p:strVal val="0-#ppt_w/2"/>
                                          </p:val>
                                        </p:tav>
                                        <p:tav tm="100000">
                                          <p:val>
                                            <p:strVal val="#ppt_x"/>
                                          </p:val>
                                        </p:tav>
                                      </p:tavLst>
                                    </p:anim>
                                    <p:anim calcmode="lin" valueType="num">
                                      <p:cBhvr additive="base">
                                        <p:cTn id="43" dur="500" fill="hold"/>
                                        <p:tgtEl>
                                          <p:spTgt spid="3074"/>
                                        </p:tgtEl>
                                        <p:attrNameLst>
                                          <p:attrName>ppt_y</p:attrName>
                                        </p:attrNameLst>
                                      </p:cBhvr>
                                      <p:tavLst>
                                        <p:tav tm="0">
                                          <p:val>
                                            <p:strVal val="#ppt_y"/>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8" fill="hold" grpId="0" nodeType="clickEffect" nodePh="1">
                                  <p:stCondLst>
                                    <p:cond delay="0"/>
                                  </p:stCondLst>
                                  <p:endCondLst>
                                    <p:cond evt="begin" delay="0">
                                      <p:tn val="46"/>
                                    </p:cond>
                                  </p:endCondLst>
                                  <p:childTnLst>
                                    <p:set>
                                      <p:cBhvr>
                                        <p:cTn id="47" dur="1" fill="hold">
                                          <p:stCondLst>
                                            <p:cond delay="0"/>
                                          </p:stCondLst>
                                        </p:cTn>
                                        <p:tgtEl>
                                          <p:spTgt spid="3085"/>
                                        </p:tgtEl>
                                        <p:attrNameLst>
                                          <p:attrName>style.visibility</p:attrName>
                                        </p:attrNameLst>
                                      </p:cBhvr>
                                      <p:to>
                                        <p:strVal val="visible"/>
                                      </p:to>
                                    </p:set>
                                    <p:anim calcmode="lin" valueType="num">
                                      <p:cBhvr additive="base">
                                        <p:cTn id="48" dur="500" fill="hold"/>
                                        <p:tgtEl>
                                          <p:spTgt spid="3085"/>
                                        </p:tgtEl>
                                        <p:attrNameLst>
                                          <p:attrName>ppt_x</p:attrName>
                                        </p:attrNameLst>
                                      </p:cBhvr>
                                      <p:tavLst>
                                        <p:tav tm="0">
                                          <p:val>
                                            <p:strVal val="0-#ppt_w/2"/>
                                          </p:val>
                                        </p:tav>
                                        <p:tav tm="100000">
                                          <p:val>
                                            <p:strVal val="#ppt_x"/>
                                          </p:val>
                                        </p:tav>
                                      </p:tavLst>
                                    </p:anim>
                                    <p:anim calcmode="lin" valueType="num">
                                      <p:cBhvr additive="base">
                                        <p:cTn id="49" dur="500" fill="hold"/>
                                        <p:tgtEl>
                                          <p:spTgt spid="30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nimBg="1"/>
      <p:bldP spid="3085" grpId="0" animBg="1"/>
      <p:bldP spid="3094" grpId="0" autoUpdateAnimBg="0"/>
      <p:bldP spid="3095" grpId="0" animBg="1" autoUpdateAnimBg="0"/>
      <p:bldP spid="3096" grpId="0" animBg="1"/>
      <p:bldP spid="3097" grpId="0" autoUpdateAnimBg="0"/>
      <p:bldP spid="310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143000"/>
          </a:xfrm>
        </p:spPr>
        <p:txBody>
          <a:bodyPr/>
          <a:lstStyle/>
          <a:p>
            <a:r>
              <a:rPr lang="en-US" sz="5400" b="1" dirty="0">
                <a:solidFill>
                  <a:srgbClr val="7030A0"/>
                </a:solidFill>
              </a:rPr>
              <a:t>LEVERS</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4638" y="1558857"/>
            <a:ext cx="6253162" cy="52991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28600" y="1981200"/>
            <a:ext cx="2586038" cy="3539430"/>
          </a:xfrm>
          <a:prstGeom prst="rect">
            <a:avLst/>
          </a:prstGeom>
          <a:noFill/>
        </p:spPr>
        <p:txBody>
          <a:bodyPr wrap="square" rtlCol="0">
            <a:spAutoFit/>
          </a:bodyPr>
          <a:lstStyle/>
          <a:p>
            <a:r>
              <a:rPr lang="en-US" sz="3200" dirty="0"/>
              <a:t>There are </a:t>
            </a:r>
            <a:r>
              <a:rPr lang="en-US" sz="3200" b="1" dirty="0">
                <a:solidFill>
                  <a:srgbClr val="FF0000"/>
                </a:solidFill>
              </a:rPr>
              <a:t>three</a:t>
            </a:r>
            <a:r>
              <a:rPr lang="en-US" sz="3200" dirty="0"/>
              <a:t> classes of levers and each is based on the </a:t>
            </a:r>
            <a:r>
              <a:rPr lang="en-US" sz="3200" b="1" dirty="0">
                <a:solidFill>
                  <a:srgbClr val="FF0000"/>
                </a:solidFill>
              </a:rPr>
              <a:t>position</a:t>
            </a:r>
            <a:r>
              <a:rPr lang="en-US" sz="3200" dirty="0"/>
              <a:t> of the </a:t>
            </a:r>
            <a:r>
              <a:rPr lang="en-US" sz="3200" b="1" dirty="0">
                <a:solidFill>
                  <a:srgbClr val="FF0000"/>
                </a:solidFill>
              </a:rPr>
              <a:t>fulcrum</a:t>
            </a:r>
            <a:r>
              <a:rPr lang="en-US" sz="3200" dirty="0"/>
              <a:t>.</a:t>
            </a:r>
          </a:p>
        </p:txBody>
      </p:sp>
    </p:spTree>
    <p:extLst>
      <p:ext uri="{BB962C8B-B14F-4D97-AF65-F5344CB8AC3E}">
        <p14:creationId xmlns:p14="http://schemas.microsoft.com/office/powerpoint/2010/main" val="2537659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447800"/>
            <a:ext cx="8944842" cy="39161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662421" y="152400"/>
            <a:ext cx="7772400" cy="1143000"/>
          </a:xfrm>
        </p:spPr>
        <p:txBody>
          <a:bodyPr/>
          <a:lstStyle/>
          <a:p>
            <a:r>
              <a:rPr lang="en-US" sz="6000" b="1" dirty="0">
                <a:solidFill>
                  <a:srgbClr val="7030A0"/>
                </a:solidFill>
              </a:rPr>
              <a:t>LEVERS</a:t>
            </a:r>
          </a:p>
        </p:txBody>
      </p:sp>
      <p:sp>
        <p:nvSpPr>
          <p:cNvPr id="3" name="Rectangle 2"/>
          <p:cNvSpPr/>
          <p:nvPr/>
        </p:nvSpPr>
        <p:spPr>
          <a:xfrm>
            <a:off x="304800" y="5715000"/>
            <a:ext cx="8534400" cy="1077218"/>
          </a:xfrm>
          <a:prstGeom prst="rect">
            <a:avLst/>
          </a:prstGeom>
        </p:spPr>
        <p:txBody>
          <a:bodyPr wrap="square">
            <a:spAutoFit/>
          </a:bodyPr>
          <a:lstStyle/>
          <a:p>
            <a:r>
              <a:rPr lang="en-US" sz="3200" dirty="0"/>
              <a:t>A </a:t>
            </a:r>
            <a:r>
              <a:rPr lang="en-US" sz="3200" b="1" dirty="0">
                <a:solidFill>
                  <a:srgbClr val="FF0000"/>
                </a:solidFill>
              </a:rPr>
              <a:t>fulcrum</a:t>
            </a:r>
            <a:r>
              <a:rPr lang="en-US" sz="3200" dirty="0"/>
              <a:t> is the point around which a lever pivots.</a:t>
            </a:r>
          </a:p>
        </p:txBody>
      </p:sp>
    </p:spTree>
    <p:extLst>
      <p:ext uri="{BB962C8B-B14F-4D97-AF65-F5344CB8AC3E}">
        <p14:creationId xmlns:p14="http://schemas.microsoft.com/office/powerpoint/2010/main" val="2007009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4338" name="Picture 16" descr="http://www.painetworks.com/photos/im/im026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3878" y="0"/>
            <a:ext cx="304276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2"/>
          <p:cNvSpPr>
            <a:spLocks noGrp="1" noChangeArrowheads="1"/>
          </p:cNvSpPr>
          <p:nvPr>
            <p:ph type="title"/>
          </p:nvPr>
        </p:nvSpPr>
        <p:spPr>
          <a:xfrm>
            <a:off x="0" y="0"/>
            <a:ext cx="3505200" cy="1143000"/>
          </a:xfrm>
          <a:solidFill>
            <a:srgbClr val="FF0000"/>
          </a:solidFill>
        </p:spPr>
        <p:txBody>
          <a:bodyPr/>
          <a:lstStyle/>
          <a:p>
            <a:pPr eaLnBrk="1" hangingPunct="1">
              <a:defRPr/>
            </a:pPr>
            <a:r>
              <a:rPr lang="en-US" sz="6600" b="1" u="sng" dirty="0">
                <a:effectLst>
                  <a:outerShdw blurRad="38100" dist="38100" dir="2700000" algn="tl">
                    <a:srgbClr val="FFFFFF"/>
                  </a:outerShdw>
                </a:effectLst>
                <a:latin typeface="+mn-lt"/>
              </a:rPr>
              <a:t>1</a:t>
            </a:r>
            <a:r>
              <a:rPr lang="en-US" sz="6600" b="1" u="sng" baseline="30000" dirty="0">
                <a:effectLst>
                  <a:outerShdw blurRad="38100" dist="38100" dir="2700000" algn="tl">
                    <a:srgbClr val="FFFFFF"/>
                  </a:outerShdw>
                </a:effectLst>
                <a:latin typeface="+mn-lt"/>
              </a:rPr>
              <a:t>st</a:t>
            </a:r>
            <a:r>
              <a:rPr lang="en-US" sz="6600" b="1" u="sng" dirty="0">
                <a:effectLst>
                  <a:outerShdw blurRad="38100" dist="38100" dir="2700000" algn="tl">
                    <a:srgbClr val="FFFFFF"/>
                  </a:outerShdw>
                </a:effectLst>
                <a:latin typeface="+mn-lt"/>
              </a:rPr>
              <a:t> Class</a:t>
            </a:r>
          </a:p>
        </p:txBody>
      </p:sp>
      <p:sp>
        <p:nvSpPr>
          <p:cNvPr id="14339" name="Rectangle 3"/>
          <p:cNvSpPr>
            <a:spLocks noGrp="1" noChangeArrowheads="1"/>
          </p:cNvSpPr>
          <p:nvPr>
            <p:ph type="body" sz="half" idx="1"/>
          </p:nvPr>
        </p:nvSpPr>
        <p:spPr>
          <a:xfrm>
            <a:off x="0" y="2133600"/>
            <a:ext cx="9144000" cy="1066800"/>
          </a:xfrm>
        </p:spPr>
        <p:txBody>
          <a:bodyPr/>
          <a:lstStyle/>
          <a:p>
            <a:pPr algn="ctr" eaLnBrk="1" hangingPunct="1">
              <a:lnSpc>
                <a:spcPct val="90000"/>
              </a:lnSpc>
              <a:buFontTx/>
              <a:buNone/>
            </a:pPr>
            <a:r>
              <a:rPr lang="en-US" altLang="en-US" sz="3600" b="1" dirty="0">
                <a:latin typeface="High Tower Text" panose="02040502050506030303" pitchFamily="18" charset="0"/>
              </a:rPr>
              <a:t>The </a:t>
            </a:r>
            <a:r>
              <a:rPr lang="en-US" altLang="en-US" sz="3600" b="1" dirty="0">
                <a:solidFill>
                  <a:srgbClr val="FF0000"/>
                </a:solidFill>
                <a:latin typeface="High Tower Text" panose="02040502050506030303" pitchFamily="18" charset="0"/>
              </a:rPr>
              <a:t>fulcrum</a:t>
            </a:r>
            <a:r>
              <a:rPr lang="en-US" altLang="en-US" sz="3600" b="1" dirty="0">
                <a:latin typeface="High Tower Text" panose="02040502050506030303" pitchFamily="18" charset="0"/>
              </a:rPr>
              <a:t> is </a:t>
            </a:r>
            <a:r>
              <a:rPr lang="en-US" altLang="en-US" sz="3600" b="1" dirty="0">
                <a:solidFill>
                  <a:srgbClr val="FF0000"/>
                </a:solidFill>
                <a:latin typeface="High Tower Text" panose="02040502050506030303" pitchFamily="18" charset="0"/>
              </a:rPr>
              <a:t>between </a:t>
            </a:r>
            <a:r>
              <a:rPr lang="en-US" altLang="en-US" sz="3600" b="1" dirty="0">
                <a:latin typeface="High Tower Text" panose="02040502050506030303" pitchFamily="18" charset="0"/>
              </a:rPr>
              <a:t>the resistance force and the effort force.</a:t>
            </a:r>
          </a:p>
        </p:txBody>
      </p:sp>
      <p:pic>
        <p:nvPicPr>
          <p:cNvPr id="14341" name="Picture 4" descr="Scissors"/>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7519988" y="914400"/>
            <a:ext cx="1624012" cy="1066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4342" name="Rectangle 6"/>
          <p:cNvSpPr>
            <a:spLocks noChangeArrowheads="1"/>
          </p:cNvSpPr>
          <p:nvPr/>
        </p:nvSpPr>
        <p:spPr bwMode="auto">
          <a:xfrm>
            <a:off x="-15240" y="1295400"/>
            <a:ext cx="54864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spcBef>
                <a:spcPct val="20000"/>
              </a:spcBef>
              <a:defRPr/>
            </a:pPr>
            <a:r>
              <a:rPr lang="en-US" sz="3200" b="1" u="sng" dirty="0">
                <a:solidFill>
                  <a:schemeClr val="accent2"/>
                </a:solidFill>
                <a:effectLst>
                  <a:outerShdw blurRad="38100" dist="38100" dir="2700000" algn="tl">
                    <a:srgbClr val="000000"/>
                  </a:outerShdw>
                </a:effectLst>
                <a:latin typeface="Akbar" pitchFamily="2" charset="0"/>
              </a:rPr>
              <a:t>Examples: </a:t>
            </a:r>
            <a:r>
              <a:rPr lang="en-US" sz="2800" b="1" dirty="0">
                <a:latin typeface="Akbar" pitchFamily="2" charset="0"/>
              </a:rPr>
              <a:t>Crowbars, pliers, scissors, seesaw</a:t>
            </a:r>
          </a:p>
        </p:txBody>
      </p:sp>
      <p:pic>
        <p:nvPicPr>
          <p:cNvPr id="14343" name="Picture 7" descr="180px-Seesaw-aa"/>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3581400" y="0"/>
            <a:ext cx="1600200" cy="12001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344" name="Picture 10" descr="LeverFirstClas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30352" y="3250406"/>
            <a:ext cx="4513647" cy="1985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7" name="Rectangle 11"/>
          <p:cNvSpPr>
            <a:spLocks noChangeArrowheads="1"/>
          </p:cNvSpPr>
          <p:nvPr/>
        </p:nvSpPr>
        <p:spPr bwMode="auto">
          <a:xfrm>
            <a:off x="4572000" y="5105400"/>
            <a:ext cx="4572000" cy="125572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90000"/>
              </a:lnSpc>
              <a:spcBef>
                <a:spcPct val="20000"/>
              </a:spcBef>
              <a:defRPr/>
            </a:pPr>
            <a:r>
              <a:rPr lang="en-US" sz="2800" b="1" dirty="0">
                <a:solidFill>
                  <a:schemeClr val="accent2"/>
                </a:solidFill>
                <a:latin typeface="Akbar" pitchFamily="2" charset="0"/>
              </a:rPr>
              <a:t>The </a:t>
            </a:r>
            <a:r>
              <a:rPr lang="en-US" sz="2800" b="1" dirty="0">
                <a:solidFill>
                  <a:srgbClr val="FF0000"/>
                </a:solidFill>
                <a:latin typeface="Akbar" pitchFamily="2" charset="0"/>
              </a:rPr>
              <a:t>closer</a:t>
            </a:r>
            <a:r>
              <a:rPr lang="en-US" sz="2800" b="1" dirty="0">
                <a:solidFill>
                  <a:schemeClr val="accent2"/>
                </a:solidFill>
                <a:latin typeface="Akbar" pitchFamily="2" charset="0"/>
              </a:rPr>
              <a:t> the fulcrum to the </a:t>
            </a:r>
            <a:r>
              <a:rPr lang="en-US" sz="2800" b="1" dirty="0">
                <a:solidFill>
                  <a:srgbClr val="FF0000"/>
                </a:solidFill>
                <a:latin typeface="Akbar" pitchFamily="2" charset="0"/>
              </a:rPr>
              <a:t>resistance</a:t>
            </a:r>
            <a:r>
              <a:rPr lang="en-US" sz="2800" b="1" dirty="0">
                <a:solidFill>
                  <a:schemeClr val="accent2"/>
                </a:solidFill>
                <a:latin typeface="Akbar" pitchFamily="2" charset="0"/>
              </a:rPr>
              <a:t> force, the </a:t>
            </a:r>
            <a:r>
              <a:rPr lang="en-US" sz="2800" b="1" dirty="0">
                <a:solidFill>
                  <a:srgbClr val="FF0000"/>
                </a:solidFill>
                <a:latin typeface="Akbar" pitchFamily="2" charset="0"/>
              </a:rPr>
              <a:t>more</a:t>
            </a:r>
            <a:r>
              <a:rPr lang="en-US" sz="2800" b="1" dirty="0">
                <a:solidFill>
                  <a:schemeClr val="accent2"/>
                </a:solidFill>
                <a:latin typeface="Akbar" pitchFamily="2" charset="0"/>
              </a:rPr>
              <a:t> the lever </a:t>
            </a:r>
            <a:r>
              <a:rPr lang="en-US" sz="2800" b="1" dirty="0">
                <a:solidFill>
                  <a:srgbClr val="FF0000"/>
                </a:solidFill>
                <a:latin typeface="Akbar" pitchFamily="2" charset="0"/>
              </a:rPr>
              <a:t>multiplies</a:t>
            </a:r>
            <a:r>
              <a:rPr lang="en-US" sz="2800" b="1" dirty="0">
                <a:solidFill>
                  <a:schemeClr val="accent2"/>
                </a:solidFill>
                <a:latin typeface="Akbar" pitchFamily="2" charset="0"/>
              </a:rPr>
              <a:t> the force.</a:t>
            </a:r>
            <a:endParaRPr lang="en-US" sz="2800" b="1" dirty="0">
              <a:latin typeface="Akbar" pitchFamily="2" charset="0"/>
            </a:endParaRPr>
          </a:p>
        </p:txBody>
      </p:sp>
      <p:pic>
        <p:nvPicPr>
          <p:cNvPr id="14346" name="Picture 12" descr="Lever1"/>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0" y="3250406"/>
            <a:ext cx="3733800" cy="3305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8" name="Rectangle 13"/>
          <p:cNvSpPr>
            <a:spLocks noChangeArrowheads="1"/>
          </p:cNvSpPr>
          <p:nvPr/>
        </p:nvSpPr>
        <p:spPr bwMode="auto">
          <a:xfrm>
            <a:off x="76200" y="6213475"/>
            <a:ext cx="2133600" cy="304800"/>
          </a:xfrm>
          <a:prstGeom prst="rect">
            <a:avLst/>
          </a:prstGeom>
          <a:solidFill>
            <a:srgbClr val="F0FDC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3" name="Picture 9" descr="leve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200" y="5715000"/>
            <a:ext cx="1219200" cy="75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812475362"/>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 calcmode="lin" valueType="num">
                                      <p:cBhvr additive="base">
                                        <p:cTn id="7" dur="500" fill="hold"/>
                                        <p:tgtEl>
                                          <p:spTgt spid="1433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3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347">
                                            <p:txEl>
                                              <p:pRg st="0" end="0"/>
                                            </p:txEl>
                                          </p:spTgt>
                                        </p:tgtEl>
                                        <p:attrNameLst>
                                          <p:attrName>style.visibility</p:attrName>
                                        </p:attrNameLst>
                                      </p:cBhvr>
                                      <p:to>
                                        <p:strVal val="visible"/>
                                      </p:to>
                                    </p:set>
                                    <p:anim calcmode="lin" valueType="num">
                                      <p:cBhvr additive="base">
                                        <p:cTn id="13" dur="500" fill="hold"/>
                                        <p:tgtEl>
                                          <p:spTgt spid="1434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3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342">
                                            <p:txEl>
                                              <p:pRg st="0" end="0"/>
                                            </p:txEl>
                                          </p:spTgt>
                                        </p:tgtEl>
                                        <p:attrNameLst>
                                          <p:attrName>style.visibility</p:attrName>
                                        </p:attrNameLst>
                                      </p:cBhvr>
                                      <p:to>
                                        <p:strVal val="visible"/>
                                      </p:to>
                                    </p:set>
                                    <p:anim calcmode="lin" valueType="num">
                                      <p:cBhvr additive="base">
                                        <p:cTn id="19" dur="500" fill="hold"/>
                                        <p:tgtEl>
                                          <p:spTgt spid="14342">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34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Rectangle 5"/>
          <p:cNvSpPr>
            <a:spLocks noChangeArrowheads="1"/>
          </p:cNvSpPr>
          <p:nvPr/>
        </p:nvSpPr>
        <p:spPr bwMode="auto">
          <a:xfrm>
            <a:off x="0" y="0"/>
            <a:ext cx="3352800" cy="1143000"/>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defRPr/>
            </a:pPr>
            <a:r>
              <a:rPr lang="en-US" sz="6000" b="1" u="sng" dirty="0">
                <a:solidFill>
                  <a:schemeClr val="tx2"/>
                </a:solidFill>
                <a:effectLst>
                  <a:outerShdw blurRad="38100" dist="38100" dir="2700000" algn="tl">
                    <a:srgbClr val="FFFFFF"/>
                  </a:outerShdw>
                </a:effectLst>
                <a:latin typeface="+mn-lt"/>
              </a:rPr>
              <a:t>2</a:t>
            </a:r>
            <a:r>
              <a:rPr lang="en-US" sz="6000" b="1" u="sng" baseline="30000" dirty="0">
                <a:solidFill>
                  <a:schemeClr val="tx2"/>
                </a:solidFill>
                <a:effectLst>
                  <a:outerShdw blurRad="38100" dist="38100" dir="2700000" algn="tl">
                    <a:srgbClr val="FFFFFF"/>
                  </a:outerShdw>
                </a:effectLst>
                <a:latin typeface="+mn-lt"/>
              </a:rPr>
              <a:t>nd</a:t>
            </a:r>
            <a:r>
              <a:rPr lang="en-US" sz="6000" b="1" u="sng" dirty="0">
                <a:solidFill>
                  <a:schemeClr val="tx2"/>
                </a:solidFill>
                <a:effectLst>
                  <a:outerShdw blurRad="38100" dist="38100" dir="2700000" algn="tl">
                    <a:srgbClr val="FFFFFF"/>
                  </a:outerShdw>
                </a:effectLst>
                <a:latin typeface="+mn-lt"/>
              </a:rPr>
              <a:t> Class</a:t>
            </a:r>
          </a:p>
        </p:txBody>
      </p:sp>
      <p:sp>
        <p:nvSpPr>
          <p:cNvPr id="48132" name="Rectangle 4"/>
          <p:cNvSpPr>
            <a:spLocks noChangeArrowheads="1"/>
          </p:cNvSpPr>
          <p:nvPr/>
        </p:nvSpPr>
        <p:spPr bwMode="auto">
          <a:xfrm>
            <a:off x="3200400" y="0"/>
            <a:ext cx="4267200" cy="1569660"/>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b="1" dirty="0">
                <a:latin typeface="Akbar" pitchFamily="2" charset="0"/>
              </a:rPr>
              <a:t>The </a:t>
            </a:r>
            <a:r>
              <a:rPr lang="en-US" altLang="en-US" b="1" dirty="0">
                <a:solidFill>
                  <a:srgbClr val="FF0000"/>
                </a:solidFill>
                <a:latin typeface="Akbar" pitchFamily="2" charset="0"/>
              </a:rPr>
              <a:t>resistance</a:t>
            </a:r>
            <a:r>
              <a:rPr lang="en-US" altLang="en-US" b="1" dirty="0">
                <a:latin typeface="Akbar" pitchFamily="2" charset="0"/>
              </a:rPr>
              <a:t> </a:t>
            </a:r>
            <a:r>
              <a:rPr lang="en-US" altLang="en-US" b="1" dirty="0">
                <a:solidFill>
                  <a:srgbClr val="FF0000"/>
                </a:solidFill>
                <a:latin typeface="Akbar" pitchFamily="2" charset="0"/>
              </a:rPr>
              <a:t>force</a:t>
            </a:r>
            <a:r>
              <a:rPr lang="en-US" altLang="en-US" b="1" dirty="0">
                <a:latin typeface="Akbar" pitchFamily="2" charset="0"/>
              </a:rPr>
              <a:t> is </a:t>
            </a:r>
            <a:r>
              <a:rPr lang="en-US" altLang="en-US" b="1" dirty="0">
                <a:solidFill>
                  <a:srgbClr val="FF0000"/>
                </a:solidFill>
                <a:latin typeface="Akbar" pitchFamily="2" charset="0"/>
              </a:rPr>
              <a:t>between</a:t>
            </a:r>
            <a:r>
              <a:rPr lang="en-US" altLang="en-US" b="1" dirty="0">
                <a:latin typeface="Akbar" pitchFamily="2" charset="0"/>
              </a:rPr>
              <a:t> the effort force and the fulcrum.</a:t>
            </a:r>
          </a:p>
        </p:txBody>
      </p:sp>
      <p:pic>
        <p:nvPicPr>
          <p:cNvPr id="15364" name="Picture 7" descr="Second class lever">
            <a:hlinkClick r:id="rId3" tooltip="Second class lever"/>
          </p:cNvPr>
          <p:cNvPicPr>
            <a:picLocks noGrp="1" noChangeAspect="1" noChangeArrowheads="1"/>
          </p:cNvPicPr>
          <p:nvPr>
            <p:ph sz="quarter" idx="1"/>
          </p:nvPr>
        </p:nvPicPr>
        <p:blipFill>
          <a:blip r:embed="rId4">
            <a:extLst>
              <a:ext uri="{28A0092B-C50C-407E-A947-70E740481C1C}">
                <a14:useLocalDpi xmlns:a14="http://schemas.microsoft.com/office/drawing/2010/main" val="0"/>
              </a:ext>
            </a:extLst>
          </a:blip>
          <a:srcRect/>
          <a:stretch>
            <a:fillRect/>
          </a:stretch>
        </p:blipFill>
        <p:spPr>
          <a:xfrm>
            <a:off x="2971800" y="1752600"/>
            <a:ext cx="4724400" cy="20796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365" name="Picture 17" descr="j0282100"/>
          <p:cNvPicPr>
            <a:picLocks noGrp="1" noChangeAspect="1" noChangeArrowheads="1"/>
          </p:cNvPicPr>
          <p:nvPr>
            <p:ph sz="quarter" idx="2"/>
          </p:nvPr>
        </p:nvPicPr>
        <p:blipFill>
          <a:blip r:embed="rId5" cstate="print">
            <a:extLst>
              <a:ext uri="{28A0092B-C50C-407E-A947-70E740481C1C}">
                <a14:useLocalDpi xmlns:a14="http://schemas.microsoft.com/office/drawing/2010/main" val="0"/>
              </a:ext>
            </a:extLst>
          </a:blip>
          <a:srcRect/>
          <a:stretch>
            <a:fillRect/>
          </a:stretch>
        </p:blipFill>
        <p:spPr>
          <a:xfrm>
            <a:off x="7337425" y="0"/>
            <a:ext cx="1806575" cy="13604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366" name="Picture 13" descr="j0290782"/>
          <p:cNvPicPr>
            <a:picLocks noGrp="1" noChangeAspect="1" noChangeArrowheads="1"/>
          </p:cNvPicPr>
          <p:nvPr>
            <p:ph sz="quarter" idx="3"/>
          </p:nvPr>
        </p:nvPicPr>
        <p:blipFill>
          <a:blip r:embed="rId6" cstate="print">
            <a:extLst>
              <a:ext uri="{28A0092B-C50C-407E-A947-70E740481C1C}">
                <a14:useLocalDpi xmlns:a14="http://schemas.microsoft.com/office/drawing/2010/main" val="0"/>
              </a:ext>
            </a:extLst>
          </a:blip>
          <a:srcRect/>
          <a:stretch>
            <a:fillRect/>
          </a:stretch>
        </p:blipFill>
        <p:spPr>
          <a:xfrm>
            <a:off x="7620000" y="1905000"/>
            <a:ext cx="1295400" cy="11064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368" name="Picture 23" descr="j025222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57600" y="3886200"/>
            <a:ext cx="1371600"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9" name="Picture 24" descr="Lever2"/>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5562600" y="3686175"/>
            <a:ext cx="3581400" cy="317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53" name="Rectangle 25"/>
          <p:cNvSpPr>
            <a:spLocks noChangeArrowheads="1"/>
          </p:cNvSpPr>
          <p:nvPr/>
        </p:nvSpPr>
        <p:spPr bwMode="auto">
          <a:xfrm>
            <a:off x="0" y="1524000"/>
            <a:ext cx="2895600" cy="4524315"/>
          </a:xfrm>
          <a:prstGeom prst="rect">
            <a:avLst/>
          </a:prstGeom>
          <a:solidFill>
            <a:srgbClr val="00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None/>
            </a:pPr>
            <a:r>
              <a:rPr lang="en-US" altLang="en-US" b="1" dirty="0">
                <a:latin typeface="Akbar" pitchFamily="2" charset="0"/>
              </a:rPr>
              <a:t>Examples:</a:t>
            </a:r>
          </a:p>
          <a:p>
            <a:pPr marL="228600" indent="-228600" eaLnBrk="1" hangingPunct="1">
              <a:spcBef>
                <a:spcPct val="0"/>
              </a:spcBef>
            </a:pPr>
            <a:r>
              <a:rPr lang="en-US" altLang="en-US" dirty="0">
                <a:latin typeface="Akbar" pitchFamily="2" charset="0"/>
              </a:rPr>
              <a:t>Wheelbarrow</a:t>
            </a:r>
          </a:p>
          <a:p>
            <a:pPr marL="228600" indent="-228600" eaLnBrk="1" hangingPunct="1">
              <a:spcBef>
                <a:spcPct val="0"/>
              </a:spcBef>
            </a:pPr>
            <a:r>
              <a:rPr lang="en-US" altLang="en-US" dirty="0">
                <a:latin typeface="Akbar" pitchFamily="2" charset="0"/>
              </a:rPr>
              <a:t>Nutcrackers</a:t>
            </a:r>
          </a:p>
          <a:p>
            <a:pPr marL="228600" indent="-228600" eaLnBrk="1" hangingPunct="1">
              <a:spcBef>
                <a:spcPct val="0"/>
              </a:spcBef>
            </a:pPr>
            <a:r>
              <a:rPr lang="en-US" altLang="en-US" dirty="0">
                <a:latin typeface="Akbar" pitchFamily="2" charset="0"/>
              </a:rPr>
              <a:t>Crowbar (forcing two objects apart) </a:t>
            </a:r>
          </a:p>
          <a:p>
            <a:pPr marL="228600" indent="-228600" eaLnBrk="1" hangingPunct="1">
              <a:spcBef>
                <a:spcPct val="0"/>
              </a:spcBef>
            </a:pPr>
            <a:r>
              <a:rPr lang="en-US" altLang="en-US" dirty="0">
                <a:latin typeface="Akbar" pitchFamily="2" charset="0"/>
              </a:rPr>
              <a:t>The handle of a pair of nail clippers</a:t>
            </a:r>
          </a:p>
        </p:txBody>
      </p:sp>
      <p:pic>
        <p:nvPicPr>
          <p:cNvPr id="15367" name="Picture 19" descr="180px-Wheelbarrow"/>
          <p:cNvPicPr>
            <a:picLocks noGrp="1" noChangeAspect="1" noChangeArrowheads="1"/>
          </p:cNvPicPr>
          <p:nvPr>
            <p:ph sz="quarter" idx="4"/>
          </p:nvPr>
        </p:nvPicPr>
        <p:blipFill>
          <a:blip r:embed="rId9">
            <a:extLst>
              <a:ext uri="{28A0092B-C50C-407E-A947-70E740481C1C}">
                <a14:useLocalDpi xmlns:a14="http://schemas.microsoft.com/office/drawing/2010/main" val="0"/>
              </a:ext>
            </a:extLst>
          </a:blip>
          <a:srcRect/>
          <a:stretch>
            <a:fillRect/>
          </a:stretch>
        </p:blipFill>
        <p:spPr>
          <a:xfrm>
            <a:off x="2667000" y="4837113"/>
            <a:ext cx="2819400" cy="20208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371" name="Rectangle 26"/>
          <p:cNvSpPr>
            <a:spLocks noChangeArrowheads="1"/>
          </p:cNvSpPr>
          <p:nvPr/>
        </p:nvSpPr>
        <p:spPr bwMode="auto">
          <a:xfrm>
            <a:off x="5638800" y="6477000"/>
            <a:ext cx="2057400" cy="304800"/>
          </a:xfrm>
          <a:prstGeom prst="rect">
            <a:avLst/>
          </a:prstGeom>
          <a:solidFill>
            <a:srgbClr val="F0FDC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Tree>
    <p:custDataLst>
      <p:tags r:id="rId1"/>
    </p:custDataLst>
    <p:extLst>
      <p:ext uri="{BB962C8B-B14F-4D97-AF65-F5344CB8AC3E}">
        <p14:creationId xmlns:p14="http://schemas.microsoft.com/office/powerpoint/2010/main" val="1591096775"/>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8132">
                                            <p:txEl>
                                              <p:pRg st="0" end="0"/>
                                            </p:txEl>
                                          </p:spTgt>
                                        </p:tgtEl>
                                        <p:attrNameLst>
                                          <p:attrName>style.visibility</p:attrName>
                                        </p:attrNameLst>
                                      </p:cBhvr>
                                      <p:to>
                                        <p:strVal val="visible"/>
                                      </p:to>
                                    </p:set>
                                    <p:animEffect transition="in" filter="fade">
                                      <p:cBhvr>
                                        <p:cTn id="7" dur="1000"/>
                                        <p:tgtEl>
                                          <p:spTgt spid="48132">
                                            <p:txEl>
                                              <p:pRg st="0" end="0"/>
                                            </p:txEl>
                                          </p:spTgt>
                                        </p:tgtEl>
                                      </p:cBhvr>
                                    </p:animEffect>
                                    <p:anim calcmode="lin" valueType="num">
                                      <p:cBhvr>
                                        <p:cTn id="8" dur="1000" fill="hold"/>
                                        <p:tgtEl>
                                          <p:spTgt spid="4813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813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8153">
                                            <p:txEl>
                                              <p:pRg st="0" end="0"/>
                                            </p:txEl>
                                          </p:spTgt>
                                        </p:tgtEl>
                                        <p:attrNameLst>
                                          <p:attrName>style.visibility</p:attrName>
                                        </p:attrNameLst>
                                      </p:cBhvr>
                                      <p:to>
                                        <p:strVal val="visible"/>
                                      </p:to>
                                    </p:set>
                                    <p:anim calcmode="lin" valueType="num">
                                      <p:cBhvr additive="base">
                                        <p:cTn id="14" dur="500" fill="hold"/>
                                        <p:tgtEl>
                                          <p:spTgt spid="4815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48153">
                                            <p:txEl>
                                              <p:pRg st="0" end="0"/>
                                            </p:txEl>
                                          </p:spTgt>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48153">
                                            <p:txEl>
                                              <p:pRg st="1" end="1"/>
                                            </p:txEl>
                                          </p:spTgt>
                                        </p:tgtEl>
                                        <p:attrNameLst>
                                          <p:attrName>style.visibility</p:attrName>
                                        </p:attrNameLst>
                                      </p:cBhvr>
                                      <p:to>
                                        <p:strVal val="visible"/>
                                      </p:to>
                                    </p:set>
                                    <p:anim calcmode="lin" valueType="num">
                                      <p:cBhvr additive="base">
                                        <p:cTn id="18" dur="500" fill="hold"/>
                                        <p:tgtEl>
                                          <p:spTgt spid="4815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48153">
                                            <p:txEl>
                                              <p:pRg st="1" end="1"/>
                                            </p:txEl>
                                          </p:spTgt>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48153">
                                            <p:txEl>
                                              <p:pRg st="2" end="2"/>
                                            </p:txEl>
                                          </p:spTgt>
                                        </p:tgtEl>
                                        <p:attrNameLst>
                                          <p:attrName>style.visibility</p:attrName>
                                        </p:attrNameLst>
                                      </p:cBhvr>
                                      <p:to>
                                        <p:strVal val="visible"/>
                                      </p:to>
                                    </p:set>
                                    <p:anim calcmode="lin" valueType="num">
                                      <p:cBhvr additive="base">
                                        <p:cTn id="22" dur="500" fill="hold"/>
                                        <p:tgtEl>
                                          <p:spTgt spid="48153">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48153">
                                            <p:txEl>
                                              <p:pRg st="2" end="2"/>
                                            </p:txEl>
                                          </p:spTgt>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48153">
                                            <p:txEl>
                                              <p:pRg st="3" end="3"/>
                                            </p:txEl>
                                          </p:spTgt>
                                        </p:tgtEl>
                                        <p:attrNameLst>
                                          <p:attrName>style.visibility</p:attrName>
                                        </p:attrNameLst>
                                      </p:cBhvr>
                                      <p:to>
                                        <p:strVal val="visible"/>
                                      </p:to>
                                    </p:set>
                                    <p:anim calcmode="lin" valueType="num">
                                      <p:cBhvr additive="base">
                                        <p:cTn id="26" dur="500" fill="hold"/>
                                        <p:tgtEl>
                                          <p:spTgt spid="48153">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48153">
                                            <p:txEl>
                                              <p:pRg st="3" end="3"/>
                                            </p:txEl>
                                          </p:spTgt>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48153">
                                            <p:txEl>
                                              <p:pRg st="4" end="4"/>
                                            </p:txEl>
                                          </p:spTgt>
                                        </p:tgtEl>
                                        <p:attrNameLst>
                                          <p:attrName>style.visibility</p:attrName>
                                        </p:attrNameLst>
                                      </p:cBhvr>
                                      <p:to>
                                        <p:strVal val="visible"/>
                                      </p:to>
                                    </p:set>
                                    <p:anim calcmode="lin" valueType="num">
                                      <p:cBhvr additive="base">
                                        <p:cTn id="30" dur="500" fill="hold"/>
                                        <p:tgtEl>
                                          <p:spTgt spid="48153">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4815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7" descr="Third class lever">
            <a:hlinkClick r:id="rId3" tooltip="Third class lever"/>
          </p:cNvPr>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0" y="1676400"/>
            <a:ext cx="4343400" cy="19113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0180" name="Rectangle 4"/>
          <p:cNvSpPr>
            <a:spLocks noChangeArrowheads="1"/>
          </p:cNvSpPr>
          <p:nvPr/>
        </p:nvSpPr>
        <p:spPr bwMode="auto">
          <a:xfrm>
            <a:off x="3200400" y="0"/>
            <a:ext cx="3810000" cy="206210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b="1" dirty="0">
                <a:latin typeface="Akbar" pitchFamily="2" charset="0"/>
              </a:rPr>
              <a:t>The </a:t>
            </a:r>
            <a:r>
              <a:rPr lang="en-US" altLang="en-US" b="1" dirty="0">
                <a:solidFill>
                  <a:srgbClr val="FF0000"/>
                </a:solidFill>
                <a:latin typeface="Akbar" pitchFamily="2" charset="0"/>
              </a:rPr>
              <a:t>effort force </a:t>
            </a:r>
            <a:r>
              <a:rPr lang="en-US" altLang="en-US" b="1" dirty="0">
                <a:latin typeface="Akbar" pitchFamily="2" charset="0"/>
              </a:rPr>
              <a:t>is </a:t>
            </a:r>
            <a:r>
              <a:rPr lang="en-US" altLang="en-US" b="1" dirty="0">
                <a:solidFill>
                  <a:srgbClr val="FF0000"/>
                </a:solidFill>
                <a:latin typeface="Akbar" pitchFamily="2" charset="0"/>
              </a:rPr>
              <a:t>between</a:t>
            </a:r>
            <a:r>
              <a:rPr lang="en-US" altLang="en-US" b="1" dirty="0">
                <a:latin typeface="Akbar" pitchFamily="2" charset="0"/>
              </a:rPr>
              <a:t> the resistance force and the fulcrum.</a:t>
            </a:r>
          </a:p>
        </p:txBody>
      </p:sp>
      <p:sp>
        <p:nvSpPr>
          <p:cNvPr id="50181" name="Rectangle 5"/>
          <p:cNvSpPr>
            <a:spLocks noChangeArrowheads="1"/>
          </p:cNvSpPr>
          <p:nvPr/>
        </p:nvSpPr>
        <p:spPr bwMode="auto">
          <a:xfrm>
            <a:off x="0" y="213330"/>
            <a:ext cx="3200400" cy="1143000"/>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defRPr/>
            </a:pPr>
            <a:r>
              <a:rPr lang="en-US" sz="6000" b="1" u="sng" dirty="0">
                <a:solidFill>
                  <a:schemeClr val="tx2"/>
                </a:solidFill>
                <a:effectLst>
                  <a:outerShdw blurRad="38100" dist="38100" dir="2700000" algn="tl">
                    <a:srgbClr val="FFFFFF"/>
                  </a:outerShdw>
                </a:effectLst>
                <a:latin typeface="+mn-lt"/>
              </a:rPr>
              <a:t>3</a:t>
            </a:r>
            <a:r>
              <a:rPr lang="en-US" sz="6000" b="1" u="sng" baseline="30000" dirty="0">
                <a:solidFill>
                  <a:schemeClr val="tx2"/>
                </a:solidFill>
                <a:effectLst>
                  <a:outerShdw blurRad="38100" dist="38100" dir="2700000" algn="tl">
                    <a:srgbClr val="FFFFFF"/>
                  </a:outerShdw>
                </a:effectLst>
                <a:latin typeface="+mn-lt"/>
              </a:rPr>
              <a:t>rd</a:t>
            </a:r>
            <a:r>
              <a:rPr lang="en-US" sz="6000" b="1" u="sng" dirty="0">
                <a:solidFill>
                  <a:schemeClr val="tx2"/>
                </a:solidFill>
                <a:effectLst>
                  <a:outerShdw blurRad="38100" dist="38100" dir="2700000" algn="tl">
                    <a:srgbClr val="FFFFFF"/>
                  </a:outerShdw>
                </a:effectLst>
                <a:latin typeface="+mn-lt"/>
              </a:rPr>
              <a:t> Class</a:t>
            </a:r>
          </a:p>
        </p:txBody>
      </p:sp>
      <p:pic>
        <p:nvPicPr>
          <p:cNvPr id="16389" name="Picture 15" descr="j0302869"/>
          <p:cNvPicPr>
            <a:picLocks noGrp="1" noChangeAspect="1" noChangeArrowheads="1"/>
          </p:cNvPicPr>
          <p:nvPr>
            <p:ph sz="quarter" idx="4294967295"/>
          </p:nvPr>
        </p:nvPicPr>
        <p:blipFill>
          <a:blip r:embed="rId5" cstate="print">
            <a:extLst>
              <a:ext uri="{28A0092B-C50C-407E-A947-70E740481C1C}">
                <a14:useLocalDpi xmlns:a14="http://schemas.microsoft.com/office/drawing/2010/main" val="0"/>
              </a:ext>
            </a:extLst>
          </a:blip>
          <a:srcRect/>
          <a:stretch>
            <a:fillRect/>
          </a:stretch>
        </p:blipFill>
        <p:spPr>
          <a:xfrm>
            <a:off x="7010400" y="0"/>
            <a:ext cx="2133600" cy="1739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390" name="Picture 16" descr="j0282780"/>
          <p:cNvPicPr>
            <a:picLocks noGrp="1" noChangeAspect="1" noChangeArrowheads="1" noCrop="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7696200" y="5475288"/>
            <a:ext cx="1447800" cy="1382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0185" name="Rectangle 9"/>
          <p:cNvSpPr>
            <a:spLocks noChangeArrowheads="1"/>
          </p:cNvSpPr>
          <p:nvPr/>
        </p:nvSpPr>
        <p:spPr bwMode="auto">
          <a:xfrm>
            <a:off x="0" y="3670986"/>
            <a:ext cx="4495800" cy="310854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None/>
            </a:pPr>
            <a:r>
              <a:rPr lang="en-US" altLang="en-US" sz="2800" b="1" dirty="0">
                <a:solidFill>
                  <a:srgbClr val="FFFF00"/>
                </a:solidFill>
                <a:latin typeface="Akbar" pitchFamily="2" charset="0"/>
              </a:rPr>
              <a:t>Examples:</a:t>
            </a:r>
          </a:p>
          <a:p>
            <a:pPr marL="228600" indent="-228600" eaLnBrk="1" hangingPunct="1">
              <a:spcBef>
                <a:spcPct val="0"/>
              </a:spcBef>
            </a:pPr>
            <a:r>
              <a:rPr lang="en-US" altLang="en-US" sz="2800" b="1" dirty="0">
                <a:solidFill>
                  <a:srgbClr val="FFFF00"/>
                </a:solidFill>
                <a:latin typeface="Akbar" pitchFamily="2" charset="0"/>
              </a:rPr>
              <a:t>Garden Hoe </a:t>
            </a:r>
          </a:p>
          <a:p>
            <a:pPr marL="228600" indent="-228600" eaLnBrk="1" hangingPunct="1">
              <a:spcBef>
                <a:spcPct val="0"/>
              </a:spcBef>
            </a:pPr>
            <a:r>
              <a:rPr lang="en-US" altLang="en-US" sz="2800" b="1" dirty="0">
                <a:solidFill>
                  <a:srgbClr val="FFFF00"/>
                </a:solidFill>
                <a:latin typeface="Akbar" pitchFamily="2" charset="0"/>
              </a:rPr>
              <a:t>Your arm </a:t>
            </a:r>
          </a:p>
          <a:p>
            <a:pPr marL="228600" indent="-228600" eaLnBrk="1" hangingPunct="1">
              <a:spcBef>
                <a:spcPct val="0"/>
              </a:spcBef>
            </a:pPr>
            <a:r>
              <a:rPr lang="en-US" altLang="en-US" sz="2800" b="1" dirty="0">
                <a:solidFill>
                  <a:srgbClr val="FFFF00"/>
                </a:solidFill>
                <a:latin typeface="Akbar" pitchFamily="2" charset="0"/>
              </a:rPr>
              <a:t>Catapult</a:t>
            </a:r>
          </a:p>
          <a:p>
            <a:pPr marL="228600" indent="-228600" eaLnBrk="1" hangingPunct="1">
              <a:spcBef>
                <a:spcPct val="0"/>
              </a:spcBef>
            </a:pPr>
            <a:r>
              <a:rPr lang="en-US" altLang="en-US" sz="2800" b="1" dirty="0">
                <a:solidFill>
                  <a:srgbClr val="FFFF00"/>
                </a:solidFill>
                <a:latin typeface="Akbar" pitchFamily="2" charset="0"/>
              </a:rPr>
              <a:t>Fishing rod</a:t>
            </a:r>
          </a:p>
          <a:p>
            <a:pPr marL="228600" indent="-228600" eaLnBrk="1" hangingPunct="1">
              <a:spcBef>
                <a:spcPct val="0"/>
              </a:spcBef>
            </a:pPr>
            <a:r>
              <a:rPr lang="en-US" altLang="en-US" sz="2800" b="1" dirty="0">
                <a:solidFill>
                  <a:srgbClr val="FFFF00"/>
                </a:solidFill>
                <a:latin typeface="Akbar" pitchFamily="2" charset="0"/>
              </a:rPr>
              <a:t>Tongs</a:t>
            </a:r>
            <a:r>
              <a:rPr lang="en-US" altLang="en-US" sz="2800" b="1" dirty="0">
                <a:solidFill>
                  <a:schemeClr val="bg1"/>
                </a:solidFill>
                <a:latin typeface="Akbar" pitchFamily="2" charset="0"/>
              </a:rPr>
              <a:t> (double lever - when hinged at one end)</a:t>
            </a:r>
          </a:p>
        </p:txBody>
      </p:sp>
      <p:pic>
        <p:nvPicPr>
          <p:cNvPr id="16392" name="Picture 23" descr="j0303417"/>
          <p:cNvPicPr>
            <a:picLocks noGrp="1" noChangeAspect="1" noChangeArrowheads="1" noCrop="1"/>
          </p:cNvPicPr>
          <p:nvPr>
            <p:ph sz="quarter" idx="4294967295"/>
          </p:nvPr>
        </p:nvPicPr>
        <p:blipFill>
          <a:blip r:embed="rId7">
            <a:extLst>
              <a:ext uri="{28A0092B-C50C-407E-A947-70E740481C1C}">
                <a14:useLocalDpi xmlns:a14="http://schemas.microsoft.com/office/drawing/2010/main" val="0"/>
              </a:ext>
            </a:extLst>
          </a:blip>
          <a:srcRect/>
          <a:stretch>
            <a:fillRect/>
          </a:stretch>
        </p:blipFill>
        <p:spPr>
          <a:xfrm>
            <a:off x="4648200" y="5410200"/>
            <a:ext cx="2590800" cy="14160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393" name="Picture 25" descr="Lever3"/>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5410200" y="2286000"/>
            <a:ext cx="3505200" cy="3104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4" name="Rectangle 26"/>
          <p:cNvSpPr>
            <a:spLocks noChangeArrowheads="1"/>
          </p:cNvSpPr>
          <p:nvPr/>
        </p:nvSpPr>
        <p:spPr bwMode="auto">
          <a:xfrm>
            <a:off x="5457825" y="5053012"/>
            <a:ext cx="2057400" cy="304800"/>
          </a:xfrm>
          <a:prstGeom prst="rect">
            <a:avLst/>
          </a:prstGeom>
          <a:solidFill>
            <a:srgbClr val="F0FDC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16395" name="Picture 27" descr="Tong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48000" y="4800600"/>
            <a:ext cx="190500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56045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0180">
                                            <p:txEl>
                                              <p:pRg st="0" end="0"/>
                                            </p:txEl>
                                          </p:spTgt>
                                        </p:tgtEl>
                                        <p:attrNameLst>
                                          <p:attrName>style.visibility</p:attrName>
                                        </p:attrNameLst>
                                      </p:cBhvr>
                                      <p:to>
                                        <p:strVal val="visible"/>
                                      </p:to>
                                    </p:set>
                                    <p:anim calcmode="lin" valueType="num">
                                      <p:cBhvr additive="base">
                                        <p:cTn id="7" dur="500" fill="hold"/>
                                        <p:tgtEl>
                                          <p:spTgt spid="5018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018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0185">
                                            <p:txEl>
                                              <p:pRg st="0" end="0"/>
                                            </p:txEl>
                                          </p:spTgt>
                                        </p:tgtEl>
                                        <p:attrNameLst>
                                          <p:attrName>style.visibility</p:attrName>
                                        </p:attrNameLst>
                                      </p:cBhvr>
                                      <p:to>
                                        <p:strVal val="visible"/>
                                      </p:to>
                                    </p:set>
                                    <p:anim calcmode="lin" valueType="num">
                                      <p:cBhvr additive="base">
                                        <p:cTn id="13" dur="500" fill="hold"/>
                                        <p:tgtEl>
                                          <p:spTgt spid="5018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0185">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0185">
                                            <p:txEl>
                                              <p:pRg st="1" end="1"/>
                                            </p:txEl>
                                          </p:spTgt>
                                        </p:tgtEl>
                                        <p:attrNameLst>
                                          <p:attrName>style.visibility</p:attrName>
                                        </p:attrNameLst>
                                      </p:cBhvr>
                                      <p:to>
                                        <p:strVal val="visible"/>
                                      </p:to>
                                    </p:set>
                                    <p:anim calcmode="lin" valueType="num">
                                      <p:cBhvr additive="base">
                                        <p:cTn id="17" dur="500" fill="hold"/>
                                        <p:tgtEl>
                                          <p:spTgt spid="50185">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0185">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0185">
                                            <p:txEl>
                                              <p:pRg st="2" end="2"/>
                                            </p:txEl>
                                          </p:spTgt>
                                        </p:tgtEl>
                                        <p:attrNameLst>
                                          <p:attrName>style.visibility</p:attrName>
                                        </p:attrNameLst>
                                      </p:cBhvr>
                                      <p:to>
                                        <p:strVal val="visible"/>
                                      </p:to>
                                    </p:set>
                                    <p:anim calcmode="lin" valueType="num">
                                      <p:cBhvr additive="base">
                                        <p:cTn id="21" dur="500" fill="hold"/>
                                        <p:tgtEl>
                                          <p:spTgt spid="50185">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0185">
                                            <p:txEl>
                                              <p:pRg st="2" end="2"/>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50185">
                                            <p:txEl>
                                              <p:pRg st="3" end="3"/>
                                            </p:txEl>
                                          </p:spTgt>
                                        </p:tgtEl>
                                        <p:attrNameLst>
                                          <p:attrName>style.visibility</p:attrName>
                                        </p:attrNameLst>
                                      </p:cBhvr>
                                      <p:to>
                                        <p:strVal val="visible"/>
                                      </p:to>
                                    </p:set>
                                    <p:anim calcmode="lin" valueType="num">
                                      <p:cBhvr additive="base">
                                        <p:cTn id="25" dur="500" fill="hold"/>
                                        <p:tgtEl>
                                          <p:spTgt spid="5018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0185">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0185">
                                            <p:txEl>
                                              <p:pRg st="4" end="4"/>
                                            </p:txEl>
                                          </p:spTgt>
                                        </p:tgtEl>
                                        <p:attrNameLst>
                                          <p:attrName>style.visibility</p:attrName>
                                        </p:attrNameLst>
                                      </p:cBhvr>
                                      <p:to>
                                        <p:strVal val="visible"/>
                                      </p:to>
                                    </p:set>
                                    <p:anim calcmode="lin" valueType="num">
                                      <p:cBhvr additive="base">
                                        <p:cTn id="29" dur="500" fill="hold"/>
                                        <p:tgtEl>
                                          <p:spTgt spid="50185">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0185">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50185">
                                            <p:txEl>
                                              <p:pRg st="5" end="5"/>
                                            </p:txEl>
                                          </p:spTgt>
                                        </p:tgtEl>
                                        <p:attrNameLst>
                                          <p:attrName>style.visibility</p:attrName>
                                        </p:attrNameLst>
                                      </p:cBhvr>
                                      <p:to>
                                        <p:strVal val="visible"/>
                                      </p:to>
                                    </p:set>
                                    <p:anim calcmode="lin" valueType="num">
                                      <p:cBhvr additive="base">
                                        <p:cTn id="33" dur="500" fill="hold"/>
                                        <p:tgtEl>
                                          <p:spTgt spid="50185">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018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solidFill>
                  <a:srgbClr val="7030A0"/>
                </a:solidFill>
              </a:rPr>
              <a:t>CLASSES OF LEVERS</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3" y="1752600"/>
            <a:ext cx="8905875" cy="292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57200" y="4953000"/>
            <a:ext cx="2286000" cy="1200329"/>
          </a:xfrm>
          <a:prstGeom prst="rect">
            <a:avLst/>
          </a:prstGeom>
          <a:solidFill>
            <a:schemeClr val="accent1">
              <a:lumMod val="20000"/>
              <a:lumOff val="80000"/>
            </a:schemeClr>
          </a:solidFill>
        </p:spPr>
        <p:txBody>
          <a:bodyPr wrap="square" rtlCol="0">
            <a:spAutoFit/>
          </a:bodyPr>
          <a:lstStyle/>
          <a:p>
            <a:pPr algn="ctr"/>
            <a:r>
              <a:rPr lang="en-US" dirty="0">
                <a:latin typeface="Arial Black" panose="020B0A04020102020204" pitchFamily="34" charset="0"/>
                <a:cs typeface="Arial" panose="020B0604020202020204" pitchFamily="34" charset="0"/>
              </a:rPr>
              <a:t>Class: </a:t>
            </a:r>
            <a:r>
              <a:rPr lang="en-US" dirty="0">
                <a:solidFill>
                  <a:srgbClr val="FF0000"/>
                </a:solidFill>
                <a:latin typeface="Arial Black" panose="020B0A04020102020204" pitchFamily="34" charset="0"/>
                <a:cs typeface="Arial" panose="020B0604020202020204" pitchFamily="34" charset="0"/>
              </a:rPr>
              <a:t>First</a:t>
            </a:r>
          </a:p>
          <a:p>
            <a:pPr algn="ctr"/>
            <a:r>
              <a:rPr lang="en-US" dirty="0">
                <a:latin typeface="Arial" panose="020B0604020202020204" pitchFamily="34" charset="0"/>
                <a:cs typeface="Arial" panose="020B0604020202020204" pitchFamily="34" charset="0"/>
              </a:rPr>
              <a:t>In the middle: </a:t>
            </a:r>
            <a:r>
              <a:rPr lang="en-US" b="1" dirty="0">
                <a:solidFill>
                  <a:srgbClr val="FF0000"/>
                </a:solidFill>
                <a:latin typeface="Arial" panose="020B0604020202020204" pitchFamily="34" charset="0"/>
                <a:cs typeface="Arial" panose="020B0604020202020204" pitchFamily="34" charset="0"/>
              </a:rPr>
              <a:t>Fulcrum</a:t>
            </a:r>
          </a:p>
        </p:txBody>
      </p:sp>
      <p:sp>
        <p:nvSpPr>
          <p:cNvPr id="5" name="TextBox 4"/>
          <p:cNvSpPr txBox="1"/>
          <p:nvPr/>
        </p:nvSpPr>
        <p:spPr>
          <a:xfrm>
            <a:off x="3048000" y="4953000"/>
            <a:ext cx="2667000" cy="1569660"/>
          </a:xfrm>
          <a:prstGeom prst="rect">
            <a:avLst/>
          </a:prstGeom>
          <a:solidFill>
            <a:schemeClr val="accent5">
              <a:lumMod val="20000"/>
              <a:lumOff val="80000"/>
            </a:schemeClr>
          </a:solidFill>
        </p:spPr>
        <p:txBody>
          <a:bodyPr wrap="square" rtlCol="0">
            <a:spAutoFit/>
          </a:bodyPr>
          <a:lstStyle/>
          <a:p>
            <a:pPr algn="ctr"/>
            <a:r>
              <a:rPr lang="en-US" dirty="0">
                <a:latin typeface="Arial Black" panose="020B0A04020102020204" pitchFamily="34" charset="0"/>
                <a:cs typeface="Arial" panose="020B0604020202020204" pitchFamily="34" charset="0"/>
              </a:rPr>
              <a:t>Class: </a:t>
            </a:r>
            <a:r>
              <a:rPr lang="en-US" dirty="0">
                <a:solidFill>
                  <a:srgbClr val="FF0000"/>
                </a:solidFill>
                <a:latin typeface="Arial Black" panose="020B0A04020102020204" pitchFamily="34" charset="0"/>
                <a:cs typeface="Arial" panose="020B0604020202020204" pitchFamily="34" charset="0"/>
              </a:rPr>
              <a:t>Second</a:t>
            </a:r>
          </a:p>
          <a:p>
            <a:pPr algn="ctr"/>
            <a:r>
              <a:rPr lang="en-US" dirty="0">
                <a:latin typeface="Arial" panose="020B0604020202020204" pitchFamily="34" charset="0"/>
                <a:cs typeface="Arial" panose="020B0604020202020204" pitchFamily="34" charset="0"/>
              </a:rPr>
              <a:t>In the middle: </a:t>
            </a:r>
            <a:r>
              <a:rPr lang="en-US" b="1" dirty="0">
                <a:solidFill>
                  <a:srgbClr val="FF0000"/>
                </a:solidFill>
                <a:latin typeface="Arial" panose="020B0604020202020204" pitchFamily="34" charset="0"/>
                <a:cs typeface="Arial" panose="020B0604020202020204" pitchFamily="34" charset="0"/>
              </a:rPr>
              <a:t>resistance </a:t>
            </a:r>
            <a:r>
              <a:rPr lang="en-US" b="1" dirty="0" err="1">
                <a:solidFill>
                  <a:srgbClr val="FF0000"/>
                </a:solidFill>
                <a:latin typeface="Arial" panose="020B0604020202020204" pitchFamily="34" charset="0"/>
                <a:cs typeface="Arial" panose="020B0604020202020204" pitchFamily="34" charset="0"/>
              </a:rPr>
              <a:t>force,F</a:t>
            </a:r>
            <a:r>
              <a:rPr lang="en-US" b="1" baseline="-25000" dirty="0" err="1">
                <a:solidFill>
                  <a:srgbClr val="FF0000"/>
                </a:solidFill>
                <a:latin typeface="Arial" panose="020B0604020202020204" pitchFamily="34" charset="0"/>
                <a:cs typeface="Arial" panose="020B0604020202020204" pitchFamily="34" charset="0"/>
              </a:rPr>
              <a:t>r</a:t>
            </a:r>
            <a:endParaRPr lang="en-US" b="1" dirty="0">
              <a:solidFill>
                <a:srgbClr val="FF00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xmlns="" id="{65AA0A6C-5D9A-4FFE-B587-98636404647D}"/>
              </a:ext>
            </a:extLst>
          </p:cNvPr>
          <p:cNvSpPr txBox="1"/>
          <p:nvPr/>
        </p:nvSpPr>
        <p:spPr>
          <a:xfrm>
            <a:off x="6172200" y="4953000"/>
            <a:ext cx="2514600" cy="1200329"/>
          </a:xfrm>
          <a:prstGeom prst="rect">
            <a:avLst/>
          </a:prstGeom>
          <a:solidFill>
            <a:schemeClr val="accent1">
              <a:lumMod val="20000"/>
              <a:lumOff val="80000"/>
            </a:schemeClr>
          </a:solidFill>
        </p:spPr>
        <p:txBody>
          <a:bodyPr wrap="square" rtlCol="0">
            <a:spAutoFit/>
          </a:bodyPr>
          <a:lstStyle/>
          <a:p>
            <a:pPr algn="ctr"/>
            <a:r>
              <a:rPr lang="en-US" b="1" dirty="0">
                <a:latin typeface="Arial Black" panose="020B0A04020102020204" pitchFamily="34" charset="0"/>
                <a:cs typeface="Arial" panose="020B0604020202020204" pitchFamily="34" charset="0"/>
              </a:rPr>
              <a:t>Class</a:t>
            </a:r>
            <a:r>
              <a:rPr lang="en-US" dirty="0">
                <a:latin typeface="Arial Black" panose="020B0A04020102020204" pitchFamily="34" charset="0"/>
                <a:cs typeface="Arial" panose="020B0604020202020204" pitchFamily="34" charset="0"/>
              </a:rPr>
              <a:t>: </a:t>
            </a:r>
            <a:r>
              <a:rPr lang="en-US" b="1" dirty="0">
                <a:solidFill>
                  <a:srgbClr val="FF0000"/>
                </a:solidFill>
                <a:latin typeface="Arial Black" panose="020B0A04020102020204" pitchFamily="34" charset="0"/>
                <a:cs typeface="Arial" panose="020B0604020202020204" pitchFamily="34" charset="0"/>
              </a:rPr>
              <a:t>Third</a:t>
            </a:r>
            <a:r>
              <a:rPr lang="en-US" dirty="0">
                <a:latin typeface="Arial Black" panose="020B0A040201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In the middle: </a:t>
            </a:r>
            <a:r>
              <a:rPr lang="en-US" b="1" dirty="0">
                <a:solidFill>
                  <a:srgbClr val="FF0000"/>
                </a:solidFill>
                <a:latin typeface="Arial" panose="020B0604020202020204" pitchFamily="34" charset="0"/>
                <a:cs typeface="Arial" panose="020B0604020202020204" pitchFamily="34" charset="0"/>
              </a:rPr>
              <a:t>Effort force, F</a:t>
            </a:r>
            <a:r>
              <a:rPr lang="en-US" b="1" baseline="-25000" dirty="0">
                <a:solidFill>
                  <a:srgbClr val="FF0000"/>
                </a:solidFill>
                <a:latin typeface="Arial" panose="020B0604020202020204" pitchFamily="34" charset="0"/>
                <a:cs typeface="Arial" panose="020B0604020202020204" pitchFamily="34" charset="0"/>
              </a:rPr>
              <a:t>e</a:t>
            </a:r>
            <a:endParaRPr lang="en-US"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4172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8001000" cy="1143000"/>
          </a:xfrm>
        </p:spPr>
        <p:txBody>
          <a:bodyPr/>
          <a:lstStyle/>
          <a:p>
            <a:r>
              <a:rPr lang="en-US" b="1" dirty="0">
                <a:solidFill>
                  <a:srgbClr val="7030A0"/>
                </a:solidFill>
              </a:rPr>
              <a:t>MECHANICAL  ADVANTAGE</a:t>
            </a:r>
          </a:p>
        </p:txBody>
      </p:sp>
      <p:sp>
        <p:nvSpPr>
          <p:cNvPr id="3" name="Content Placeholder 2"/>
          <p:cNvSpPr>
            <a:spLocks noGrp="1"/>
          </p:cNvSpPr>
          <p:nvPr>
            <p:ph idx="1"/>
          </p:nvPr>
        </p:nvSpPr>
        <p:spPr>
          <a:xfrm>
            <a:off x="685800" y="1981200"/>
            <a:ext cx="7772400" cy="2133600"/>
          </a:xfrm>
        </p:spPr>
        <p:txBody>
          <a:bodyPr/>
          <a:lstStyle/>
          <a:p>
            <a:pPr marL="0" indent="0">
              <a:buNone/>
            </a:pPr>
            <a:r>
              <a:rPr lang="en-US" b="1" dirty="0">
                <a:solidFill>
                  <a:srgbClr val="7030A0"/>
                </a:solidFill>
              </a:rPr>
              <a:t>LEVER</a:t>
            </a:r>
          </a:p>
          <a:p>
            <a:pPr marL="457200" lvl="1" indent="0">
              <a:buNone/>
            </a:pPr>
            <a:r>
              <a:rPr lang="en-US" sz="3200" dirty="0"/>
              <a:t>Makes work easier by:</a:t>
            </a:r>
          </a:p>
          <a:p>
            <a:pPr lvl="1"/>
            <a:r>
              <a:rPr lang="en-US" sz="3200" b="1" dirty="0">
                <a:solidFill>
                  <a:srgbClr val="FF0000"/>
                </a:solidFill>
              </a:rPr>
              <a:t>Multiplying</a:t>
            </a:r>
            <a:r>
              <a:rPr lang="en-US" sz="3200" dirty="0"/>
              <a:t> your effort force and changing the </a:t>
            </a:r>
            <a:r>
              <a:rPr lang="en-US" sz="3200" b="1" dirty="0">
                <a:solidFill>
                  <a:srgbClr val="FF0000"/>
                </a:solidFill>
              </a:rPr>
              <a:t>direction</a:t>
            </a:r>
            <a:r>
              <a:rPr lang="en-US" sz="3200" dirty="0"/>
              <a:t> of your force</a:t>
            </a:r>
          </a:p>
          <a:p>
            <a:pPr lvl="1"/>
            <a:endParaRPr lang="en-US" dirty="0"/>
          </a:p>
          <a:p>
            <a:pPr lvl="1"/>
            <a:endParaRPr lang="en-US" dirty="0"/>
          </a:p>
          <a:p>
            <a:pPr marL="457200" lvl="1" indent="0">
              <a:buNone/>
            </a:pPr>
            <a:endParaRPr lang="en-US" dirty="0"/>
          </a:p>
        </p:txBody>
      </p:sp>
      <mc:AlternateContent xmlns:mc="http://schemas.openxmlformats.org/markup-compatibility/2006" xmlns:a14="http://schemas.microsoft.com/office/drawing/2010/main">
        <mc:Choice Requires="a14">
          <p:sp>
            <p:nvSpPr>
              <p:cNvPr id="4" name="Rectangle 3"/>
              <p:cNvSpPr/>
              <p:nvPr/>
            </p:nvSpPr>
            <p:spPr>
              <a:xfrm>
                <a:off x="457200" y="4876800"/>
                <a:ext cx="7391400" cy="897746"/>
              </a:xfrm>
              <a:prstGeom prst="rect">
                <a:avLst/>
              </a:prstGeom>
            </p:spPr>
            <p:txBody>
              <a:bodyPr wrap="square">
                <a:spAutoFit/>
              </a:bodyPr>
              <a:lstStyle/>
              <a:p>
                <a:pPr algn="ctr"/>
                <a:r>
                  <a:rPr lang="en-US" sz="3200" b="1" dirty="0"/>
                  <a:t>MA  =  </a:t>
                </a:r>
                <a14:m>
                  <m:oMath xmlns:m="http://schemas.openxmlformats.org/officeDocument/2006/math">
                    <m:f>
                      <m:fPr>
                        <m:ctrlPr>
                          <a:rPr lang="en-US" sz="3200" b="1" i="1">
                            <a:latin typeface="Cambria Math"/>
                          </a:rPr>
                        </m:ctrlPr>
                      </m:fPr>
                      <m:num>
                        <m:r>
                          <a:rPr lang="en-US" sz="3200" b="1" i="1" smtClean="0">
                            <a:latin typeface="Cambria Math"/>
                          </a:rPr>
                          <m:t>𝒍𝒆𝒏𝒈𝒕𝒉</m:t>
                        </m:r>
                        <m:r>
                          <a:rPr lang="en-US" sz="3200" b="1" i="1" smtClean="0">
                            <a:latin typeface="Cambria Math"/>
                          </a:rPr>
                          <m:t> </m:t>
                        </m:r>
                        <m:r>
                          <a:rPr lang="en-US" sz="3200" b="1" i="1" smtClean="0">
                            <a:latin typeface="Cambria Math"/>
                          </a:rPr>
                          <m:t>𝒐𝒇</m:t>
                        </m:r>
                        <m:r>
                          <a:rPr lang="en-US" sz="3200" b="1" i="1" smtClean="0">
                            <a:latin typeface="Cambria Math"/>
                          </a:rPr>
                          <m:t> </m:t>
                        </m:r>
                        <m:r>
                          <a:rPr lang="en-US" sz="3200" b="1" i="1" smtClean="0">
                            <a:latin typeface="Cambria Math"/>
                          </a:rPr>
                          <m:t>𝒆𝒇𝒇𝒐𝒓𝒕</m:t>
                        </m:r>
                        <m:r>
                          <a:rPr lang="en-US" sz="3200" b="1" i="1" smtClean="0">
                            <a:latin typeface="Cambria Math"/>
                          </a:rPr>
                          <m:t> </m:t>
                        </m:r>
                        <m:r>
                          <a:rPr lang="en-US" sz="3200" b="1" i="1" smtClean="0">
                            <a:latin typeface="Cambria Math"/>
                          </a:rPr>
                          <m:t>𝒂𝒓𝒎</m:t>
                        </m:r>
                      </m:num>
                      <m:den>
                        <m:r>
                          <a:rPr lang="en-US" sz="3200" b="1" i="1" smtClean="0">
                            <a:latin typeface="Cambria Math"/>
                          </a:rPr>
                          <m:t>𝒉𝒆𝒊𝒈𝒉𝒕</m:t>
                        </m:r>
                        <m:r>
                          <a:rPr lang="en-US" sz="3200" b="1" i="1" smtClean="0">
                            <a:latin typeface="Cambria Math"/>
                          </a:rPr>
                          <m:t> </m:t>
                        </m:r>
                        <m:r>
                          <a:rPr lang="en-US" sz="3200" b="1" i="1" smtClean="0">
                            <a:latin typeface="Cambria Math"/>
                          </a:rPr>
                          <m:t>𝒐𝒇</m:t>
                        </m:r>
                        <m:r>
                          <a:rPr lang="en-US" sz="3200" b="1" i="1" smtClean="0">
                            <a:latin typeface="Cambria Math"/>
                          </a:rPr>
                          <m:t> </m:t>
                        </m:r>
                        <m:r>
                          <a:rPr lang="en-US" sz="3200" b="1" i="1" smtClean="0">
                            <a:latin typeface="Cambria Math"/>
                          </a:rPr>
                          <m:t>𝒓𝒆𝒔𝒊𝒔𝒕𝒂𝒏𝒄𝒆</m:t>
                        </m:r>
                        <m:r>
                          <a:rPr lang="en-US" sz="3200" b="1" i="1" smtClean="0">
                            <a:latin typeface="Cambria Math"/>
                          </a:rPr>
                          <m:t> </m:t>
                        </m:r>
                        <m:r>
                          <a:rPr lang="en-US" sz="3200" b="1" i="1" smtClean="0">
                            <a:latin typeface="Cambria Math"/>
                          </a:rPr>
                          <m:t>𝒂𝒓𝒎</m:t>
                        </m:r>
                      </m:den>
                    </m:f>
                    <m:r>
                      <a:rPr lang="en-US" sz="3200" b="1" i="1" smtClean="0">
                        <a:latin typeface="Cambria Math"/>
                      </a:rPr>
                      <m:t>= </m:t>
                    </m:r>
                    <m:f>
                      <m:fPr>
                        <m:ctrlPr>
                          <a:rPr lang="en-US" sz="3200" b="1" i="1" smtClean="0">
                            <a:latin typeface="Cambria Math"/>
                          </a:rPr>
                        </m:ctrlPr>
                      </m:fPr>
                      <m:num>
                        <m:r>
                          <a:rPr lang="en-US" sz="3200" b="1" i="1" smtClean="0">
                            <a:latin typeface="Cambria Math"/>
                          </a:rPr>
                          <m:t>𝑳𝒆</m:t>
                        </m:r>
                      </m:num>
                      <m:den>
                        <m:r>
                          <a:rPr lang="en-US" sz="3200" b="1" i="1" smtClean="0">
                            <a:latin typeface="Cambria Math"/>
                          </a:rPr>
                          <m:t>𝑳𝒓</m:t>
                        </m:r>
                      </m:den>
                    </m:f>
                  </m:oMath>
                </a14:m>
                <a:endParaRPr lang="en-US" b="1" dirty="0"/>
              </a:p>
            </p:txBody>
          </p:sp>
        </mc:Choice>
        <mc:Fallback xmlns="">
          <p:sp>
            <p:nvSpPr>
              <p:cNvPr id="4" name="Rectangle 3"/>
              <p:cNvSpPr>
                <a:spLocks noRot="1" noChangeAspect="1" noMove="1" noResize="1" noEditPoints="1" noAdjustHandles="1" noChangeArrowheads="1" noChangeShapeType="1" noTextEdit="1"/>
              </p:cNvSpPr>
              <p:nvPr/>
            </p:nvSpPr>
            <p:spPr>
              <a:xfrm>
                <a:off x="457200" y="4876800"/>
                <a:ext cx="7391400" cy="897746"/>
              </a:xfrm>
              <a:prstGeom prst="rect">
                <a:avLst/>
              </a:prstGeo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276718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1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a:solidFill>
                  <a:srgbClr val="7030A0"/>
                </a:solidFill>
              </a:rPr>
              <a:t>LEVERS</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621" y="1840372"/>
            <a:ext cx="8848979" cy="47890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948782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3414713" y="25527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50000"/>
              </a:spcBef>
              <a:defRPr sz="2400">
                <a:solidFill>
                  <a:schemeClr val="tx1"/>
                </a:solidFill>
                <a:latin typeface="Times New Roman" panose="02020603050405020304" pitchFamily="18" charset="0"/>
              </a:defRPr>
            </a:lvl1pPr>
            <a:lvl2pPr marL="742950" indent="-285750">
              <a:spcBef>
                <a:spcPct val="50000"/>
              </a:spcBef>
              <a:defRPr sz="2400">
                <a:solidFill>
                  <a:schemeClr val="tx1"/>
                </a:solidFill>
                <a:latin typeface="Times New Roman" panose="02020603050405020304" pitchFamily="18" charset="0"/>
              </a:defRPr>
            </a:lvl2pPr>
            <a:lvl3pPr marL="1143000" indent="-228600">
              <a:spcBef>
                <a:spcPct val="50000"/>
              </a:spcBef>
              <a:defRPr sz="2400">
                <a:solidFill>
                  <a:schemeClr val="tx1"/>
                </a:solidFill>
                <a:latin typeface="Times New Roman" panose="02020603050405020304" pitchFamily="18" charset="0"/>
              </a:defRPr>
            </a:lvl3pPr>
            <a:lvl4pPr marL="1600200" indent="-228600">
              <a:spcBef>
                <a:spcPct val="50000"/>
              </a:spcBef>
              <a:defRPr sz="2400">
                <a:solidFill>
                  <a:schemeClr val="tx1"/>
                </a:solidFill>
                <a:latin typeface="Times New Roman" panose="02020603050405020304" pitchFamily="18" charset="0"/>
              </a:defRPr>
            </a:lvl4pPr>
            <a:lvl5pPr marL="2057400" indent="-228600">
              <a:spcBef>
                <a:spcPct val="50000"/>
              </a:spcBef>
              <a:defRPr sz="2400">
                <a:solidFill>
                  <a:schemeClr val="tx1"/>
                </a:solidFill>
                <a:latin typeface="Times New Roman" panose="02020603050405020304" pitchFamily="18"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pic>
        <p:nvPicPr>
          <p:cNvPr id="8196" name="Picture 4" descr="Pulle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505200"/>
            <a:ext cx="3359150" cy="248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8" name="Picture 16" descr="Click To Download">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2819400"/>
            <a:ext cx="40386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9" name="Text Box 17"/>
          <p:cNvSpPr txBox="1">
            <a:spLocks noChangeArrowheads="1"/>
          </p:cNvSpPr>
          <p:nvPr/>
        </p:nvSpPr>
        <p:spPr bwMode="auto">
          <a:xfrm>
            <a:off x="2971800" y="3352800"/>
            <a:ext cx="1447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50000"/>
              </a:spcBef>
              <a:defRPr sz="2400">
                <a:solidFill>
                  <a:schemeClr val="tx1"/>
                </a:solidFill>
                <a:latin typeface="Times New Roman" panose="02020603050405020304" pitchFamily="18" charset="0"/>
              </a:defRPr>
            </a:lvl1pPr>
            <a:lvl2pPr marL="742950" indent="-285750">
              <a:spcBef>
                <a:spcPct val="50000"/>
              </a:spcBef>
              <a:defRPr sz="2400">
                <a:solidFill>
                  <a:schemeClr val="tx1"/>
                </a:solidFill>
                <a:latin typeface="Times New Roman" panose="02020603050405020304" pitchFamily="18" charset="0"/>
              </a:defRPr>
            </a:lvl2pPr>
            <a:lvl3pPr marL="1143000" indent="-228600">
              <a:spcBef>
                <a:spcPct val="50000"/>
              </a:spcBef>
              <a:defRPr sz="2400">
                <a:solidFill>
                  <a:schemeClr val="tx1"/>
                </a:solidFill>
                <a:latin typeface="Times New Roman" panose="02020603050405020304" pitchFamily="18" charset="0"/>
              </a:defRPr>
            </a:lvl3pPr>
            <a:lvl4pPr marL="1600200" indent="-228600">
              <a:spcBef>
                <a:spcPct val="50000"/>
              </a:spcBef>
              <a:defRPr sz="2400">
                <a:solidFill>
                  <a:schemeClr val="tx1"/>
                </a:solidFill>
                <a:latin typeface="Times New Roman" panose="02020603050405020304" pitchFamily="18" charset="0"/>
              </a:defRPr>
            </a:lvl4pPr>
            <a:lvl5pPr marL="2057400" indent="-228600">
              <a:spcBef>
                <a:spcPct val="50000"/>
              </a:spcBef>
              <a:defRPr sz="2400">
                <a:solidFill>
                  <a:schemeClr val="tx1"/>
                </a:solidFill>
                <a:latin typeface="Times New Roman" panose="02020603050405020304" pitchFamily="18"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defRPr>
            </a:lvl9pPr>
          </a:lstStyle>
          <a:p>
            <a:pPr eaLnBrk="1" hangingPunct="1"/>
            <a:r>
              <a:rPr lang="en-US" altLang="en-US" sz="3200" b="1">
                <a:solidFill>
                  <a:schemeClr val="accent2"/>
                </a:solidFill>
              </a:rPr>
              <a:t>Wheel</a:t>
            </a:r>
          </a:p>
        </p:txBody>
      </p:sp>
      <p:sp>
        <p:nvSpPr>
          <p:cNvPr id="8210" name="Text Box 18"/>
          <p:cNvSpPr txBox="1">
            <a:spLocks noChangeArrowheads="1"/>
          </p:cNvSpPr>
          <p:nvPr/>
        </p:nvSpPr>
        <p:spPr bwMode="auto">
          <a:xfrm>
            <a:off x="3048000" y="4419600"/>
            <a:ext cx="108743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50000"/>
              </a:spcBef>
              <a:defRPr sz="2400">
                <a:solidFill>
                  <a:schemeClr val="tx1"/>
                </a:solidFill>
                <a:latin typeface="Times New Roman" panose="02020603050405020304" pitchFamily="18" charset="0"/>
              </a:defRPr>
            </a:lvl1pPr>
            <a:lvl2pPr marL="742950" indent="-285750">
              <a:spcBef>
                <a:spcPct val="50000"/>
              </a:spcBef>
              <a:defRPr sz="2400">
                <a:solidFill>
                  <a:schemeClr val="tx1"/>
                </a:solidFill>
                <a:latin typeface="Times New Roman" panose="02020603050405020304" pitchFamily="18" charset="0"/>
              </a:defRPr>
            </a:lvl2pPr>
            <a:lvl3pPr marL="1143000" indent="-228600">
              <a:spcBef>
                <a:spcPct val="50000"/>
              </a:spcBef>
              <a:defRPr sz="2400">
                <a:solidFill>
                  <a:schemeClr val="tx1"/>
                </a:solidFill>
                <a:latin typeface="Times New Roman" panose="02020603050405020304" pitchFamily="18" charset="0"/>
              </a:defRPr>
            </a:lvl3pPr>
            <a:lvl4pPr marL="1600200" indent="-228600">
              <a:spcBef>
                <a:spcPct val="50000"/>
              </a:spcBef>
              <a:defRPr sz="2400">
                <a:solidFill>
                  <a:schemeClr val="tx1"/>
                </a:solidFill>
                <a:latin typeface="Times New Roman" panose="02020603050405020304" pitchFamily="18" charset="0"/>
              </a:defRPr>
            </a:lvl4pPr>
            <a:lvl5pPr marL="2057400" indent="-228600">
              <a:spcBef>
                <a:spcPct val="50000"/>
              </a:spcBef>
              <a:defRPr sz="2400">
                <a:solidFill>
                  <a:schemeClr val="tx1"/>
                </a:solidFill>
                <a:latin typeface="Times New Roman" panose="02020603050405020304" pitchFamily="18"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defRPr>
            </a:lvl9pPr>
          </a:lstStyle>
          <a:p>
            <a:pPr eaLnBrk="1" hangingPunct="1">
              <a:spcBef>
                <a:spcPct val="0"/>
              </a:spcBef>
            </a:pPr>
            <a:r>
              <a:rPr lang="en-US" altLang="en-US" sz="3200" b="1">
                <a:solidFill>
                  <a:schemeClr val="accent2"/>
                </a:solidFill>
              </a:rPr>
              <a:t>Rope</a:t>
            </a:r>
          </a:p>
        </p:txBody>
      </p:sp>
      <p:sp>
        <p:nvSpPr>
          <p:cNvPr id="8211" name="Line 19"/>
          <p:cNvSpPr>
            <a:spLocks noChangeShapeType="1"/>
          </p:cNvSpPr>
          <p:nvPr/>
        </p:nvSpPr>
        <p:spPr bwMode="auto">
          <a:xfrm flipH="1">
            <a:off x="1981200" y="3733800"/>
            <a:ext cx="990600" cy="533400"/>
          </a:xfrm>
          <a:prstGeom prst="line">
            <a:avLst/>
          </a:prstGeom>
          <a:noFill/>
          <a:ln w="3810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12" name="Line 20"/>
          <p:cNvSpPr>
            <a:spLocks noChangeShapeType="1"/>
          </p:cNvSpPr>
          <p:nvPr/>
        </p:nvSpPr>
        <p:spPr bwMode="auto">
          <a:xfrm>
            <a:off x="4267200" y="3657600"/>
            <a:ext cx="2209800" cy="76200"/>
          </a:xfrm>
          <a:prstGeom prst="line">
            <a:avLst/>
          </a:prstGeom>
          <a:noFill/>
          <a:ln w="3810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13" name="Line 21"/>
          <p:cNvSpPr>
            <a:spLocks noChangeShapeType="1"/>
          </p:cNvSpPr>
          <p:nvPr/>
        </p:nvSpPr>
        <p:spPr bwMode="auto">
          <a:xfrm flipH="1">
            <a:off x="1981200" y="4724400"/>
            <a:ext cx="1143000" cy="304800"/>
          </a:xfrm>
          <a:prstGeom prst="line">
            <a:avLst/>
          </a:prstGeom>
          <a:noFill/>
          <a:ln w="3810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14" name="Line 22"/>
          <p:cNvSpPr>
            <a:spLocks noChangeShapeType="1"/>
          </p:cNvSpPr>
          <p:nvPr/>
        </p:nvSpPr>
        <p:spPr bwMode="auto">
          <a:xfrm flipV="1">
            <a:off x="4114800" y="4038600"/>
            <a:ext cx="2895600" cy="685800"/>
          </a:xfrm>
          <a:prstGeom prst="line">
            <a:avLst/>
          </a:prstGeom>
          <a:noFill/>
          <a:ln w="3810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TextBox 1"/>
          <p:cNvSpPr txBox="1"/>
          <p:nvPr/>
        </p:nvSpPr>
        <p:spPr>
          <a:xfrm>
            <a:off x="685800" y="1290191"/>
            <a:ext cx="7848600" cy="2554545"/>
          </a:xfrm>
          <a:prstGeom prst="rect">
            <a:avLst/>
          </a:prstGeom>
          <a:noFill/>
        </p:spPr>
        <p:txBody>
          <a:bodyPr wrap="square" rtlCol="0">
            <a:spAutoFit/>
          </a:bodyPr>
          <a:lstStyle/>
          <a:p>
            <a:pPr marL="457200" indent="-457200">
              <a:buFont typeface="Arial" panose="020B0604020202020204" pitchFamily="34" charset="0"/>
              <a:buChar char="•"/>
            </a:pPr>
            <a:r>
              <a:rPr lang="en-US" sz="3200" dirty="0"/>
              <a:t>A </a:t>
            </a:r>
            <a:r>
              <a:rPr lang="en-US" sz="3200" b="1" dirty="0">
                <a:solidFill>
                  <a:srgbClr val="FF0000"/>
                </a:solidFill>
              </a:rPr>
              <a:t>grooved wheel </a:t>
            </a:r>
            <a:r>
              <a:rPr lang="en-US" sz="3200" dirty="0"/>
              <a:t>with a rope, chain, or cable running along the groove.</a:t>
            </a:r>
          </a:p>
          <a:p>
            <a:pPr marL="457200" indent="-457200">
              <a:buFont typeface="Arial" panose="020B0604020202020204" pitchFamily="34" charset="0"/>
              <a:buChar char="•"/>
            </a:pPr>
            <a:r>
              <a:rPr lang="en-US" sz="3200" dirty="0"/>
              <a:t>The </a:t>
            </a:r>
            <a:r>
              <a:rPr lang="en-US" sz="3200" b="1" dirty="0">
                <a:solidFill>
                  <a:srgbClr val="FF0000"/>
                </a:solidFill>
              </a:rPr>
              <a:t>two</a:t>
            </a:r>
            <a:r>
              <a:rPr lang="en-US" sz="3200" dirty="0"/>
              <a:t> </a:t>
            </a:r>
            <a:r>
              <a:rPr lang="en-US" sz="3200" b="1" dirty="0">
                <a:solidFill>
                  <a:srgbClr val="FF0000"/>
                </a:solidFill>
              </a:rPr>
              <a:t>sides</a:t>
            </a:r>
            <a:r>
              <a:rPr lang="en-US" sz="3200" dirty="0"/>
              <a:t> of the pulley are the </a:t>
            </a:r>
            <a:r>
              <a:rPr lang="en-US" sz="3200" b="1" dirty="0">
                <a:solidFill>
                  <a:srgbClr val="FF0000"/>
                </a:solidFill>
              </a:rPr>
              <a:t>effort</a:t>
            </a:r>
            <a:r>
              <a:rPr lang="en-US" sz="3200" dirty="0"/>
              <a:t> </a:t>
            </a:r>
            <a:r>
              <a:rPr lang="en-US" sz="3200" b="1" dirty="0">
                <a:solidFill>
                  <a:srgbClr val="FF0000"/>
                </a:solidFill>
              </a:rPr>
              <a:t>arm</a:t>
            </a:r>
            <a:r>
              <a:rPr lang="en-US" sz="3200" dirty="0"/>
              <a:t> and the </a:t>
            </a:r>
            <a:r>
              <a:rPr lang="en-US" sz="3200" b="1" dirty="0">
                <a:solidFill>
                  <a:srgbClr val="FF0000"/>
                </a:solidFill>
              </a:rPr>
              <a:t>resistance arm</a:t>
            </a:r>
            <a:r>
              <a:rPr lang="en-US" sz="3200" dirty="0"/>
              <a:t>.</a:t>
            </a:r>
          </a:p>
          <a:p>
            <a:pPr algn="ctr"/>
            <a:endParaRPr lang="en-US" sz="3200" dirty="0"/>
          </a:p>
        </p:txBody>
      </p:sp>
      <p:sp>
        <p:nvSpPr>
          <p:cNvPr id="4" name="TextBox 3"/>
          <p:cNvSpPr txBox="1"/>
          <p:nvPr/>
        </p:nvSpPr>
        <p:spPr>
          <a:xfrm>
            <a:off x="586740" y="304800"/>
            <a:ext cx="7467600" cy="923330"/>
          </a:xfrm>
          <a:prstGeom prst="rect">
            <a:avLst/>
          </a:prstGeom>
          <a:noFill/>
        </p:spPr>
        <p:txBody>
          <a:bodyPr wrap="square" rtlCol="0">
            <a:spAutoFit/>
          </a:bodyPr>
          <a:lstStyle/>
          <a:p>
            <a:pPr algn="ctr"/>
            <a:r>
              <a:rPr lang="en-US" sz="5400" b="1" dirty="0">
                <a:solidFill>
                  <a:srgbClr val="7030A0"/>
                </a:solidFill>
              </a:rPr>
              <a:t>PULLEYS</a:t>
            </a:r>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nodeType="clickEffect">
                                  <p:stCondLst>
                                    <p:cond delay="0"/>
                                  </p:stCondLst>
                                  <p:childTnLst>
                                    <p:set>
                                      <p:cBhvr>
                                        <p:cTn id="10" dur="1" fill="hold">
                                          <p:stCondLst>
                                            <p:cond delay="0"/>
                                          </p:stCondLst>
                                        </p:cTn>
                                        <p:tgtEl>
                                          <p:spTgt spid="8196"/>
                                        </p:tgtEl>
                                        <p:attrNameLst>
                                          <p:attrName>style.visibility</p:attrName>
                                        </p:attrNameLst>
                                      </p:cBhvr>
                                      <p:to>
                                        <p:strVal val="visible"/>
                                      </p:to>
                                    </p:set>
                                    <p:anim calcmode="lin" valueType="num">
                                      <p:cBhvr additive="base">
                                        <p:cTn id="11" dur="500" fill="hold"/>
                                        <p:tgtEl>
                                          <p:spTgt spid="8196"/>
                                        </p:tgtEl>
                                        <p:attrNameLst>
                                          <p:attrName>ppt_x</p:attrName>
                                        </p:attrNameLst>
                                      </p:cBhvr>
                                      <p:tavLst>
                                        <p:tav tm="0">
                                          <p:val>
                                            <p:strVal val="0-#ppt_w/2"/>
                                          </p:val>
                                        </p:tav>
                                        <p:tav tm="100000">
                                          <p:val>
                                            <p:strVal val="#ppt_x"/>
                                          </p:val>
                                        </p:tav>
                                      </p:tavLst>
                                    </p:anim>
                                    <p:anim calcmode="lin" valueType="num">
                                      <p:cBhvr additive="base">
                                        <p:cTn id="12" dur="500" fill="hold"/>
                                        <p:tgtEl>
                                          <p:spTgt spid="8196"/>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nodeType="clickEffect">
                                  <p:stCondLst>
                                    <p:cond delay="0"/>
                                  </p:stCondLst>
                                  <p:childTnLst>
                                    <p:set>
                                      <p:cBhvr>
                                        <p:cTn id="16" dur="1" fill="hold">
                                          <p:stCondLst>
                                            <p:cond delay="0"/>
                                          </p:stCondLst>
                                        </p:cTn>
                                        <p:tgtEl>
                                          <p:spTgt spid="8208"/>
                                        </p:tgtEl>
                                        <p:attrNameLst>
                                          <p:attrName>style.visibility</p:attrName>
                                        </p:attrNameLst>
                                      </p:cBhvr>
                                      <p:to>
                                        <p:strVal val="visible"/>
                                      </p:to>
                                    </p:set>
                                    <p:anim calcmode="lin" valueType="num">
                                      <p:cBhvr additive="base">
                                        <p:cTn id="17" dur="500" fill="hold"/>
                                        <p:tgtEl>
                                          <p:spTgt spid="8208"/>
                                        </p:tgtEl>
                                        <p:attrNameLst>
                                          <p:attrName>ppt_x</p:attrName>
                                        </p:attrNameLst>
                                      </p:cBhvr>
                                      <p:tavLst>
                                        <p:tav tm="0">
                                          <p:val>
                                            <p:strVal val="0-#ppt_w/2"/>
                                          </p:val>
                                        </p:tav>
                                        <p:tav tm="100000">
                                          <p:val>
                                            <p:strVal val="#ppt_x"/>
                                          </p:val>
                                        </p:tav>
                                      </p:tavLst>
                                    </p:anim>
                                    <p:anim calcmode="lin" valueType="num">
                                      <p:cBhvr additive="base">
                                        <p:cTn id="18" dur="500" fill="hold"/>
                                        <p:tgtEl>
                                          <p:spTgt spid="8208"/>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8209"/>
                                        </p:tgtEl>
                                        <p:attrNameLst>
                                          <p:attrName>style.visibility</p:attrName>
                                        </p:attrNameLst>
                                      </p:cBhvr>
                                      <p:to>
                                        <p:strVal val="visible"/>
                                      </p:to>
                                    </p:set>
                                    <p:anim calcmode="lin" valueType="num">
                                      <p:cBhvr additive="base">
                                        <p:cTn id="23" dur="500" fill="hold"/>
                                        <p:tgtEl>
                                          <p:spTgt spid="8209"/>
                                        </p:tgtEl>
                                        <p:attrNameLst>
                                          <p:attrName>ppt_x</p:attrName>
                                        </p:attrNameLst>
                                      </p:cBhvr>
                                      <p:tavLst>
                                        <p:tav tm="0">
                                          <p:val>
                                            <p:strVal val="0-#ppt_w/2"/>
                                          </p:val>
                                        </p:tav>
                                        <p:tav tm="100000">
                                          <p:val>
                                            <p:strVal val="#ppt_x"/>
                                          </p:val>
                                        </p:tav>
                                      </p:tavLst>
                                    </p:anim>
                                    <p:anim calcmode="lin" valueType="num">
                                      <p:cBhvr additive="base">
                                        <p:cTn id="24" dur="500" fill="hold"/>
                                        <p:tgtEl>
                                          <p:spTgt spid="8209"/>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8211"/>
                                        </p:tgtEl>
                                        <p:attrNameLst>
                                          <p:attrName>style.visibility</p:attrName>
                                        </p:attrNameLst>
                                      </p:cBhvr>
                                      <p:to>
                                        <p:strVal val="visible"/>
                                      </p:to>
                                    </p:set>
                                    <p:anim calcmode="lin" valueType="num">
                                      <p:cBhvr additive="base">
                                        <p:cTn id="29" dur="500" fill="hold"/>
                                        <p:tgtEl>
                                          <p:spTgt spid="8211"/>
                                        </p:tgtEl>
                                        <p:attrNameLst>
                                          <p:attrName>ppt_x</p:attrName>
                                        </p:attrNameLst>
                                      </p:cBhvr>
                                      <p:tavLst>
                                        <p:tav tm="0">
                                          <p:val>
                                            <p:strVal val="0-#ppt_w/2"/>
                                          </p:val>
                                        </p:tav>
                                        <p:tav tm="100000">
                                          <p:val>
                                            <p:strVal val="#ppt_x"/>
                                          </p:val>
                                        </p:tav>
                                      </p:tavLst>
                                    </p:anim>
                                    <p:anim calcmode="lin" valueType="num">
                                      <p:cBhvr additive="base">
                                        <p:cTn id="30" dur="500" fill="hold"/>
                                        <p:tgtEl>
                                          <p:spTgt spid="8211"/>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8212"/>
                                        </p:tgtEl>
                                        <p:attrNameLst>
                                          <p:attrName>style.visibility</p:attrName>
                                        </p:attrNameLst>
                                      </p:cBhvr>
                                      <p:to>
                                        <p:strVal val="visible"/>
                                      </p:to>
                                    </p:set>
                                    <p:anim calcmode="lin" valueType="num">
                                      <p:cBhvr additive="base">
                                        <p:cTn id="35" dur="500" fill="hold"/>
                                        <p:tgtEl>
                                          <p:spTgt spid="8212"/>
                                        </p:tgtEl>
                                        <p:attrNameLst>
                                          <p:attrName>ppt_x</p:attrName>
                                        </p:attrNameLst>
                                      </p:cBhvr>
                                      <p:tavLst>
                                        <p:tav tm="0">
                                          <p:val>
                                            <p:strVal val="0-#ppt_w/2"/>
                                          </p:val>
                                        </p:tav>
                                        <p:tav tm="100000">
                                          <p:val>
                                            <p:strVal val="#ppt_x"/>
                                          </p:val>
                                        </p:tav>
                                      </p:tavLst>
                                    </p:anim>
                                    <p:anim calcmode="lin" valueType="num">
                                      <p:cBhvr additive="base">
                                        <p:cTn id="36" dur="500" fill="hold"/>
                                        <p:tgtEl>
                                          <p:spTgt spid="8212"/>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8210"/>
                                        </p:tgtEl>
                                        <p:attrNameLst>
                                          <p:attrName>style.visibility</p:attrName>
                                        </p:attrNameLst>
                                      </p:cBhvr>
                                      <p:to>
                                        <p:strVal val="visible"/>
                                      </p:to>
                                    </p:set>
                                    <p:anim calcmode="lin" valueType="num">
                                      <p:cBhvr additive="base">
                                        <p:cTn id="41" dur="500" fill="hold"/>
                                        <p:tgtEl>
                                          <p:spTgt spid="8210"/>
                                        </p:tgtEl>
                                        <p:attrNameLst>
                                          <p:attrName>ppt_x</p:attrName>
                                        </p:attrNameLst>
                                      </p:cBhvr>
                                      <p:tavLst>
                                        <p:tav tm="0">
                                          <p:val>
                                            <p:strVal val="0-#ppt_w/2"/>
                                          </p:val>
                                        </p:tav>
                                        <p:tav tm="100000">
                                          <p:val>
                                            <p:strVal val="#ppt_x"/>
                                          </p:val>
                                        </p:tav>
                                      </p:tavLst>
                                    </p:anim>
                                    <p:anim calcmode="lin" valueType="num">
                                      <p:cBhvr additive="base">
                                        <p:cTn id="42" dur="500" fill="hold"/>
                                        <p:tgtEl>
                                          <p:spTgt spid="8210"/>
                                        </p:tgtEl>
                                        <p:attrNameLst>
                                          <p:attrName>ppt_y</p:attrName>
                                        </p:attrNameLst>
                                      </p:cBhvr>
                                      <p:tavLst>
                                        <p:tav tm="0">
                                          <p:val>
                                            <p:strVal val="#ppt_y"/>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8213"/>
                                        </p:tgtEl>
                                        <p:attrNameLst>
                                          <p:attrName>style.visibility</p:attrName>
                                        </p:attrNameLst>
                                      </p:cBhvr>
                                      <p:to>
                                        <p:strVal val="visible"/>
                                      </p:to>
                                    </p:set>
                                    <p:anim calcmode="lin" valueType="num">
                                      <p:cBhvr additive="base">
                                        <p:cTn id="47" dur="500" fill="hold"/>
                                        <p:tgtEl>
                                          <p:spTgt spid="8213"/>
                                        </p:tgtEl>
                                        <p:attrNameLst>
                                          <p:attrName>ppt_x</p:attrName>
                                        </p:attrNameLst>
                                      </p:cBhvr>
                                      <p:tavLst>
                                        <p:tav tm="0">
                                          <p:val>
                                            <p:strVal val="0-#ppt_w/2"/>
                                          </p:val>
                                        </p:tav>
                                        <p:tav tm="100000">
                                          <p:val>
                                            <p:strVal val="#ppt_x"/>
                                          </p:val>
                                        </p:tav>
                                      </p:tavLst>
                                    </p:anim>
                                    <p:anim calcmode="lin" valueType="num">
                                      <p:cBhvr additive="base">
                                        <p:cTn id="48" dur="500" fill="hold"/>
                                        <p:tgtEl>
                                          <p:spTgt spid="8213"/>
                                        </p:tgtEl>
                                        <p:attrNameLst>
                                          <p:attrName>ppt_y</p:attrName>
                                        </p:attrNameLst>
                                      </p:cBhvr>
                                      <p:tavLst>
                                        <p:tav tm="0">
                                          <p:val>
                                            <p:strVal val="#ppt_y"/>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8214"/>
                                        </p:tgtEl>
                                        <p:attrNameLst>
                                          <p:attrName>style.visibility</p:attrName>
                                        </p:attrNameLst>
                                      </p:cBhvr>
                                      <p:to>
                                        <p:strVal val="visible"/>
                                      </p:to>
                                    </p:set>
                                    <p:anim calcmode="lin" valueType="num">
                                      <p:cBhvr additive="base">
                                        <p:cTn id="53" dur="500" fill="hold"/>
                                        <p:tgtEl>
                                          <p:spTgt spid="8214"/>
                                        </p:tgtEl>
                                        <p:attrNameLst>
                                          <p:attrName>ppt_x</p:attrName>
                                        </p:attrNameLst>
                                      </p:cBhvr>
                                      <p:tavLst>
                                        <p:tav tm="0">
                                          <p:val>
                                            <p:strVal val="0-#ppt_w/2"/>
                                          </p:val>
                                        </p:tav>
                                        <p:tav tm="100000">
                                          <p:val>
                                            <p:strVal val="#ppt_x"/>
                                          </p:val>
                                        </p:tav>
                                      </p:tavLst>
                                    </p:anim>
                                    <p:anim calcmode="lin" valueType="num">
                                      <p:cBhvr additive="base">
                                        <p:cTn id="54" dur="500" fill="hold"/>
                                        <p:tgtEl>
                                          <p:spTgt spid="82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9" grpId="0" autoUpdateAnimBg="0"/>
      <p:bldP spid="8210" grpId="0" autoUpdateAnimBg="0"/>
      <p:bldP spid="8211" grpId="0" animBg="1"/>
      <p:bldP spid="8212" grpId="0" animBg="1"/>
      <p:bldP spid="8213" grpId="0" animBg="1"/>
      <p:bldP spid="8214" grpId="0" animBg="1"/>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143000"/>
          </a:xfrm>
        </p:spPr>
        <p:txBody>
          <a:bodyPr/>
          <a:lstStyle/>
          <a:p>
            <a:r>
              <a:rPr lang="en-US" sz="5400" b="1" dirty="0">
                <a:solidFill>
                  <a:srgbClr val="7030A0"/>
                </a:solidFill>
              </a:rPr>
              <a:t>FIXED PULLEY</a:t>
            </a:r>
          </a:p>
        </p:txBody>
      </p:sp>
      <p:sp>
        <p:nvSpPr>
          <p:cNvPr id="3" name="Content Placeholder 2"/>
          <p:cNvSpPr>
            <a:spLocks noGrp="1"/>
          </p:cNvSpPr>
          <p:nvPr>
            <p:ph idx="1"/>
          </p:nvPr>
        </p:nvSpPr>
        <p:spPr>
          <a:xfrm>
            <a:off x="685800" y="1447800"/>
            <a:ext cx="7772400" cy="1524000"/>
          </a:xfrm>
        </p:spPr>
        <p:txBody>
          <a:bodyPr/>
          <a:lstStyle/>
          <a:p>
            <a:r>
              <a:rPr lang="en-US" dirty="0"/>
              <a:t>A </a:t>
            </a:r>
            <a:r>
              <a:rPr lang="en-US" b="1" dirty="0">
                <a:solidFill>
                  <a:srgbClr val="FF0000"/>
                </a:solidFill>
              </a:rPr>
              <a:t>modified</a:t>
            </a:r>
            <a:r>
              <a:rPr lang="en-US" dirty="0"/>
              <a:t> first class lever; the </a:t>
            </a:r>
            <a:r>
              <a:rPr lang="en-US" b="1" dirty="0">
                <a:solidFill>
                  <a:srgbClr val="FF0000"/>
                </a:solidFill>
              </a:rPr>
              <a:t>axle</a:t>
            </a:r>
            <a:r>
              <a:rPr lang="en-US" dirty="0"/>
              <a:t> of the pulley acts as the fulcrum.</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2819400"/>
            <a:ext cx="4348381" cy="34566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85800" y="2438400"/>
            <a:ext cx="4094578" cy="2431435"/>
          </a:xfrm>
          <a:prstGeom prst="rect">
            <a:avLst/>
          </a:prstGeom>
          <a:noFill/>
        </p:spPr>
        <p:txBody>
          <a:bodyPr wrap="square" rtlCol="0">
            <a:spAutoFit/>
          </a:bodyPr>
          <a:lstStyle/>
          <a:p>
            <a:pPr marL="342900" indent="-342900">
              <a:buFont typeface="Arial" panose="020B0604020202020204" pitchFamily="34" charset="0"/>
              <a:buChar char="•"/>
            </a:pPr>
            <a:r>
              <a:rPr lang="en-US" sz="3200" b="1" dirty="0">
                <a:solidFill>
                  <a:srgbClr val="FF0000"/>
                </a:solidFill>
              </a:rPr>
              <a:t>Cannot</a:t>
            </a:r>
            <a:r>
              <a:rPr lang="en-US" sz="3200" dirty="0"/>
              <a:t> multiply the effort force, only </a:t>
            </a:r>
            <a:r>
              <a:rPr lang="en-US" sz="3200" b="1" dirty="0">
                <a:solidFill>
                  <a:srgbClr val="FF0000"/>
                </a:solidFill>
              </a:rPr>
              <a:t>changes</a:t>
            </a:r>
            <a:r>
              <a:rPr lang="en-US" sz="3200" dirty="0"/>
              <a:t> the direction of the effort force.</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1009536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42"/>
                                        </p:tgtEl>
                                        <p:attrNameLst>
                                          <p:attrName>style.visibility</p:attrName>
                                        </p:attrNameLst>
                                      </p:cBhvr>
                                      <p:to>
                                        <p:strVal val="visible"/>
                                      </p:to>
                                    </p:set>
                                    <p:animEffect transition="in" filter="fade">
                                      <p:cBhvr>
                                        <p:cTn id="17"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143000"/>
          </a:xfrm>
        </p:spPr>
        <p:txBody>
          <a:bodyPr/>
          <a:lstStyle/>
          <a:p>
            <a:r>
              <a:rPr lang="en-US" sz="5400" b="1" dirty="0">
                <a:solidFill>
                  <a:srgbClr val="7030A0"/>
                </a:solidFill>
              </a:rPr>
              <a:t>MOVEABLE PULLEY</a:t>
            </a:r>
          </a:p>
        </p:txBody>
      </p:sp>
      <p:sp>
        <p:nvSpPr>
          <p:cNvPr id="3" name="Content Placeholder 2"/>
          <p:cNvSpPr>
            <a:spLocks noGrp="1"/>
          </p:cNvSpPr>
          <p:nvPr>
            <p:ph idx="1"/>
          </p:nvPr>
        </p:nvSpPr>
        <p:spPr>
          <a:xfrm>
            <a:off x="533400" y="1981200"/>
            <a:ext cx="5943600" cy="4114800"/>
          </a:xfrm>
        </p:spPr>
        <p:txBody>
          <a:bodyPr/>
          <a:lstStyle/>
          <a:p>
            <a:r>
              <a:rPr lang="en-US" b="1" dirty="0">
                <a:solidFill>
                  <a:srgbClr val="FF0000"/>
                </a:solidFill>
              </a:rPr>
              <a:t>One</a:t>
            </a:r>
            <a:r>
              <a:rPr lang="en-US" dirty="0"/>
              <a:t> end of the rope is </a:t>
            </a:r>
            <a:r>
              <a:rPr lang="en-US" b="1" dirty="0">
                <a:solidFill>
                  <a:srgbClr val="FF0000"/>
                </a:solidFill>
              </a:rPr>
              <a:t>fixed</a:t>
            </a:r>
            <a:r>
              <a:rPr lang="en-US" dirty="0"/>
              <a:t> and the pulley or wheel is </a:t>
            </a:r>
            <a:r>
              <a:rPr lang="en-US" b="1" dirty="0">
                <a:solidFill>
                  <a:srgbClr val="FF0000"/>
                </a:solidFill>
              </a:rPr>
              <a:t>free</a:t>
            </a:r>
            <a:r>
              <a:rPr lang="en-US" dirty="0"/>
              <a:t> to move.</a:t>
            </a:r>
          </a:p>
          <a:p>
            <a:pPr>
              <a:buFont typeface="Arial" panose="020B0604020202020204" pitchFamily="34" charset="0"/>
              <a:buChar char="•"/>
            </a:pPr>
            <a:r>
              <a:rPr lang="en-US" dirty="0"/>
              <a:t>Can </a:t>
            </a:r>
            <a:r>
              <a:rPr lang="en-US" b="1" dirty="0">
                <a:solidFill>
                  <a:srgbClr val="FF0000"/>
                </a:solidFill>
              </a:rPr>
              <a:t>multiply</a:t>
            </a:r>
            <a:r>
              <a:rPr lang="en-US" dirty="0"/>
              <a:t> the effort force and </a:t>
            </a:r>
            <a:r>
              <a:rPr lang="en-US" b="1" dirty="0">
                <a:solidFill>
                  <a:srgbClr val="FF0000"/>
                </a:solidFill>
              </a:rPr>
              <a:t>change</a:t>
            </a:r>
            <a:r>
              <a:rPr lang="en-US" dirty="0"/>
              <a:t> the direction of the effort force.</a:t>
            </a:r>
          </a:p>
          <a:p>
            <a:pPr>
              <a:buFont typeface="Arial" panose="020B0604020202020204" pitchFamily="34" charset="0"/>
              <a:buChar char="•"/>
            </a:pPr>
            <a:r>
              <a:rPr lang="en-US" dirty="0"/>
              <a:t>Because effort force </a:t>
            </a:r>
            <a:r>
              <a:rPr lang="en-US" b="1" dirty="0">
                <a:solidFill>
                  <a:srgbClr val="FF0000"/>
                </a:solidFill>
              </a:rPr>
              <a:t>increases</a:t>
            </a:r>
            <a:r>
              <a:rPr lang="en-US" dirty="0"/>
              <a:t>, the distance must </a:t>
            </a:r>
            <a:r>
              <a:rPr lang="en-US" b="1" dirty="0">
                <a:solidFill>
                  <a:srgbClr val="FF0000"/>
                </a:solidFill>
              </a:rPr>
              <a:t>increase</a:t>
            </a:r>
            <a:r>
              <a:rPr lang="en-US" dirty="0"/>
              <a:t> to conserve energy.  You pull </a:t>
            </a:r>
            <a:r>
              <a:rPr lang="en-US" b="1" dirty="0">
                <a:solidFill>
                  <a:srgbClr val="FF0000"/>
                </a:solidFill>
              </a:rPr>
              <a:t>more</a:t>
            </a:r>
            <a:r>
              <a:rPr lang="en-US" dirty="0"/>
              <a:t>.</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7480" y="1600200"/>
            <a:ext cx="2651760" cy="44242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239000" y="6172200"/>
            <a:ext cx="1524000" cy="523220"/>
          </a:xfrm>
          <a:prstGeom prst="rect">
            <a:avLst/>
          </a:prstGeom>
          <a:noFill/>
        </p:spPr>
        <p:txBody>
          <a:bodyPr wrap="square" rtlCol="0">
            <a:spAutoFit/>
          </a:bodyPr>
          <a:lstStyle/>
          <a:p>
            <a:r>
              <a:rPr lang="en-US" sz="2800" dirty="0">
                <a:ln>
                  <a:solidFill>
                    <a:schemeClr val="tx1"/>
                  </a:solidFill>
                </a:ln>
                <a:hlinkClick r:id="rId3"/>
              </a:rPr>
              <a:t>Pulleys</a:t>
            </a:r>
            <a:endParaRPr lang="en-US" sz="2800" dirty="0">
              <a:ln>
                <a:solidFill>
                  <a:schemeClr val="tx1"/>
                </a:solidFill>
              </a:ln>
            </a:endParaRPr>
          </a:p>
        </p:txBody>
      </p:sp>
    </p:spTree>
    <p:extLst>
      <p:ext uri="{BB962C8B-B14F-4D97-AF65-F5344CB8AC3E}">
        <p14:creationId xmlns:p14="http://schemas.microsoft.com/office/powerpoint/2010/main" val="21618157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solidFill>
                  <a:srgbClr val="7030A0"/>
                </a:solidFill>
              </a:rPr>
              <a:t>PULLEYS</a:t>
            </a:r>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81200" y="1981200"/>
            <a:ext cx="5957638" cy="4257886"/>
          </a:xfrm>
          <a:prstGeom prst="rect">
            <a:avLst/>
          </a:prstGeom>
          <a:noFill/>
          <a:ln>
            <a:noFill/>
          </a:ln>
        </p:spPr>
      </p:pic>
    </p:spTree>
    <p:extLst>
      <p:ext uri="{BB962C8B-B14F-4D97-AF65-F5344CB8AC3E}">
        <p14:creationId xmlns:p14="http://schemas.microsoft.com/office/powerpoint/2010/main" val="27865594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250031"/>
            <a:ext cx="7772400" cy="1143000"/>
          </a:xfrm>
        </p:spPr>
        <p:txBody>
          <a:bodyPr/>
          <a:lstStyle/>
          <a:p>
            <a:r>
              <a:rPr lang="en-US" sz="5400" b="1" dirty="0">
                <a:solidFill>
                  <a:srgbClr val="7030A0"/>
                </a:solidFill>
              </a:rPr>
              <a:t>EXAMPLES</a:t>
            </a:r>
          </a:p>
        </p:txBody>
      </p:sp>
      <p:pic>
        <p:nvPicPr>
          <p:cNvPr id="1229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7737" y="1408271"/>
            <a:ext cx="7248525" cy="5343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828800"/>
            <a:ext cx="1015789" cy="1338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595454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382000" cy="1143000"/>
          </a:xfrm>
        </p:spPr>
        <p:txBody>
          <a:bodyPr/>
          <a:lstStyle/>
          <a:p>
            <a:r>
              <a:rPr lang="en-US" b="1" dirty="0">
                <a:solidFill>
                  <a:srgbClr val="7030A0"/>
                </a:solidFill>
              </a:rPr>
              <a:t>MECHANICAL  ADVANTAGE</a:t>
            </a:r>
          </a:p>
        </p:txBody>
      </p:sp>
      <p:sp>
        <p:nvSpPr>
          <p:cNvPr id="3" name="Content Placeholder 2"/>
          <p:cNvSpPr>
            <a:spLocks noGrp="1"/>
          </p:cNvSpPr>
          <p:nvPr>
            <p:ph idx="1"/>
          </p:nvPr>
        </p:nvSpPr>
        <p:spPr>
          <a:xfrm>
            <a:off x="381000" y="1905000"/>
            <a:ext cx="5562600" cy="4114800"/>
          </a:xfrm>
        </p:spPr>
        <p:txBody>
          <a:bodyPr/>
          <a:lstStyle/>
          <a:p>
            <a:pPr marL="288925" lvl="2" indent="-288925"/>
            <a:r>
              <a:rPr lang="en-US" sz="2800" b="1" dirty="0">
                <a:solidFill>
                  <a:srgbClr val="FF0000"/>
                </a:solidFill>
              </a:rPr>
              <a:t>Count</a:t>
            </a:r>
            <a:r>
              <a:rPr lang="en-US" sz="2800" dirty="0"/>
              <a:t> the number of lengths of rope </a:t>
            </a:r>
            <a:r>
              <a:rPr lang="en-US" sz="2800" b="1" dirty="0">
                <a:solidFill>
                  <a:srgbClr val="FF0000"/>
                </a:solidFill>
              </a:rPr>
              <a:t>between</a:t>
            </a:r>
            <a:r>
              <a:rPr lang="en-US" sz="2800" dirty="0"/>
              <a:t> pulleys that support the </a:t>
            </a:r>
            <a:r>
              <a:rPr lang="en-US" sz="2800" b="1" dirty="0">
                <a:solidFill>
                  <a:srgbClr val="FF0000"/>
                </a:solidFill>
              </a:rPr>
              <a:t>load</a:t>
            </a:r>
            <a:r>
              <a:rPr lang="en-US" sz="2800" dirty="0"/>
              <a:t>. Do not count of the rope that is attached to the effort.</a:t>
            </a:r>
          </a:p>
          <a:p>
            <a:pPr marL="288925" lvl="2" indent="-288925"/>
            <a:r>
              <a:rPr lang="en-US" sz="2800" dirty="0"/>
              <a:t>In Figure 1(a), only </a:t>
            </a:r>
            <a:r>
              <a:rPr lang="en-US" sz="2800" b="1" dirty="0">
                <a:solidFill>
                  <a:srgbClr val="FF0000"/>
                </a:solidFill>
              </a:rPr>
              <a:t>one</a:t>
            </a:r>
            <a:r>
              <a:rPr lang="en-US" sz="2800" dirty="0"/>
              <a:t> segment of rope supports the load. Therefore, the mechanical advantage is </a:t>
            </a:r>
            <a:r>
              <a:rPr lang="en-US" sz="2800" dirty="0">
                <a:solidFill>
                  <a:srgbClr val="FF0000"/>
                </a:solidFill>
              </a:rPr>
              <a:t>1</a:t>
            </a:r>
            <a:r>
              <a:rPr lang="en-US" sz="2800" dirty="0"/>
              <a:t>. </a:t>
            </a:r>
          </a:p>
          <a:p>
            <a:pPr marL="288925" lvl="2" indent="-288925"/>
            <a:r>
              <a:rPr lang="en-US" sz="2800" dirty="0"/>
              <a:t>In Figure 1(b), </a:t>
            </a:r>
            <a:r>
              <a:rPr lang="en-US" sz="2800" b="1" dirty="0">
                <a:solidFill>
                  <a:srgbClr val="FF0000"/>
                </a:solidFill>
              </a:rPr>
              <a:t>two</a:t>
            </a:r>
            <a:r>
              <a:rPr lang="en-US" sz="2800" dirty="0"/>
              <a:t> segments of rope support the load, so the mechanical advantage is </a:t>
            </a:r>
            <a:r>
              <a:rPr lang="en-US" sz="2800" b="1" dirty="0">
                <a:solidFill>
                  <a:srgbClr val="FF0000"/>
                </a:solidFill>
              </a:rPr>
              <a:t>2</a:t>
            </a:r>
            <a:r>
              <a:rPr lang="en-US" sz="2800" dirty="0"/>
              <a:t>.</a:t>
            </a:r>
          </a:p>
          <a:p>
            <a:endParaRPr lang="en-US" sz="2800" dirty="0"/>
          </a:p>
        </p:txBody>
      </p:sp>
      <p:pic>
        <p:nvPicPr>
          <p:cNvPr id="4" name="Picture 3"/>
          <p:cNvPicPr/>
          <p:nvPr/>
        </p:nvPicPr>
        <p:blipFill>
          <a:blip r:embed="rId2"/>
          <a:stretch>
            <a:fillRect/>
          </a:stretch>
        </p:blipFill>
        <p:spPr>
          <a:xfrm>
            <a:off x="6172835" y="2514600"/>
            <a:ext cx="2971165" cy="2438400"/>
          </a:xfrm>
          <a:prstGeom prst="rect">
            <a:avLst/>
          </a:prstGeom>
        </p:spPr>
      </p:pic>
    </p:spTree>
    <p:extLst>
      <p:ext uri="{BB962C8B-B14F-4D97-AF65-F5344CB8AC3E}">
        <p14:creationId xmlns:p14="http://schemas.microsoft.com/office/powerpoint/2010/main" val="11254945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3414713" y="25527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50000"/>
              </a:spcBef>
              <a:defRPr sz="2400">
                <a:solidFill>
                  <a:schemeClr val="tx1"/>
                </a:solidFill>
                <a:latin typeface="Times New Roman" panose="02020603050405020304" pitchFamily="18" charset="0"/>
              </a:defRPr>
            </a:lvl1pPr>
            <a:lvl2pPr marL="742950" indent="-285750">
              <a:spcBef>
                <a:spcPct val="50000"/>
              </a:spcBef>
              <a:defRPr sz="2400">
                <a:solidFill>
                  <a:schemeClr val="tx1"/>
                </a:solidFill>
                <a:latin typeface="Times New Roman" panose="02020603050405020304" pitchFamily="18" charset="0"/>
              </a:defRPr>
            </a:lvl2pPr>
            <a:lvl3pPr marL="1143000" indent="-228600">
              <a:spcBef>
                <a:spcPct val="50000"/>
              </a:spcBef>
              <a:defRPr sz="2400">
                <a:solidFill>
                  <a:schemeClr val="tx1"/>
                </a:solidFill>
                <a:latin typeface="Times New Roman" panose="02020603050405020304" pitchFamily="18" charset="0"/>
              </a:defRPr>
            </a:lvl3pPr>
            <a:lvl4pPr marL="1600200" indent="-228600">
              <a:spcBef>
                <a:spcPct val="50000"/>
              </a:spcBef>
              <a:defRPr sz="2400">
                <a:solidFill>
                  <a:schemeClr val="tx1"/>
                </a:solidFill>
                <a:latin typeface="Times New Roman" panose="02020603050405020304" pitchFamily="18" charset="0"/>
              </a:defRPr>
            </a:lvl4pPr>
            <a:lvl5pPr marL="2057400" indent="-228600">
              <a:spcBef>
                <a:spcPct val="50000"/>
              </a:spcBef>
              <a:defRPr sz="2400">
                <a:solidFill>
                  <a:schemeClr val="tx1"/>
                </a:solidFill>
                <a:latin typeface="Times New Roman" panose="02020603050405020304" pitchFamily="18"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pic>
        <p:nvPicPr>
          <p:cNvPr id="7172" name="Picture 4" descr="Wheel and Ax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3312" y="0"/>
            <a:ext cx="2960688"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8" name="Picture 10" descr="http://www.yram.com/animated-gifs/freebie-clock.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4419600"/>
            <a:ext cx="17145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0" name="Picture 12" descr="http://www.yram.com/animated-gifs/freebie-windmill.gif">
            <a:hlinkClick r:id="rId4"/>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3581400"/>
            <a:ext cx="17145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1" name="WordArt 13"/>
          <p:cNvSpPr>
            <a:spLocks noChangeArrowheads="1" noChangeShapeType="1" noTextEdit="1"/>
          </p:cNvSpPr>
          <p:nvPr/>
        </p:nvSpPr>
        <p:spPr bwMode="auto">
          <a:xfrm>
            <a:off x="609600" y="0"/>
            <a:ext cx="3657600" cy="3200400"/>
          </a:xfrm>
          <a:prstGeom prst="rect">
            <a:avLst/>
          </a:prstGeom>
        </p:spPr>
        <p:txBody>
          <a:bodyPr wrap="none" fromWordArt="1">
            <a:prstTxWarp prst="textCirclePour">
              <a:avLst>
                <a:gd name="adj1" fmla="val 10853899"/>
                <a:gd name="adj2" fmla="val 50000"/>
              </a:avLst>
            </a:prstTxWarp>
          </a:bodyPr>
          <a:lstStyle/>
          <a:p>
            <a:pPr algn="ctr"/>
            <a:r>
              <a:rPr lang="en-US" sz="3600" kern="10" dirty="0">
                <a:ln w="9525">
                  <a:solidFill>
                    <a:srgbClr val="000000"/>
                  </a:solidFill>
                  <a:round/>
                  <a:headEnd/>
                  <a:tailEnd/>
                </a:ln>
                <a:solidFill>
                  <a:srgbClr val="7030A0"/>
                </a:solidFill>
                <a:latin typeface="Arial Black" panose="020B0A04020102020204" pitchFamily="34" charset="0"/>
              </a:rPr>
              <a:t>Wheel and Axle</a:t>
            </a:r>
            <a:r>
              <a:rPr lang="en-US" sz="3600" kern="10" dirty="0">
                <a:ln w="9525">
                  <a:solidFill>
                    <a:srgbClr val="000000"/>
                  </a:solidFill>
                  <a:round/>
                  <a:headEnd/>
                  <a:tailEnd/>
                </a:ln>
                <a:solidFill>
                  <a:srgbClr val="000000"/>
                </a:solidFill>
                <a:latin typeface="Arial Black" panose="020B0A04020102020204" pitchFamily="34" charset="0"/>
              </a:rPr>
              <a:t> </a:t>
            </a:r>
          </a:p>
        </p:txBody>
      </p:sp>
      <p:sp>
        <p:nvSpPr>
          <p:cNvPr id="7183" name="Line 15"/>
          <p:cNvSpPr>
            <a:spLocks noChangeShapeType="1"/>
          </p:cNvSpPr>
          <p:nvPr/>
        </p:nvSpPr>
        <p:spPr bwMode="auto">
          <a:xfrm flipH="1" flipV="1">
            <a:off x="2209800" y="5410200"/>
            <a:ext cx="1219200" cy="228600"/>
          </a:xfrm>
          <a:prstGeom prst="line">
            <a:avLst/>
          </a:prstGeom>
          <a:noFill/>
          <a:ln w="28575">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84" name="Line 16"/>
          <p:cNvSpPr>
            <a:spLocks noChangeShapeType="1"/>
          </p:cNvSpPr>
          <p:nvPr/>
        </p:nvSpPr>
        <p:spPr bwMode="auto">
          <a:xfrm flipH="1" flipV="1">
            <a:off x="2286000" y="4876800"/>
            <a:ext cx="1143000" cy="152400"/>
          </a:xfrm>
          <a:prstGeom prst="line">
            <a:avLst/>
          </a:prstGeom>
          <a:noFill/>
          <a:ln w="28575">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85" name="Text Box 17"/>
          <p:cNvSpPr txBox="1">
            <a:spLocks noChangeArrowheads="1"/>
          </p:cNvSpPr>
          <p:nvPr/>
        </p:nvSpPr>
        <p:spPr bwMode="auto">
          <a:xfrm>
            <a:off x="3581400" y="5562600"/>
            <a:ext cx="137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50000"/>
              </a:spcBef>
              <a:defRPr sz="2400">
                <a:solidFill>
                  <a:schemeClr val="tx1"/>
                </a:solidFill>
                <a:latin typeface="Times New Roman" panose="02020603050405020304" pitchFamily="18" charset="0"/>
              </a:defRPr>
            </a:lvl1pPr>
            <a:lvl2pPr marL="742950" indent="-285750">
              <a:spcBef>
                <a:spcPct val="50000"/>
              </a:spcBef>
              <a:defRPr sz="2400">
                <a:solidFill>
                  <a:schemeClr val="tx1"/>
                </a:solidFill>
                <a:latin typeface="Times New Roman" panose="02020603050405020304" pitchFamily="18" charset="0"/>
              </a:defRPr>
            </a:lvl2pPr>
            <a:lvl3pPr marL="1143000" indent="-228600">
              <a:spcBef>
                <a:spcPct val="50000"/>
              </a:spcBef>
              <a:defRPr sz="2400">
                <a:solidFill>
                  <a:schemeClr val="tx1"/>
                </a:solidFill>
                <a:latin typeface="Times New Roman" panose="02020603050405020304" pitchFamily="18" charset="0"/>
              </a:defRPr>
            </a:lvl3pPr>
            <a:lvl4pPr marL="1600200" indent="-228600">
              <a:spcBef>
                <a:spcPct val="50000"/>
              </a:spcBef>
              <a:defRPr sz="2400">
                <a:solidFill>
                  <a:schemeClr val="tx1"/>
                </a:solidFill>
                <a:latin typeface="Times New Roman" panose="02020603050405020304" pitchFamily="18" charset="0"/>
              </a:defRPr>
            </a:lvl4pPr>
            <a:lvl5pPr marL="2057400" indent="-228600">
              <a:spcBef>
                <a:spcPct val="50000"/>
              </a:spcBef>
              <a:defRPr sz="2400">
                <a:solidFill>
                  <a:schemeClr val="tx1"/>
                </a:solidFill>
                <a:latin typeface="Times New Roman" panose="02020603050405020304" pitchFamily="18"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defRPr>
            </a:lvl9pPr>
          </a:lstStyle>
          <a:p>
            <a:pPr eaLnBrk="1" hangingPunct="1"/>
            <a:r>
              <a:rPr lang="en-US" altLang="en-US" b="1"/>
              <a:t>Axle</a:t>
            </a:r>
          </a:p>
        </p:txBody>
      </p:sp>
      <p:sp>
        <p:nvSpPr>
          <p:cNvPr id="7186" name="Text Box 18"/>
          <p:cNvSpPr txBox="1">
            <a:spLocks noChangeArrowheads="1"/>
          </p:cNvSpPr>
          <p:nvPr/>
        </p:nvSpPr>
        <p:spPr bwMode="auto">
          <a:xfrm>
            <a:off x="3581400" y="4724400"/>
            <a:ext cx="152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50000"/>
              </a:spcBef>
              <a:defRPr sz="2400">
                <a:solidFill>
                  <a:schemeClr val="tx1"/>
                </a:solidFill>
                <a:latin typeface="Times New Roman" panose="02020603050405020304" pitchFamily="18" charset="0"/>
              </a:defRPr>
            </a:lvl1pPr>
            <a:lvl2pPr marL="742950" indent="-285750">
              <a:spcBef>
                <a:spcPct val="50000"/>
              </a:spcBef>
              <a:defRPr sz="2400">
                <a:solidFill>
                  <a:schemeClr val="tx1"/>
                </a:solidFill>
                <a:latin typeface="Times New Roman" panose="02020603050405020304" pitchFamily="18" charset="0"/>
              </a:defRPr>
            </a:lvl2pPr>
            <a:lvl3pPr marL="1143000" indent="-228600">
              <a:spcBef>
                <a:spcPct val="50000"/>
              </a:spcBef>
              <a:defRPr sz="2400">
                <a:solidFill>
                  <a:schemeClr val="tx1"/>
                </a:solidFill>
                <a:latin typeface="Times New Roman" panose="02020603050405020304" pitchFamily="18" charset="0"/>
              </a:defRPr>
            </a:lvl3pPr>
            <a:lvl4pPr marL="1600200" indent="-228600">
              <a:spcBef>
                <a:spcPct val="50000"/>
              </a:spcBef>
              <a:defRPr sz="2400">
                <a:solidFill>
                  <a:schemeClr val="tx1"/>
                </a:solidFill>
                <a:latin typeface="Times New Roman" panose="02020603050405020304" pitchFamily="18" charset="0"/>
              </a:defRPr>
            </a:lvl4pPr>
            <a:lvl5pPr marL="2057400" indent="-228600">
              <a:spcBef>
                <a:spcPct val="50000"/>
              </a:spcBef>
              <a:defRPr sz="2400">
                <a:solidFill>
                  <a:schemeClr val="tx1"/>
                </a:solidFill>
                <a:latin typeface="Times New Roman" panose="02020603050405020304" pitchFamily="18"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defRPr>
            </a:lvl9pPr>
          </a:lstStyle>
          <a:p>
            <a:pPr eaLnBrk="1" hangingPunct="1"/>
            <a:r>
              <a:rPr lang="en-US" altLang="en-US" b="1"/>
              <a:t>Wheel</a:t>
            </a:r>
          </a:p>
        </p:txBody>
      </p:sp>
      <p:sp>
        <p:nvSpPr>
          <p:cNvPr id="7187" name="Line 19"/>
          <p:cNvSpPr>
            <a:spLocks noChangeShapeType="1"/>
          </p:cNvSpPr>
          <p:nvPr/>
        </p:nvSpPr>
        <p:spPr bwMode="auto">
          <a:xfrm flipV="1">
            <a:off x="4419600" y="4572000"/>
            <a:ext cx="2438400" cy="1219200"/>
          </a:xfrm>
          <a:prstGeom prst="line">
            <a:avLst/>
          </a:prstGeom>
          <a:noFill/>
          <a:ln w="28575">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88" name="Line 20"/>
          <p:cNvSpPr>
            <a:spLocks noChangeShapeType="1"/>
          </p:cNvSpPr>
          <p:nvPr/>
        </p:nvSpPr>
        <p:spPr bwMode="auto">
          <a:xfrm flipV="1">
            <a:off x="4648200" y="4114800"/>
            <a:ext cx="1752600" cy="838200"/>
          </a:xfrm>
          <a:prstGeom prst="line">
            <a:avLst/>
          </a:prstGeom>
          <a:noFill/>
          <a:ln w="28575">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TextBox 1"/>
          <p:cNvSpPr txBox="1"/>
          <p:nvPr/>
        </p:nvSpPr>
        <p:spPr>
          <a:xfrm>
            <a:off x="4267200" y="2209800"/>
            <a:ext cx="4724400" cy="1384995"/>
          </a:xfrm>
          <a:prstGeom prst="rect">
            <a:avLst/>
          </a:prstGeom>
          <a:noFill/>
        </p:spPr>
        <p:txBody>
          <a:bodyPr wrap="square" rtlCol="0">
            <a:spAutoFit/>
          </a:bodyPr>
          <a:lstStyle/>
          <a:p>
            <a:pPr algn="ctr"/>
            <a:r>
              <a:rPr lang="en-US" sz="2800" dirty="0"/>
              <a:t>A machine consisting of </a:t>
            </a:r>
            <a:r>
              <a:rPr lang="en-US" sz="2800" b="1" dirty="0">
                <a:solidFill>
                  <a:srgbClr val="FF0000"/>
                </a:solidFill>
              </a:rPr>
              <a:t>two</a:t>
            </a:r>
            <a:r>
              <a:rPr lang="en-US" sz="2800" dirty="0"/>
              <a:t> </a:t>
            </a:r>
            <a:r>
              <a:rPr lang="en-US" sz="2800" b="1" dirty="0">
                <a:solidFill>
                  <a:srgbClr val="FF0000"/>
                </a:solidFill>
              </a:rPr>
              <a:t>wheels</a:t>
            </a:r>
            <a:r>
              <a:rPr lang="en-US" sz="2800" dirty="0"/>
              <a:t> of </a:t>
            </a:r>
            <a:r>
              <a:rPr lang="en-US" sz="2800" b="1" dirty="0">
                <a:solidFill>
                  <a:srgbClr val="FF0000"/>
                </a:solidFill>
              </a:rPr>
              <a:t>different sizes </a:t>
            </a:r>
            <a:r>
              <a:rPr lang="en-US" sz="2800" dirty="0"/>
              <a:t>that </a:t>
            </a:r>
            <a:r>
              <a:rPr lang="en-US" sz="2800" b="1" dirty="0">
                <a:solidFill>
                  <a:srgbClr val="FF0000"/>
                </a:solidFill>
              </a:rPr>
              <a:t>rotate together</a:t>
            </a:r>
            <a:r>
              <a:rPr lang="en-US" sz="2800" dirty="0"/>
              <a:t>.</a:t>
            </a:r>
          </a:p>
        </p:txBody>
      </p:sp>
    </p:spTree>
  </p:cSld>
  <p:clrMapOvr>
    <a:masterClrMapping/>
  </p:clrMapOvr>
  <p:transition spd="med">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500" fill="hold"/>
                                        <p:tgtEl>
                                          <p:spTgt spid="7172"/>
                                        </p:tgtEl>
                                        <p:attrNameLst>
                                          <p:attrName>ppt_x</p:attrName>
                                        </p:attrNameLst>
                                      </p:cBhvr>
                                      <p:tavLst>
                                        <p:tav tm="0">
                                          <p:val>
                                            <p:strVal val="0-#ppt_w/2"/>
                                          </p:val>
                                        </p:tav>
                                        <p:tav tm="100000">
                                          <p:val>
                                            <p:strVal val="#ppt_x"/>
                                          </p:val>
                                        </p:tav>
                                      </p:tavLst>
                                    </p:anim>
                                    <p:anim calcmode="lin" valueType="num">
                                      <p:cBhvr additive="base">
                                        <p:cTn id="8" dur="500" fill="hold"/>
                                        <p:tgtEl>
                                          <p:spTgt spid="717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heel(1)">
                                      <p:cBhvr>
                                        <p:cTn id="13" dur="20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7178"/>
                                        </p:tgtEl>
                                        <p:attrNameLst>
                                          <p:attrName>style.visibility</p:attrName>
                                        </p:attrNameLst>
                                      </p:cBhvr>
                                      <p:to>
                                        <p:strVal val="visible"/>
                                      </p:to>
                                    </p:set>
                                    <p:anim calcmode="lin" valueType="num">
                                      <p:cBhvr additive="base">
                                        <p:cTn id="18" dur="500" fill="hold"/>
                                        <p:tgtEl>
                                          <p:spTgt spid="7178"/>
                                        </p:tgtEl>
                                        <p:attrNameLst>
                                          <p:attrName>ppt_x</p:attrName>
                                        </p:attrNameLst>
                                      </p:cBhvr>
                                      <p:tavLst>
                                        <p:tav tm="0">
                                          <p:val>
                                            <p:strVal val="0-#ppt_w/2"/>
                                          </p:val>
                                        </p:tav>
                                        <p:tav tm="100000">
                                          <p:val>
                                            <p:strVal val="#ppt_x"/>
                                          </p:val>
                                        </p:tav>
                                      </p:tavLst>
                                    </p:anim>
                                    <p:anim calcmode="lin" valueType="num">
                                      <p:cBhvr additive="base">
                                        <p:cTn id="19" dur="500" fill="hold"/>
                                        <p:tgtEl>
                                          <p:spTgt spid="7178"/>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8" fill="hold" nodeType="clickEffect">
                                  <p:stCondLst>
                                    <p:cond delay="0"/>
                                  </p:stCondLst>
                                  <p:childTnLst>
                                    <p:set>
                                      <p:cBhvr>
                                        <p:cTn id="23" dur="1" fill="hold">
                                          <p:stCondLst>
                                            <p:cond delay="0"/>
                                          </p:stCondLst>
                                        </p:cTn>
                                        <p:tgtEl>
                                          <p:spTgt spid="7180"/>
                                        </p:tgtEl>
                                        <p:attrNameLst>
                                          <p:attrName>style.visibility</p:attrName>
                                        </p:attrNameLst>
                                      </p:cBhvr>
                                      <p:to>
                                        <p:strVal val="visible"/>
                                      </p:to>
                                    </p:set>
                                    <p:anim calcmode="lin" valueType="num">
                                      <p:cBhvr additive="base">
                                        <p:cTn id="24" dur="500" fill="hold"/>
                                        <p:tgtEl>
                                          <p:spTgt spid="7180"/>
                                        </p:tgtEl>
                                        <p:attrNameLst>
                                          <p:attrName>ppt_x</p:attrName>
                                        </p:attrNameLst>
                                      </p:cBhvr>
                                      <p:tavLst>
                                        <p:tav tm="0">
                                          <p:val>
                                            <p:strVal val="0-#ppt_w/2"/>
                                          </p:val>
                                        </p:tav>
                                        <p:tav tm="100000">
                                          <p:val>
                                            <p:strVal val="#ppt_x"/>
                                          </p:val>
                                        </p:tav>
                                      </p:tavLst>
                                    </p:anim>
                                    <p:anim calcmode="lin" valueType="num">
                                      <p:cBhvr additive="base">
                                        <p:cTn id="25" dur="500" fill="hold"/>
                                        <p:tgtEl>
                                          <p:spTgt spid="7180"/>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7185"/>
                                        </p:tgtEl>
                                        <p:attrNameLst>
                                          <p:attrName>style.visibility</p:attrName>
                                        </p:attrNameLst>
                                      </p:cBhvr>
                                      <p:to>
                                        <p:strVal val="visible"/>
                                      </p:to>
                                    </p:set>
                                    <p:anim calcmode="lin" valueType="num">
                                      <p:cBhvr additive="base">
                                        <p:cTn id="30" dur="500" fill="hold"/>
                                        <p:tgtEl>
                                          <p:spTgt spid="7185"/>
                                        </p:tgtEl>
                                        <p:attrNameLst>
                                          <p:attrName>ppt_x</p:attrName>
                                        </p:attrNameLst>
                                      </p:cBhvr>
                                      <p:tavLst>
                                        <p:tav tm="0">
                                          <p:val>
                                            <p:strVal val="0-#ppt_w/2"/>
                                          </p:val>
                                        </p:tav>
                                        <p:tav tm="100000">
                                          <p:val>
                                            <p:strVal val="#ppt_x"/>
                                          </p:val>
                                        </p:tav>
                                      </p:tavLst>
                                    </p:anim>
                                    <p:anim calcmode="lin" valueType="num">
                                      <p:cBhvr additive="base">
                                        <p:cTn id="31" dur="500" fill="hold"/>
                                        <p:tgtEl>
                                          <p:spTgt spid="7185"/>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7183"/>
                                        </p:tgtEl>
                                        <p:attrNameLst>
                                          <p:attrName>style.visibility</p:attrName>
                                        </p:attrNameLst>
                                      </p:cBhvr>
                                      <p:to>
                                        <p:strVal val="visible"/>
                                      </p:to>
                                    </p:set>
                                    <p:anim calcmode="lin" valueType="num">
                                      <p:cBhvr additive="base">
                                        <p:cTn id="36" dur="500" fill="hold"/>
                                        <p:tgtEl>
                                          <p:spTgt spid="7183"/>
                                        </p:tgtEl>
                                        <p:attrNameLst>
                                          <p:attrName>ppt_x</p:attrName>
                                        </p:attrNameLst>
                                      </p:cBhvr>
                                      <p:tavLst>
                                        <p:tav tm="0">
                                          <p:val>
                                            <p:strVal val="0-#ppt_w/2"/>
                                          </p:val>
                                        </p:tav>
                                        <p:tav tm="100000">
                                          <p:val>
                                            <p:strVal val="#ppt_x"/>
                                          </p:val>
                                        </p:tav>
                                      </p:tavLst>
                                    </p:anim>
                                    <p:anim calcmode="lin" valueType="num">
                                      <p:cBhvr additive="base">
                                        <p:cTn id="37" dur="500" fill="hold"/>
                                        <p:tgtEl>
                                          <p:spTgt spid="7183"/>
                                        </p:tgtEl>
                                        <p:attrNameLst>
                                          <p:attrName>ppt_y</p:attrName>
                                        </p:attrNameLst>
                                      </p:cBhvr>
                                      <p:tavLst>
                                        <p:tav tm="0">
                                          <p:val>
                                            <p:strVal val="#ppt_y"/>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7187"/>
                                        </p:tgtEl>
                                        <p:attrNameLst>
                                          <p:attrName>style.visibility</p:attrName>
                                        </p:attrNameLst>
                                      </p:cBhvr>
                                      <p:to>
                                        <p:strVal val="visible"/>
                                      </p:to>
                                    </p:set>
                                    <p:anim calcmode="lin" valueType="num">
                                      <p:cBhvr additive="base">
                                        <p:cTn id="42" dur="500" fill="hold"/>
                                        <p:tgtEl>
                                          <p:spTgt spid="7187"/>
                                        </p:tgtEl>
                                        <p:attrNameLst>
                                          <p:attrName>ppt_x</p:attrName>
                                        </p:attrNameLst>
                                      </p:cBhvr>
                                      <p:tavLst>
                                        <p:tav tm="0">
                                          <p:val>
                                            <p:strVal val="0-#ppt_w/2"/>
                                          </p:val>
                                        </p:tav>
                                        <p:tav tm="100000">
                                          <p:val>
                                            <p:strVal val="#ppt_x"/>
                                          </p:val>
                                        </p:tav>
                                      </p:tavLst>
                                    </p:anim>
                                    <p:anim calcmode="lin" valueType="num">
                                      <p:cBhvr additive="base">
                                        <p:cTn id="43" dur="500" fill="hold"/>
                                        <p:tgtEl>
                                          <p:spTgt spid="7187"/>
                                        </p:tgtEl>
                                        <p:attrNameLst>
                                          <p:attrName>ppt_y</p:attrName>
                                        </p:attrNameLst>
                                      </p:cBhvr>
                                      <p:tavLst>
                                        <p:tav tm="0">
                                          <p:val>
                                            <p:strVal val="#ppt_y"/>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8" fill="hold" grpId="0" nodeType="clickEffect">
                                  <p:stCondLst>
                                    <p:cond delay="0"/>
                                  </p:stCondLst>
                                  <p:childTnLst>
                                    <p:set>
                                      <p:cBhvr>
                                        <p:cTn id="47" dur="1" fill="hold">
                                          <p:stCondLst>
                                            <p:cond delay="0"/>
                                          </p:stCondLst>
                                        </p:cTn>
                                        <p:tgtEl>
                                          <p:spTgt spid="7186"/>
                                        </p:tgtEl>
                                        <p:attrNameLst>
                                          <p:attrName>style.visibility</p:attrName>
                                        </p:attrNameLst>
                                      </p:cBhvr>
                                      <p:to>
                                        <p:strVal val="visible"/>
                                      </p:to>
                                    </p:set>
                                    <p:anim calcmode="lin" valueType="num">
                                      <p:cBhvr additive="base">
                                        <p:cTn id="48" dur="500" fill="hold"/>
                                        <p:tgtEl>
                                          <p:spTgt spid="7186"/>
                                        </p:tgtEl>
                                        <p:attrNameLst>
                                          <p:attrName>ppt_x</p:attrName>
                                        </p:attrNameLst>
                                      </p:cBhvr>
                                      <p:tavLst>
                                        <p:tav tm="0">
                                          <p:val>
                                            <p:strVal val="0-#ppt_w/2"/>
                                          </p:val>
                                        </p:tav>
                                        <p:tav tm="100000">
                                          <p:val>
                                            <p:strVal val="#ppt_x"/>
                                          </p:val>
                                        </p:tav>
                                      </p:tavLst>
                                    </p:anim>
                                    <p:anim calcmode="lin" valueType="num">
                                      <p:cBhvr additive="base">
                                        <p:cTn id="49" dur="500" fill="hold"/>
                                        <p:tgtEl>
                                          <p:spTgt spid="7186"/>
                                        </p:tgtEl>
                                        <p:attrNameLst>
                                          <p:attrName>ppt_y</p:attrName>
                                        </p:attrNameLst>
                                      </p:cBhvr>
                                      <p:tavLst>
                                        <p:tav tm="0">
                                          <p:val>
                                            <p:strVal val="#ppt_y"/>
                                          </p:val>
                                        </p:tav>
                                        <p:tav tm="100000">
                                          <p:val>
                                            <p:strVal val="#ppt_y"/>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7184"/>
                                        </p:tgtEl>
                                        <p:attrNameLst>
                                          <p:attrName>style.visibility</p:attrName>
                                        </p:attrNameLst>
                                      </p:cBhvr>
                                      <p:to>
                                        <p:strVal val="visible"/>
                                      </p:to>
                                    </p:set>
                                    <p:anim calcmode="lin" valueType="num">
                                      <p:cBhvr additive="base">
                                        <p:cTn id="54" dur="500" fill="hold"/>
                                        <p:tgtEl>
                                          <p:spTgt spid="7184"/>
                                        </p:tgtEl>
                                        <p:attrNameLst>
                                          <p:attrName>ppt_x</p:attrName>
                                        </p:attrNameLst>
                                      </p:cBhvr>
                                      <p:tavLst>
                                        <p:tav tm="0">
                                          <p:val>
                                            <p:strVal val="0-#ppt_w/2"/>
                                          </p:val>
                                        </p:tav>
                                        <p:tav tm="100000">
                                          <p:val>
                                            <p:strVal val="#ppt_x"/>
                                          </p:val>
                                        </p:tav>
                                      </p:tavLst>
                                    </p:anim>
                                    <p:anim calcmode="lin" valueType="num">
                                      <p:cBhvr additive="base">
                                        <p:cTn id="55" dur="500" fill="hold"/>
                                        <p:tgtEl>
                                          <p:spTgt spid="7184"/>
                                        </p:tgtEl>
                                        <p:attrNameLst>
                                          <p:attrName>ppt_y</p:attrName>
                                        </p:attrNameLst>
                                      </p:cBhvr>
                                      <p:tavLst>
                                        <p:tav tm="0">
                                          <p:val>
                                            <p:strVal val="#ppt_y"/>
                                          </p:val>
                                        </p:tav>
                                        <p:tav tm="100000">
                                          <p:val>
                                            <p:strVal val="#ppt_y"/>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2" presetClass="entr" presetSubtype="8" fill="hold" grpId="0" nodeType="clickEffect">
                                  <p:stCondLst>
                                    <p:cond delay="0"/>
                                  </p:stCondLst>
                                  <p:childTnLst>
                                    <p:set>
                                      <p:cBhvr>
                                        <p:cTn id="59" dur="1" fill="hold">
                                          <p:stCondLst>
                                            <p:cond delay="0"/>
                                          </p:stCondLst>
                                        </p:cTn>
                                        <p:tgtEl>
                                          <p:spTgt spid="7188"/>
                                        </p:tgtEl>
                                        <p:attrNameLst>
                                          <p:attrName>style.visibility</p:attrName>
                                        </p:attrNameLst>
                                      </p:cBhvr>
                                      <p:to>
                                        <p:strVal val="visible"/>
                                      </p:to>
                                    </p:set>
                                    <p:anim calcmode="lin" valueType="num">
                                      <p:cBhvr additive="base">
                                        <p:cTn id="60" dur="500" fill="hold"/>
                                        <p:tgtEl>
                                          <p:spTgt spid="7188"/>
                                        </p:tgtEl>
                                        <p:attrNameLst>
                                          <p:attrName>ppt_x</p:attrName>
                                        </p:attrNameLst>
                                      </p:cBhvr>
                                      <p:tavLst>
                                        <p:tav tm="0">
                                          <p:val>
                                            <p:strVal val="0-#ppt_w/2"/>
                                          </p:val>
                                        </p:tav>
                                        <p:tav tm="100000">
                                          <p:val>
                                            <p:strVal val="#ppt_x"/>
                                          </p:val>
                                        </p:tav>
                                      </p:tavLst>
                                    </p:anim>
                                    <p:anim calcmode="lin" valueType="num">
                                      <p:cBhvr additive="base">
                                        <p:cTn id="61" dur="500" fill="hold"/>
                                        <p:tgtEl>
                                          <p:spTgt spid="71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3" grpId="0" animBg="1"/>
      <p:bldP spid="7184" grpId="0" animBg="1"/>
      <p:bldP spid="7185" grpId="0" autoUpdateAnimBg="0"/>
      <p:bldP spid="7186" grpId="0" autoUpdateAnimBg="0"/>
      <p:bldP spid="7187" grpId="0" animBg="1"/>
      <p:bldP spid="7188" grpId="0" animBg="1"/>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0068" y="304800"/>
            <a:ext cx="7772400" cy="1143000"/>
          </a:xfrm>
        </p:spPr>
        <p:txBody>
          <a:bodyPr/>
          <a:lstStyle/>
          <a:p>
            <a:r>
              <a:rPr lang="en-US" sz="5400" b="1" dirty="0">
                <a:solidFill>
                  <a:srgbClr val="7030A0"/>
                </a:solidFill>
              </a:rPr>
              <a:t>WHEEL AND AXLE</a:t>
            </a:r>
          </a:p>
        </p:txBody>
      </p:sp>
      <p:sp>
        <p:nvSpPr>
          <p:cNvPr id="3" name="Content Placeholder 2"/>
          <p:cNvSpPr>
            <a:spLocks noGrp="1"/>
          </p:cNvSpPr>
          <p:nvPr>
            <p:ph idx="1"/>
          </p:nvPr>
        </p:nvSpPr>
        <p:spPr>
          <a:xfrm>
            <a:off x="685800" y="1600200"/>
            <a:ext cx="7772400" cy="2286000"/>
          </a:xfrm>
        </p:spPr>
        <p:txBody>
          <a:bodyPr/>
          <a:lstStyle/>
          <a:p>
            <a:r>
              <a:rPr lang="en-US" dirty="0"/>
              <a:t>Usually the </a:t>
            </a:r>
            <a:r>
              <a:rPr lang="en-US" b="1" dirty="0">
                <a:solidFill>
                  <a:srgbClr val="FF0000"/>
                </a:solidFill>
              </a:rPr>
              <a:t>effort</a:t>
            </a:r>
            <a:r>
              <a:rPr lang="en-US" dirty="0"/>
              <a:t> is exerted on the </a:t>
            </a:r>
            <a:r>
              <a:rPr lang="en-US" b="1" dirty="0">
                <a:solidFill>
                  <a:srgbClr val="FF0000"/>
                </a:solidFill>
              </a:rPr>
              <a:t>larger</a:t>
            </a:r>
            <a:r>
              <a:rPr lang="en-US" dirty="0"/>
              <a:t> wheel.  Then the </a:t>
            </a:r>
            <a:r>
              <a:rPr lang="en-US" b="1" dirty="0">
                <a:solidFill>
                  <a:srgbClr val="FF0000"/>
                </a:solidFill>
              </a:rPr>
              <a:t>smaller</a:t>
            </a:r>
            <a:r>
              <a:rPr lang="en-US" dirty="0"/>
              <a:t> wheel (</a:t>
            </a:r>
            <a:r>
              <a:rPr lang="en-US" b="1" dirty="0">
                <a:solidFill>
                  <a:srgbClr val="FF0000"/>
                </a:solidFill>
              </a:rPr>
              <a:t>axle</a:t>
            </a:r>
            <a:r>
              <a:rPr lang="en-US" dirty="0"/>
              <a:t>) exerts the resistance force.</a:t>
            </a:r>
          </a:p>
          <a:p>
            <a:r>
              <a:rPr lang="en-US" dirty="0"/>
              <a:t>A </a:t>
            </a:r>
            <a:r>
              <a:rPr lang="en-US" b="1" dirty="0">
                <a:solidFill>
                  <a:srgbClr val="FF0000"/>
                </a:solidFill>
              </a:rPr>
              <a:t>modified</a:t>
            </a:r>
            <a:r>
              <a:rPr lang="en-US" dirty="0"/>
              <a:t> lever.</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4184567"/>
            <a:ext cx="4452937" cy="2611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10221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320" y="362903"/>
            <a:ext cx="7772400" cy="1143000"/>
          </a:xfrm>
        </p:spPr>
        <p:txBody>
          <a:bodyPr/>
          <a:lstStyle/>
          <a:p>
            <a:r>
              <a:rPr lang="en-US" sz="5400" b="1" dirty="0">
                <a:solidFill>
                  <a:srgbClr val="7030A0"/>
                </a:solidFill>
              </a:rPr>
              <a:t>EXAMPLES</a:t>
            </a: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5833" y="1536383"/>
            <a:ext cx="7191375" cy="5305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8400" y="1828800"/>
            <a:ext cx="1192805" cy="1328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411931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8001000" cy="1143000"/>
          </a:xfrm>
        </p:spPr>
        <p:txBody>
          <a:bodyPr/>
          <a:lstStyle/>
          <a:p>
            <a:r>
              <a:rPr lang="en-US" b="1" dirty="0">
                <a:solidFill>
                  <a:srgbClr val="7030A0"/>
                </a:solidFill>
              </a:rPr>
              <a:t>MECHANICAL  ADVANTAGE</a:t>
            </a:r>
          </a:p>
        </p:txBody>
      </p:sp>
      <p:sp>
        <p:nvSpPr>
          <p:cNvPr id="3" name="Content Placeholder 2"/>
          <p:cNvSpPr>
            <a:spLocks noGrp="1"/>
          </p:cNvSpPr>
          <p:nvPr>
            <p:ph idx="1"/>
          </p:nvPr>
        </p:nvSpPr>
        <p:spPr>
          <a:xfrm>
            <a:off x="152400" y="1447800"/>
            <a:ext cx="6705600" cy="4648200"/>
          </a:xfrm>
        </p:spPr>
        <p:txBody>
          <a:bodyPr/>
          <a:lstStyle/>
          <a:p>
            <a:pPr lvl="1"/>
            <a:r>
              <a:rPr lang="en-US" sz="3200" dirty="0"/>
              <a:t>The </a:t>
            </a:r>
            <a:r>
              <a:rPr lang="en-US" sz="3200" b="1" dirty="0">
                <a:solidFill>
                  <a:srgbClr val="FF0000"/>
                </a:solidFill>
              </a:rPr>
              <a:t>effort</a:t>
            </a:r>
            <a:r>
              <a:rPr lang="en-US" sz="3200" dirty="0"/>
              <a:t> arm is the </a:t>
            </a:r>
            <a:r>
              <a:rPr lang="en-US" sz="3200" b="1" dirty="0">
                <a:solidFill>
                  <a:srgbClr val="FF0000"/>
                </a:solidFill>
              </a:rPr>
              <a:t>radius</a:t>
            </a:r>
            <a:r>
              <a:rPr lang="en-US" sz="3200" dirty="0"/>
              <a:t> of the (bigger) </a:t>
            </a:r>
            <a:r>
              <a:rPr lang="en-US" sz="3200" b="1" dirty="0">
                <a:solidFill>
                  <a:srgbClr val="FF0000"/>
                </a:solidFill>
              </a:rPr>
              <a:t>wheel.</a:t>
            </a:r>
          </a:p>
          <a:p>
            <a:pPr lvl="1"/>
            <a:r>
              <a:rPr lang="en-US" sz="3200" dirty="0"/>
              <a:t>The </a:t>
            </a:r>
            <a:r>
              <a:rPr lang="en-US" sz="3200" b="1" dirty="0">
                <a:solidFill>
                  <a:srgbClr val="FF0000"/>
                </a:solidFill>
              </a:rPr>
              <a:t>resistance</a:t>
            </a:r>
            <a:r>
              <a:rPr lang="en-US" sz="3200" dirty="0"/>
              <a:t> arm is the </a:t>
            </a:r>
            <a:r>
              <a:rPr lang="en-US" sz="3200" b="1" dirty="0">
                <a:solidFill>
                  <a:srgbClr val="FF0000"/>
                </a:solidFill>
              </a:rPr>
              <a:t>radius</a:t>
            </a:r>
            <a:r>
              <a:rPr lang="en-US" sz="3200" dirty="0"/>
              <a:t> of the </a:t>
            </a:r>
            <a:r>
              <a:rPr lang="en-US" sz="3200" b="1" dirty="0">
                <a:solidFill>
                  <a:srgbClr val="FF0000"/>
                </a:solidFill>
              </a:rPr>
              <a:t>axle </a:t>
            </a:r>
            <a:r>
              <a:rPr lang="en-US" sz="3200" dirty="0"/>
              <a:t>(smaller wheel).</a:t>
            </a:r>
          </a:p>
          <a:p>
            <a:pPr marL="457200" lvl="1" indent="0">
              <a:buNone/>
            </a:pPr>
            <a:endParaRPr lang="en-US" dirty="0"/>
          </a:p>
          <a:p>
            <a:pPr marL="457200" lvl="1" indent="0">
              <a:buNone/>
            </a:pPr>
            <a:endParaRPr lang="en-US" dirty="0"/>
          </a:p>
          <a:p>
            <a:pPr lvl="1"/>
            <a:r>
              <a:rPr lang="en-US" sz="3200" dirty="0"/>
              <a:t>The mechanical advantage of a wheel and axle can be </a:t>
            </a:r>
            <a:r>
              <a:rPr lang="en-US" sz="3200" b="1" dirty="0">
                <a:solidFill>
                  <a:srgbClr val="FF0000"/>
                </a:solidFill>
              </a:rPr>
              <a:t>increased</a:t>
            </a:r>
            <a:r>
              <a:rPr lang="en-US" sz="3200" dirty="0"/>
              <a:t> by making the </a:t>
            </a:r>
            <a:r>
              <a:rPr lang="en-US" sz="3200" b="1" dirty="0">
                <a:solidFill>
                  <a:srgbClr val="FF0000"/>
                </a:solidFill>
              </a:rPr>
              <a:t>radius</a:t>
            </a:r>
            <a:r>
              <a:rPr lang="en-US" sz="3200" dirty="0"/>
              <a:t> of the wheel </a:t>
            </a:r>
            <a:r>
              <a:rPr lang="en-US" sz="3200" b="1" dirty="0">
                <a:solidFill>
                  <a:srgbClr val="FF0000"/>
                </a:solidFill>
              </a:rPr>
              <a:t>larger</a:t>
            </a:r>
            <a:r>
              <a:rPr lang="en-US" sz="3200" dirty="0"/>
              <a:t>.</a:t>
            </a:r>
          </a:p>
          <a:p>
            <a:pPr lvl="1"/>
            <a:endParaRPr lang="en-US" dirty="0"/>
          </a:p>
          <a:p>
            <a:pPr lvl="1"/>
            <a:endParaRPr lang="en-US" dirty="0"/>
          </a:p>
          <a:p>
            <a:pPr marL="457200" lvl="1" indent="0">
              <a:buNone/>
            </a:pPr>
            <a:endParaRPr lang="en-US" dirty="0"/>
          </a:p>
        </p:txBody>
      </p:sp>
      <mc:AlternateContent xmlns:mc="http://schemas.openxmlformats.org/markup-compatibility/2006" xmlns:a14="http://schemas.microsoft.com/office/drawing/2010/main">
        <mc:Choice Requires="a14">
          <p:sp>
            <p:nvSpPr>
              <p:cNvPr id="4" name="Rectangle 3"/>
              <p:cNvSpPr/>
              <p:nvPr/>
            </p:nvSpPr>
            <p:spPr>
              <a:xfrm>
                <a:off x="304800" y="3657600"/>
                <a:ext cx="6172200" cy="897746"/>
              </a:xfrm>
              <a:prstGeom prst="rect">
                <a:avLst/>
              </a:prstGeom>
            </p:spPr>
            <p:txBody>
              <a:bodyPr wrap="square">
                <a:spAutoFit/>
              </a:bodyPr>
              <a:lstStyle/>
              <a:p>
                <a:pPr algn="ctr"/>
                <a:r>
                  <a:rPr lang="en-US" sz="3200" b="1" dirty="0"/>
                  <a:t>MA  =  </a:t>
                </a:r>
                <a14:m>
                  <m:oMath xmlns:m="http://schemas.openxmlformats.org/officeDocument/2006/math">
                    <m:f>
                      <m:fPr>
                        <m:ctrlPr>
                          <a:rPr lang="en-US" sz="3200" b="1" i="1">
                            <a:latin typeface="Cambria Math"/>
                          </a:rPr>
                        </m:ctrlPr>
                      </m:fPr>
                      <m:num>
                        <m:r>
                          <a:rPr lang="en-US" sz="3200" b="1" i="1" smtClean="0">
                            <a:latin typeface="Cambria Math"/>
                          </a:rPr>
                          <m:t>𝒓𝒂𝒅𝒊𝒖𝒔</m:t>
                        </m:r>
                        <m:r>
                          <a:rPr lang="en-US" sz="3200" b="1" i="1" smtClean="0">
                            <a:latin typeface="Cambria Math"/>
                          </a:rPr>
                          <m:t> </m:t>
                        </m:r>
                        <m:r>
                          <a:rPr lang="en-US" sz="3200" b="1" i="1" smtClean="0">
                            <a:latin typeface="Cambria Math"/>
                          </a:rPr>
                          <m:t>𝒐𝒇</m:t>
                        </m:r>
                        <m:r>
                          <a:rPr lang="en-US" sz="3200" b="1" i="1" smtClean="0">
                            <a:latin typeface="Cambria Math"/>
                          </a:rPr>
                          <m:t> </m:t>
                        </m:r>
                        <m:r>
                          <a:rPr lang="en-US" sz="3200" b="1" i="1" smtClean="0">
                            <a:latin typeface="Cambria Math"/>
                          </a:rPr>
                          <m:t>𝒘𝒉𝒆𝒆𝒍</m:t>
                        </m:r>
                      </m:num>
                      <m:den>
                        <m:r>
                          <a:rPr lang="en-US" sz="3200" b="1" i="1" smtClean="0">
                            <a:latin typeface="Cambria Math"/>
                          </a:rPr>
                          <m:t>𝒓𝒂𝒅𝒊𝒖𝒔</m:t>
                        </m:r>
                        <m:r>
                          <a:rPr lang="en-US" sz="3200" b="1" i="1" smtClean="0">
                            <a:latin typeface="Cambria Math"/>
                          </a:rPr>
                          <m:t> </m:t>
                        </m:r>
                        <m:r>
                          <a:rPr lang="en-US" sz="3200" b="1" i="1" smtClean="0">
                            <a:latin typeface="Cambria Math"/>
                          </a:rPr>
                          <m:t>𝒐𝒇</m:t>
                        </m:r>
                        <m:r>
                          <a:rPr lang="en-US" sz="3200" b="1" i="1" smtClean="0">
                            <a:latin typeface="Cambria Math"/>
                          </a:rPr>
                          <m:t> </m:t>
                        </m:r>
                        <m:r>
                          <a:rPr lang="en-US" sz="3200" b="1" i="1" smtClean="0">
                            <a:latin typeface="Cambria Math"/>
                          </a:rPr>
                          <m:t>𝒂𝒙𝒍𝒆</m:t>
                        </m:r>
                      </m:den>
                    </m:f>
                    <m:r>
                      <a:rPr lang="en-US" sz="3200" b="1" i="1" smtClean="0">
                        <a:latin typeface="Cambria Math"/>
                      </a:rPr>
                      <m:t>= </m:t>
                    </m:r>
                    <m:f>
                      <m:fPr>
                        <m:ctrlPr>
                          <a:rPr lang="en-US" sz="3200" b="1" i="1" smtClean="0">
                            <a:latin typeface="Cambria Math"/>
                          </a:rPr>
                        </m:ctrlPr>
                      </m:fPr>
                      <m:num>
                        <m:r>
                          <a:rPr lang="en-US" sz="3200" b="1" i="1" smtClean="0">
                            <a:latin typeface="Cambria Math"/>
                          </a:rPr>
                          <m:t>𝒓𝒘</m:t>
                        </m:r>
                      </m:num>
                      <m:den>
                        <m:r>
                          <a:rPr lang="en-US" sz="3200" b="1" i="1" smtClean="0">
                            <a:latin typeface="Cambria Math"/>
                          </a:rPr>
                          <m:t>𝒓𝒂</m:t>
                        </m:r>
                      </m:den>
                    </m:f>
                  </m:oMath>
                </a14:m>
                <a:endParaRPr lang="en-US" b="1" dirty="0"/>
              </a:p>
            </p:txBody>
          </p:sp>
        </mc:Choice>
        <mc:Fallback xmlns="">
          <p:sp>
            <p:nvSpPr>
              <p:cNvPr id="4" name="Rectangle 3"/>
              <p:cNvSpPr>
                <a:spLocks noRot="1" noChangeAspect="1" noMove="1" noResize="1" noEditPoints="1" noAdjustHandles="1" noChangeArrowheads="1" noChangeShapeType="1" noTextEdit="1"/>
              </p:cNvSpPr>
              <p:nvPr/>
            </p:nvSpPr>
            <p:spPr>
              <a:xfrm>
                <a:off x="304800" y="3657600"/>
                <a:ext cx="6172200" cy="897746"/>
              </a:xfrm>
              <a:prstGeom prst="rect">
                <a:avLst/>
              </a:prstGeom>
              <a:blipFill>
                <a:blip r:embed="rId2"/>
                <a:stretch>
                  <a:fillRect/>
                </a:stretch>
              </a:blipFill>
            </p:spPr>
            <p:txBody>
              <a:bodyPr/>
              <a:lstStyle/>
              <a:p>
                <a:r>
                  <a:rPr lang="en-US">
                    <a:noFill/>
                  </a:rPr>
                  <a:t> </a:t>
                </a:r>
              </a:p>
            </p:txBody>
          </p:sp>
        </mc:Fallback>
      </mc:AlternateContent>
      <p:pic>
        <p:nvPicPr>
          <p:cNvPr id="5" name="Picture 4"/>
          <p:cNvPicPr/>
          <p:nvPr/>
        </p:nvPicPr>
        <p:blipFill>
          <a:blip r:embed="rId3"/>
          <a:stretch>
            <a:fillRect/>
          </a:stretch>
        </p:blipFill>
        <p:spPr>
          <a:xfrm>
            <a:off x="6618605" y="2163373"/>
            <a:ext cx="2525395" cy="2531254"/>
          </a:xfrm>
          <a:prstGeom prst="rect">
            <a:avLst/>
          </a:prstGeom>
        </p:spPr>
      </p:pic>
    </p:spTree>
    <p:extLst>
      <p:ext uri="{BB962C8B-B14F-4D97-AF65-F5344CB8AC3E}">
        <p14:creationId xmlns:p14="http://schemas.microsoft.com/office/powerpoint/2010/main" val="2442072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320" y="228600"/>
            <a:ext cx="7772400" cy="1143000"/>
          </a:xfrm>
        </p:spPr>
        <p:txBody>
          <a:bodyPr/>
          <a:lstStyle/>
          <a:p>
            <a:r>
              <a:rPr lang="en-US" sz="4800" b="1" dirty="0">
                <a:solidFill>
                  <a:srgbClr val="7030A0"/>
                </a:solidFill>
              </a:rPr>
              <a:t>COMPOUND MACHINES</a:t>
            </a:r>
          </a:p>
        </p:txBody>
      </p:sp>
      <p:sp>
        <p:nvSpPr>
          <p:cNvPr id="3" name="Content Placeholder 2"/>
          <p:cNvSpPr>
            <a:spLocks noGrp="1"/>
          </p:cNvSpPr>
          <p:nvPr>
            <p:ph idx="1"/>
          </p:nvPr>
        </p:nvSpPr>
        <p:spPr>
          <a:xfrm>
            <a:off x="655320" y="1403032"/>
            <a:ext cx="7772400" cy="4114800"/>
          </a:xfrm>
        </p:spPr>
        <p:txBody>
          <a:bodyPr/>
          <a:lstStyle/>
          <a:p>
            <a:r>
              <a:rPr lang="en-US" dirty="0"/>
              <a:t>When </a:t>
            </a:r>
            <a:r>
              <a:rPr lang="en-US" b="1" dirty="0">
                <a:solidFill>
                  <a:srgbClr val="FF0000"/>
                </a:solidFill>
              </a:rPr>
              <a:t>two or more </a:t>
            </a:r>
            <a:r>
              <a:rPr lang="en-US" dirty="0"/>
              <a:t>simple machines are used </a:t>
            </a:r>
            <a:r>
              <a:rPr lang="en-US" b="1" dirty="0">
                <a:solidFill>
                  <a:srgbClr val="FF0000"/>
                </a:solidFill>
              </a:rPr>
              <a:t>together</a:t>
            </a:r>
            <a:r>
              <a:rPr lang="en-US" dirty="0"/>
              <a:t>.</a:t>
            </a:r>
          </a:p>
          <a:p>
            <a:r>
              <a:rPr lang="en-US" dirty="0"/>
              <a:t>The </a:t>
            </a:r>
            <a:r>
              <a:rPr lang="en-US" b="1" dirty="0">
                <a:solidFill>
                  <a:srgbClr val="FF0000"/>
                </a:solidFill>
              </a:rPr>
              <a:t>overall</a:t>
            </a:r>
            <a:r>
              <a:rPr lang="en-US" dirty="0"/>
              <a:t> mechanical advantage (MA) of the compound machine is related to the MA of </a:t>
            </a:r>
            <a:r>
              <a:rPr lang="en-US" b="1" dirty="0">
                <a:solidFill>
                  <a:srgbClr val="FF0000"/>
                </a:solidFill>
              </a:rPr>
              <a:t>all</a:t>
            </a:r>
            <a:r>
              <a:rPr lang="en-US" dirty="0"/>
              <a:t> the machines involved.</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6933" y="4343400"/>
            <a:ext cx="4829175" cy="2409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31817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074"/>
                                        </p:tgtEl>
                                        <p:attrNameLst>
                                          <p:attrName>style.visibility</p:attrName>
                                        </p:attrNameLst>
                                      </p:cBhvr>
                                      <p:to>
                                        <p:strVal val="visible"/>
                                      </p:to>
                                    </p:set>
                                    <p:animEffect transition="in" filter="fade">
                                      <p:cBhvr>
                                        <p:cTn id="21" dur="1000"/>
                                        <p:tgtEl>
                                          <p:spTgt spid="3074"/>
                                        </p:tgtEl>
                                      </p:cBhvr>
                                    </p:animEffect>
                                    <p:anim calcmode="lin" valueType="num">
                                      <p:cBhvr>
                                        <p:cTn id="22" dur="1000" fill="hold"/>
                                        <p:tgtEl>
                                          <p:spTgt spid="3074"/>
                                        </p:tgtEl>
                                        <p:attrNameLst>
                                          <p:attrName>ppt_x</p:attrName>
                                        </p:attrNameLst>
                                      </p:cBhvr>
                                      <p:tavLst>
                                        <p:tav tm="0">
                                          <p:val>
                                            <p:strVal val="#ppt_x"/>
                                          </p:val>
                                        </p:tav>
                                        <p:tav tm="100000">
                                          <p:val>
                                            <p:strVal val="#ppt_x"/>
                                          </p:val>
                                        </p:tav>
                                      </p:tavLst>
                                    </p:anim>
                                    <p:anim calcmode="lin" valueType="num">
                                      <p:cBhvr>
                                        <p:cTn id="23"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8631" y="228600"/>
            <a:ext cx="7772400" cy="1143000"/>
          </a:xfrm>
        </p:spPr>
        <p:txBody>
          <a:bodyPr/>
          <a:lstStyle/>
          <a:p>
            <a:r>
              <a:rPr lang="en-US" sz="5400" b="1" dirty="0">
                <a:solidFill>
                  <a:srgbClr val="7030A0"/>
                </a:solidFill>
              </a:rPr>
              <a:t>EXAMPLES</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063" y="1752600"/>
            <a:ext cx="7991537" cy="48328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8713395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4416</TotalTime>
  <Words>1129</Words>
  <Application>Microsoft Office PowerPoint</Application>
  <PresentationFormat>On-screen Show (4:3)</PresentationFormat>
  <Paragraphs>138</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Default Design</vt:lpstr>
      <vt:lpstr>A SIMPLE MACHINE</vt:lpstr>
      <vt:lpstr>A SIMPLE MACHINE</vt:lpstr>
      <vt:lpstr>A SIMPLE MACHINE</vt:lpstr>
      <vt:lpstr>WHY SIMPLE MACHINES?</vt:lpstr>
      <vt:lpstr>WHY SIMPLE MACHINES?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EXAMPLES</vt:lpstr>
      <vt:lpstr>MECHANICAL  ADVANTAGE</vt:lpstr>
      <vt:lpstr>MECHANICAL  ADVANTAGE</vt:lpstr>
      <vt:lpstr>PowerPoint Presentation</vt:lpstr>
      <vt:lpstr>EXAMPLES</vt:lpstr>
      <vt:lpstr>PowerPoint Presentation</vt:lpstr>
      <vt:lpstr>EXAMPLES</vt:lpstr>
      <vt:lpstr>PowerPoint Presentation</vt:lpstr>
      <vt:lpstr>LEVERS</vt:lpstr>
      <vt:lpstr>LEVERS</vt:lpstr>
      <vt:lpstr>1st Class</vt:lpstr>
      <vt:lpstr>PowerPoint Presentation</vt:lpstr>
      <vt:lpstr>PowerPoint Presentation</vt:lpstr>
      <vt:lpstr>CLASSES OF LEVERS</vt:lpstr>
      <vt:lpstr>MECHANICAL  ADVANTAGE</vt:lpstr>
      <vt:lpstr>LEVERS</vt:lpstr>
      <vt:lpstr>PowerPoint Presentation</vt:lpstr>
      <vt:lpstr>FIXED PULLEY</vt:lpstr>
      <vt:lpstr>MOVEABLE PULLEY</vt:lpstr>
      <vt:lpstr>PULLEYS</vt:lpstr>
      <vt:lpstr>EXAMPLES</vt:lpstr>
      <vt:lpstr>MECHANICAL  ADVANTAGE</vt:lpstr>
      <vt:lpstr>PowerPoint Presentation</vt:lpstr>
      <vt:lpstr>WHEEL AND AXLE</vt:lpstr>
      <vt:lpstr>EXAMPLES</vt:lpstr>
      <vt:lpstr>MECHANICAL  ADVANTAGE</vt:lpstr>
      <vt:lpstr>COMPOUND MACHINES</vt:lpstr>
      <vt:lpstr>EXAMPLES</vt:lpstr>
    </vt:vector>
  </TitlesOfParts>
  <Company>sms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wicboe</dc:creator>
  <cp:lastModifiedBy>nbrim</cp:lastModifiedBy>
  <cp:revision>110</cp:revision>
  <cp:lastPrinted>2015-10-01T01:24:48Z</cp:lastPrinted>
  <dcterms:created xsi:type="dcterms:W3CDTF">2000-08-10T17:39:16Z</dcterms:created>
  <dcterms:modified xsi:type="dcterms:W3CDTF">2018-02-05T14:21:32Z</dcterms:modified>
</cp:coreProperties>
</file>