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04" r:id="rId2"/>
    <p:sldId id="305" r:id="rId3"/>
    <p:sldId id="306" r:id="rId4"/>
    <p:sldId id="307" r:id="rId5"/>
    <p:sldId id="325" r:id="rId6"/>
    <p:sldId id="284" r:id="rId7"/>
    <p:sldId id="309" r:id="rId8"/>
    <p:sldId id="285" r:id="rId9"/>
    <p:sldId id="310" r:id="rId10"/>
    <p:sldId id="330" r:id="rId11"/>
    <p:sldId id="311" r:id="rId12"/>
    <p:sldId id="326" r:id="rId13"/>
    <p:sldId id="312" r:id="rId14"/>
    <p:sldId id="329" r:id="rId15"/>
    <p:sldId id="320" r:id="rId16"/>
    <p:sldId id="321" r:id="rId17"/>
    <p:sldId id="322" r:id="rId18"/>
    <p:sldId id="32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A6341-28DA-4F39-894C-6FF6AFB3C4CE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DA95B-56FC-4D4C-8F00-FA418D69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9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0BC3935-8233-401B-A2B4-92036A941136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46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812CC90-80F9-4825-B4F9-CA7A1FA7A918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546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475331-4B67-41BF-BBC5-C40B065C71E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45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C2658F-51BF-4371-9CE1-EA2C7D239D1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9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7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8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6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6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5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1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79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0341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7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53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41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8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18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bg2">
                <a:lumMod val="20000"/>
                <a:lumOff val="8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1FA24-D115-4B44-AD8B-2C77EEB77439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1851C-4585-4805-B60C-ECACEE2E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07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6533" y="702734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en-US" sz="6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SPECIFIC HEAT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9134" y="2345267"/>
            <a:ext cx="9584266" cy="44196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</a:rPr>
              <a:t>Adding</a:t>
            </a:r>
            <a:r>
              <a:rPr lang="en-US" altLang="en-US" sz="4000" dirty="0">
                <a:solidFill>
                  <a:srgbClr val="FF0000"/>
                </a:solidFill>
              </a:rPr>
              <a:t> </a:t>
            </a:r>
            <a:r>
              <a:rPr lang="en-US" altLang="en-US" sz="4000" dirty="0">
                <a:solidFill>
                  <a:schemeClr val="bg1"/>
                </a:solidFill>
              </a:rPr>
              <a:t>energy to a material causes the temperature to go </a:t>
            </a:r>
            <a:r>
              <a:rPr lang="en-US" altLang="en-US" sz="4000" b="1" dirty="0">
                <a:solidFill>
                  <a:srgbClr val="FF0000"/>
                </a:solidFill>
              </a:rPr>
              <a:t>up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US" altLang="en-US" sz="4000" dirty="0">
              <a:solidFill>
                <a:schemeClr val="bg1"/>
              </a:solidFill>
            </a:endParaRPr>
          </a:p>
          <a:p>
            <a:r>
              <a:rPr lang="en-US" altLang="en-US" sz="4000" b="1" dirty="0">
                <a:solidFill>
                  <a:srgbClr val="FF0000"/>
                </a:solidFill>
              </a:rPr>
              <a:t>Taking</a:t>
            </a:r>
            <a:r>
              <a:rPr lang="en-US" altLang="en-US" sz="4000" dirty="0">
                <a:solidFill>
                  <a:srgbClr val="FF0000"/>
                </a:solidFill>
              </a:rPr>
              <a:t> </a:t>
            </a:r>
            <a:r>
              <a:rPr lang="en-US" altLang="en-US" sz="4000" dirty="0">
                <a:solidFill>
                  <a:schemeClr val="bg1"/>
                </a:solidFill>
              </a:rPr>
              <a:t>energy </a:t>
            </a:r>
            <a:r>
              <a:rPr lang="en-US" altLang="en-US" sz="4000" b="1" dirty="0">
                <a:solidFill>
                  <a:srgbClr val="FF0000"/>
                </a:solidFill>
              </a:rPr>
              <a:t>away</a:t>
            </a:r>
            <a:r>
              <a:rPr lang="en-US" altLang="en-US" sz="4000" dirty="0">
                <a:solidFill>
                  <a:srgbClr val="FF0000"/>
                </a:solidFill>
              </a:rPr>
              <a:t> </a:t>
            </a:r>
            <a:r>
              <a:rPr lang="en-US" altLang="en-US" sz="4000" dirty="0">
                <a:solidFill>
                  <a:schemeClr val="bg1"/>
                </a:solidFill>
              </a:rPr>
              <a:t>from a substance causes the temperature to go </a:t>
            </a:r>
            <a:r>
              <a:rPr lang="en-US" altLang="en-US" sz="4000" b="1" dirty="0">
                <a:solidFill>
                  <a:srgbClr val="FF0000"/>
                </a:solidFill>
              </a:rPr>
              <a:t>down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095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SPECIFIC HEAT</a:t>
            </a:r>
            <a:endParaRPr lang="en-US" altLang="en-US" sz="6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1999" y="2082800"/>
            <a:ext cx="9939867" cy="6553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Have you ever noticed that on a hot summer day the pool is cooler than the hot cement?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OR maybe that the ocean is cooler than the hot sand?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Why?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The sun has been beating down on both of them for the same amount of time...........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It takes 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more</a:t>
            </a:r>
            <a:r>
              <a:rPr lang="en-US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thermal energy to 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raise</a:t>
            </a:r>
            <a:r>
              <a:rPr lang="en-US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the temperature of 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water</a:t>
            </a:r>
            <a:r>
              <a:rPr lang="en-US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that it does the 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cement</a:t>
            </a:r>
            <a:r>
              <a:rPr lang="en-US" altLang="en-US" sz="3200" dirty="0">
                <a:solidFill>
                  <a:schemeClr val="bg1"/>
                </a:solidFill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2883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SPECIFIC HEAT</a:t>
            </a:r>
            <a:endParaRPr lang="en-US" sz="6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7215647" cy="4360489"/>
          </a:xfrm>
        </p:spPr>
        <p:txBody>
          <a:bodyPr/>
          <a:lstStyle/>
          <a:p>
            <a:r>
              <a:rPr lang="en-US" altLang="en-US" sz="3600" dirty="0">
                <a:solidFill>
                  <a:schemeClr val="bg1"/>
                </a:solidFill>
              </a:rPr>
              <a:t>Water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absorbs </a:t>
            </a:r>
            <a:r>
              <a:rPr lang="en-US" altLang="en-US" sz="3600" b="1" dirty="0">
                <a:solidFill>
                  <a:srgbClr val="FF0000"/>
                </a:solidFill>
              </a:rPr>
              <a:t>a lot of heat energy </a:t>
            </a:r>
            <a:r>
              <a:rPr lang="en-US" altLang="en-US" sz="3600" dirty="0">
                <a:solidFill>
                  <a:schemeClr val="bg1"/>
                </a:solidFill>
              </a:rPr>
              <a:t>before its temperature changes while sand</a:t>
            </a: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600" dirty="0">
                <a:solidFill>
                  <a:schemeClr val="bg1"/>
                </a:solidFill>
              </a:rPr>
              <a:t>needs </a:t>
            </a:r>
            <a:r>
              <a:rPr lang="en-US" altLang="en-US" sz="3600" b="1" dirty="0">
                <a:solidFill>
                  <a:srgbClr val="FF0000"/>
                </a:solidFill>
              </a:rPr>
              <a:t>little heat energy </a:t>
            </a:r>
            <a:r>
              <a:rPr lang="en-US" altLang="en-US" sz="3600" dirty="0">
                <a:solidFill>
                  <a:schemeClr val="bg1"/>
                </a:solidFill>
              </a:rPr>
              <a:t>before its temperature increases.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962" y="2500314"/>
            <a:ext cx="3514210" cy="37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049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SPECIFIC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60489"/>
          </a:xfrm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materials heat up at different </a:t>
            </a:r>
            <a:r>
              <a:rPr lang="en-US" sz="2800" b="1" dirty="0">
                <a:solidFill>
                  <a:srgbClr val="FF0000"/>
                </a:solidFill>
              </a:rPr>
              <a:t>rates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sz="2800" dirty="0">
                <a:solidFill>
                  <a:schemeClr val="bg1"/>
                </a:solidFill>
              </a:rPr>
              <a:t>Gold heats up </a:t>
            </a:r>
            <a:r>
              <a:rPr lang="en-US" sz="2800" b="1" dirty="0">
                <a:solidFill>
                  <a:srgbClr val="FF0000"/>
                </a:solidFill>
              </a:rPr>
              <a:t>seven</a:t>
            </a:r>
            <a:r>
              <a:rPr lang="en-US" sz="2800" dirty="0">
                <a:solidFill>
                  <a:schemeClr val="bg1"/>
                </a:solidFill>
              </a:rPr>
              <a:t> times faster than aluminum.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774" y="2881571"/>
            <a:ext cx="68389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9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SPECIFIC HEAT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71883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materials store different amounts of </a:t>
            </a:r>
            <a:r>
              <a:rPr lang="en-US" sz="2800" b="1" dirty="0">
                <a:solidFill>
                  <a:srgbClr val="FF0000"/>
                </a:solidFill>
              </a:rPr>
              <a:t>energy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Water takes about </a:t>
            </a:r>
            <a:r>
              <a:rPr lang="en-US" sz="2800" b="1" dirty="0">
                <a:solidFill>
                  <a:srgbClr val="FF0000"/>
                </a:solidFill>
              </a:rPr>
              <a:t>30 </a:t>
            </a:r>
            <a:r>
              <a:rPr lang="en-US" sz="2800" dirty="0">
                <a:solidFill>
                  <a:schemeClr val="bg1"/>
                </a:solidFill>
              </a:rPr>
              <a:t>times longer to heat than gold which means it stores about 30 times more calories.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20" y="2914779"/>
            <a:ext cx="68199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41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SPECIFIC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Heat: </a:t>
            </a:r>
            <a:r>
              <a:rPr lang="en-US" altLang="en-US" sz="3200" dirty="0">
                <a:solidFill>
                  <a:schemeClr val="bg1"/>
                </a:solidFill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amount of energy </a:t>
            </a:r>
            <a:r>
              <a:rPr lang="en-US" altLang="en-US" sz="3200" dirty="0">
                <a:solidFill>
                  <a:schemeClr val="bg1"/>
                </a:solidFill>
              </a:rPr>
              <a:t>that is required to </a:t>
            </a:r>
            <a:r>
              <a:rPr lang="en-US" altLang="en-US" sz="3200" b="1" dirty="0">
                <a:solidFill>
                  <a:srgbClr val="FF0000"/>
                </a:solidFill>
              </a:rPr>
              <a:t>raise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temperature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of 1 kg of a material (substance) </a:t>
            </a:r>
            <a:r>
              <a:rPr lang="en-US" altLang="en-US" sz="3200" b="1" dirty="0">
                <a:solidFill>
                  <a:srgbClr val="FF0000"/>
                </a:solidFill>
              </a:rPr>
              <a:t>by one degree </a:t>
            </a:r>
            <a:r>
              <a:rPr lang="en-US" altLang="en-US" sz="3200" dirty="0">
                <a:solidFill>
                  <a:schemeClr val="bg1"/>
                </a:solidFill>
              </a:rPr>
              <a:t>Celsius.</a:t>
            </a:r>
          </a:p>
          <a:p>
            <a:pPr>
              <a:lnSpc>
                <a:spcPct val="80000"/>
              </a:lnSpc>
            </a:pPr>
            <a:r>
              <a:rPr lang="en-US" altLang="en-US" sz="3200" dirty="0">
                <a:solidFill>
                  <a:schemeClr val="bg1"/>
                </a:solidFill>
              </a:rPr>
              <a:t>It takes </a:t>
            </a:r>
            <a:r>
              <a:rPr lang="en-US" altLang="en-US" sz="3200" b="1" dirty="0">
                <a:solidFill>
                  <a:srgbClr val="FF0000"/>
                </a:solidFill>
              </a:rPr>
              <a:t>different</a:t>
            </a:r>
            <a:r>
              <a:rPr lang="en-US" altLang="en-US" sz="3200" dirty="0">
                <a:solidFill>
                  <a:schemeClr val="bg1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amounts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of energy to make the </a:t>
            </a:r>
            <a:r>
              <a:rPr lang="en-US" altLang="en-US" sz="3200" b="1" dirty="0">
                <a:solidFill>
                  <a:srgbClr val="FF0000"/>
                </a:solidFill>
              </a:rPr>
              <a:t>same temperature change </a:t>
            </a:r>
            <a:r>
              <a:rPr lang="en-US" altLang="en-US" sz="3200" dirty="0">
                <a:solidFill>
                  <a:schemeClr val="bg1"/>
                </a:solidFill>
              </a:rPr>
              <a:t>in different substances.</a:t>
            </a:r>
          </a:p>
          <a:p>
            <a:pPr>
              <a:lnSpc>
                <a:spcPct val="80000"/>
              </a:lnSpc>
            </a:pPr>
            <a:r>
              <a:rPr lang="en-US" altLang="en-US" sz="3200" dirty="0">
                <a:solidFill>
                  <a:schemeClr val="bg1"/>
                </a:solidFill>
              </a:rPr>
              <a:t>UNIT: </a:t>
            </a:r>
            <a:r>
              <a:rPr lang="en-US" altLang="en-US" sz="3200" b="1" dirty="0">
                <a:solidFill>
                  <a:srgbClr val="FF0000"/>
                </a:solidFill>
              </a:rPr>
              <a:t>J/g °C </a:t>
            </a:r>
            <a:r>
              <a:rPr lang="en-US" altLang="en-US" sz="3200" dirty="0">
                <a:solidFill>
                  <a:schemeClr val="bg1"/>
                </a:solidFill>
              </a:rPr>
              <a:t>or </a:t>
            </a:r>
            <a:r>
              <a:rPr lang="en-US" altLang="en-US" sz="3200" b="1" dirty="0">
                <a:solidFill>
                  <a:srgbClr val="FF0000"/>
                </a:solidFill>
              </a:rPr>
              <a:t>J/kg K</a:t>
            </a:r>
          </a:p>
          <a:p>
            <a:pPr>
              <a:lnSpc>
                <a:spcPct val="80000"/>
              </a:lnSpc>
            </a:pPr>
            <a:r>
              <a:rPr lang="en-US" altLang="en-US" sz="3200" dirty="0">
                <a:solidFill>
                  <a:schemeClr val="bg1"/>
                </a:solidFill>
              </a:rPr>
              <a:t>SYMBOL: </a:t>
            </a:r>
            <a:r>
              <a:rPr lang="en-US" altLang="en-US" sz="3200" b="1" dirty="0" err="1">
                <a:solidFill>
                  <a:srgbClr val="FF0000"/>
                </a:solidFill>
              </a:rPr>
              <a:t>C</a:t>
            </a:r>
            <a:r>
              <a:rPr lang="en-US" altLang="en-US" sz="3200" b="1" baseline="-25000" dirty="0" err="1">
                <a:solidFill>
                  <a:srgbClr val="FF0000"/>
                </a:solidFill>
              </a:rPr>
              <a:t>p</a:t>
            </a:r>
            <a:r>
              <a:rPr lang="en-US" altLang="en-US" sz="3200" b="1" baseline="-25000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or</a:t>
            </a:r>
            <a:r>
              <a:rPr lang="en-US" altLang="en-US" sz="3200" b="1" dirty="0">
                <a:solidFill>
                  <a:srgbClr val="FF0000"/>
                </a:solidFill>
              </a:rPr>
              <a:t> 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8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079" y="327554"/>
            <a:ext cx="7807855" cy="627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5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SPECIFIC HEAT: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The </a:t>
            </a:r>
            <a:r>
              <a:rPr lang="en-US" altLang="en-US" sz="3200" dirty="0" err="1">
                <a:solidFill>
                  <a:schemeClr val="bg1"/>
                </a:solidFill>
              </a:rPr>
              <a:t>C</a:t>
            </a:r>
            <a:r>
              <a:rPr lang="en-US" altLang="en-US" sz="3200" baseline="-25000" dirty="0" err="1">
                <a:solidFill>
                  <a:schemeClr val="bg1"/>
                </a:solidFill>
              </a:rPr>
              <a:t>p</a:t>
            </a:r>
            <a:r>
              <a:rPr lang="en-US" altLang="en-US" sz="3200" dirty="0">
                <a:solidFill>
                  <a:schemeClr val="bg1"/>
                </a:solidFill>
              </a:rPr>
              <a:t> is high because </a:t>
            </a:r>
            <a:r>
              <a:rPr lang="en-US" altLang="en-US" sz="3200" b="1" dirty="0">
                <a:solidFill>
                  <a:srgbClr val="FF0000"/>
                </a:solidFill>
              </a:rPr>
              <a:t>water</a:t>
            </a:r>
            <a:r>
              <a:rPr lang="en-US" altLang="en-US" sz="3200" dirty="0">
                <a:solidFill>
                  <a:schemeClr val="bg1"/>
                </a:solidFill>
              </a:rPr>
              <a:t> molecules form </a:t>
            </a:r>
            <a:r>
              <a:rPr lang="en-US" altLang="en-US" sz="3200" b="1" dirty="0">
                <a:solidFill>
                  <a:srgbClr val="FF0000"/>
                </a:solidFill>
              </a:rPr>
              <a:t>strong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bonds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with each other – this is called hydrogen bonding.</a:t>
            </a:r>
          </a:p>
          <a:p>
            <a:endParaRPr lang="en-US" altLang="en-US" sz="3200" dirty="0">
              <a:solidFill>
                <a:schemeClr val="bg1"/>
              </a:solidFill>
            </a:endParaRPr>
          </a:p>
          <a:p>
            <a:r>
              <a:rPr lang="en-US" altLang="en-US" sz="3200" dirty="0">
                <a:solidFill>
                  <a:schemeClr val="bg1"/>
                </a:solidFill>
              </a:rPr>
              <a:t>It takes a lot of </a:t>
            </a:r>
            <a:r>
              <a:rPr lang="en-US" altLang="en-US" sz="3200" b="1" dirty="0">
                <a:solidFill>
                  <a:srgbClr val="FF0000"/>
                </a:solidFill>
              </a:rPr>
              <a:t>energy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to break the bonds so that the molecules can then start to move around </a:t>
            </a:r>
            <a:r>
              <a:rPr lang="en-US" altLang="en-US" sz="3200" b="1" dirty="0">
                <a:solidFill>
                  <a:srgbClr val="FF0000"/>
                </a:solidFill>
              </a:rPr>
              <a:t>faster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(HEAT UP).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8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SPECIFIC HEAT: WATER</a:t>
            </a:r>
            <a:endParaRPr lang="en-US" altLang="en-US" sz="44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 dirty="0" err="1">
                <a:solidFill>
                  <a:schemeClr val="bg1"/>
                </a:solidFill>
              </a:rPr>
              <a:t>C</a:t>
            </a:r>
            <a:r>
              <a:rPr lang="en-US" altLang="en-US" sz="4400" baseline="-25000" dirty="0" err="1">
                <a:solidFill>
                  <a:schemeClr val="bg1"/>
                </a:solidFill>
              </a:rPr>
              <a:t>p</a:t>
            </a:r>
            <a:r>
              <a:rPr lang="en-US" altLang="en-US" sz="4400" dirty="0">
                <a:solidFill>
                  <a:schemeClr val="bg1"/>
                </a:solidFill>
              </a:rPr>
              <a:t> = </a:t>
            </a:r>
            <a:r>
              <a:rPr lang="en-US" altLang="en-US" sz="4400" b="1" dirty="0">
                <a:solidFill>
                  <a:srgbClr val="FF0000"/>
                </a:solidFill>
              </a:rPr>
              <a:t>4,184 J</a:t>
            </a:r>
            <a:r>
              <a:rPr lang="en-US" altLang="en-US" sz="4400" dirty="0">
                <a:solidFill>
                  <a:schemeClr val="bg1"/>
                </a:solidFill>
              </a:rPr>
              <a:t> of energy to raise the temperature of 1kg 1</a:t>
            </a:r>
            <a:r>
              <a:rPr lang="en-US" altLang="en-US" sz="4400" dirty="0">
                <a:solidFill>
                  <a:schemeClr val="bg1"/>
                </a:solidFill>
                <a:cs typeface="Times New Roman" pitchFamily="18" charset="0"/>
              </a:rPr>
              <a:t>°</a:t>
            </a:r>
            <a:r>
              <a:rPr lang="en-US" altLang="en-US" sz="4400" dirty="0">
                <a:solidFill>
                  <a:schemeClr val="bg1"/>
                </a:solidFill>
              </a:rPr>
              <a:t>C.</a:t>
            </a:r>
          </a:p>
          <a:p>
            <a:pPr>
              <a:buFontTx/>
              <a:buNone/>
            </a:pPr>
            <a:endParaRPr lang="en-US" altLang="en-US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46666" y="4136531"/>
            <a:ext cx="8763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dirty="0">
                <a:solidFill>
                  <a:schemeClr val="bg1"/>
                </a:solidFill>
              </a:rPr>
              <a:t>Why </a:t>
            </a:r>
            <a:r>
              <a:rPr lang="en-US" altLang="en-US" sz="4400" dirty="0" err="1">
                <a:solidFill>
                  <a:schemeClr val="bg1"/>
                </a:solidFill>
              </a:rPr>
              <a:t>C</a:t>
            </a:r>
            <a:r>
              <a:rPr lang="en-US" altLang="en-US" sz="4400" baseline="-25000" dirty="0" err="1">
                <a:solidFill>
                  <a:schemeClr val="bg1"/>
                </a:solidFill>
              </a:rPr>
              <a:t>p</a:t>
            </a:r>
            <a:r>
              <a:rPr lang="en-US" altLang="en-US" sz="4400" dirty="0">
                <a:solidFill>
                  <a:schemeClr val="bg1"/>
                </a:solidFill>
              </a:rPr>
              <a:t>? </a:t>
            </a:r>
          </a:p>
          <a:p>
            <a:pPr>
              <a:spcBef>
                <a:spcPct val="50000"/>
              </a:spcBef>
            </a:pPr>
            <a:r>
              <a:rPr lang="en-US" altLang="en-US" sz="4400" dirty="0" err="1">
                <a:solidFill>
                  <a:schemeClr val="bg1"/>
                </a:solidFill>
              </a:rPr>
              <a:t>C</a:t>
            </a:r>
            <a:r>
              <a:rPr lang="en-US" altLang="en-US" sz="4400" baseline="-25000" dirty="0" err="1">
                <a:solidFill>
                  <a:schemeClr val="bg1"/>
                </a:solidFill>
              </a:rPr>
              <a:t>p</a:t>
            </a:r>
            <a:r>
              <a:rPr lang="en-US" altLang="en-US" sz="4400" dirty="0">
                <a:solidFill>
                  <a:schemeClr val="bg1"/>
                </a:solidFill>
              </a:rPr>
              <a:t> Stands for “</a:t>
            </a:r>
            <a:r>
              <a:rPr lang="en-US" altLang="en-US" sz="4400" b="1" dirty="0">
                <a:solidFill>
                  <a:srgbClr val="FF0000"/>
                </a:solidFill>
              </a:rPr>
              <a:t>Heat Capacity</a:t>
            </a:r>
            <a:r>
              <a:rPr lang="en-US" altLang="en-US" sz="4400" dirty="0">
                <a:solidFill>
                  <a:schemeClr val="bg1"/>
                </a:solidFill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96672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33EA-680F-4326-9E5D-85A1B722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CALORIMETER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E8312-D060-49B7-ABE4-EE05D4F78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8540225" cy="445711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</a:t>
            </a:r>
            <a:r>
              <a:rPr lang="en-US" sz="2800" b="1" dirty="0">
                <a:solidFill>
                  <a:srgbClr val="FF0000"/>
                </a:solidFill>
              </a:rPr>
              <a:t>calorimeter</a:t>
            </a:r>
            <a:r>
              <a:rPr lang="en-US" sz="2800" dirty="0">
                <a:solidFill>
                  <a:schemeClr val="bg1"/>
                </a:solidFill>
              </a:rPr>
              <a:t> is a device used to measure the </a:t>
            </a:r>
            <a:r>
              <a:rPr lang="en-US" sz="2800" b="1" dirty="0">
                <a:solidFill>
                  <a:srgbClr val="FF0000"/>
                </a:solidFill>
              </a:rPr>
              <a:t>quantity of heat </a:t>
            </a:r>
            <a:r>
              <a:rPr lang="en-US" sz="2800" dirty="0">
                <a:solidFill>
                  <a:schemeClr val="bg1"/>
                </a:solidFill>
              </a:rPr>
              <a:t>transferred to or from an object.</a:t>
            </a:r>
          </a:p>
          <a:p>
            <a:r>
              <a:rPr lang="en-US" sz="2800" dirty="0">
                <a:solidFill>
                  <a:schemeClr val="bg1"/>
                </a:solidFill>
              </a:rPr>
              <a:t>A </a:t>
            </a:r>
            <a:r>
              <a:rPr lang="en-US" sz="2800" b="1" dirty="0">
                <a:solidFill>
                  <a:srgbClr val="FF0000"/>
                </a:solidFill>
              </a:rPr>
              <a:t>bomb</a:t>
            </a:r>
            <a:r>
              <a:rPr lang="en-US" sz="2800" dirty="0">
                <a:solidFill>
                  <a:schemeClr val="bg1"/>
                </a:solidFill>
              </a:rPr>
              <a:t> calorimeter includes a reaction chamber where the reaction (usually a combustion reaction) takes place. 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reaction chamber is surrounded by a </a:t>
            </a:r>
            <a:r>
              <a:rPr lang="en-US" sz="2800" b="1" dirty="0">
                <a:solidFill>
                  <a:srgbClr val="FF0000"/>
                </a:solidFill>
              </a:rPr>
              <a:t>layer of water</a:t>
            </a:r>
            <a:r>
              <a:rPr lang="en-US" sz="2800" dirty="0">
                <a:solidFill>
                  <a:schemeClr val="bg1"/>
                </a:solidFill>
              </a:rPr>
              <a:t> with a thermometer inserted. 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heat released </a:t>
            </a:r>
            <a:r>
              <a:rPr lang="en-US" sz="2800" dirty="0">
                <a:solidFill>
                  <a:schemeClr val="bg1"/>
                </a:solidFill>
              </a:rPr>
              <a:t>from the chamber </a:t>
            </a:r>
            <a:r>
              <a:rPr lang="en-US" sz="2800" b="1" dirty="0">
                <a:solidFill>
                  <a:srgbClr val="FF0000"/>
                </a:solidFill>
              </a:rPr>
              <a:t>warms</a:t>
            </a:r>
            <a:r>
              <a:rPr lang="en-US" sz="2800" dirty="0">
                <a:solidFill>
                  <a:schemeClr val="bg1"/>
                </a:solidFill>
              </a:rPr>
              <a:t> the water-filled layer, allowing the </a:t>
            </a:r>
            <a:r>
              <a:rPr lang="en-US" sz="2800" b="1" dirty="0">
                <a:solidFill>
                  <a:srgbClr val="FF0000"/>
                </a:solidFill>
              </a:rPr>
              <a:t>quantity</a:t>
            </a:r>
            <a:r>
              <a:rPr lang="en-US" sz="2800" dirty="0">
                <a:solidFill>
                  <a:schemeClr val="bg1"/>
                </a:solidFill>
              </a:rPr>
              <a:t> of energy released by the reaction to be determined.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AFD80-F821-4717-A473-610236C83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11" y="2336872"/>
            <a:ext cx="2971454" cy="368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3" y="753228"/>
            <a:ext cx="9889067" cy="1080938"/>
          </a:xfrm>
        </p:spPr>
        <p:txBody>
          <a:bodyPr/>
          <a:lstStyle/>
          <a:p>
            <a:r>
              <a:rPr lang="en-US" b="1" dirty="0"/>
              <a:t>CALCULATING CHANGES IN THERMAL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1693260"/>
          </a:xfrm>
        </p:spPr>
        <p:txBody>
          <a:bodyPr/>
          <a:lstStyle/>
          <a:p>
            <a:pPr marL="0" indent="0" algn="ctr">
              <a:buNone/>
            </a:pPr>
            <a:r>
              <a:rPr 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= m</a:t>
            </a:r>
            <a:r>
              <a:rPr lang="el-GR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</a:t>
            </a:r>
            <a:r>
              <a:rPr lang="en-US" sz="8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34067" y="4178897"/>
            <a:ext cx="1540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HEAT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24866" y="5257800"/>
            <a:ext cx="203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MASS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9333" y="4792133"/>
            <a:ext cx="3564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CHANGE IN TEMPERATURE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8600" y="3383030"/>
            <a:ext cx="238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SPECIFIC HEAT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514600" y="3479800"/>
            <a:ext cx="372533" cy="626533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009279" y="3623734"/>
            <a:ext cx="87654" cy="163406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710580" y="3623734"/>
            <a:ext cx="646954" cy="116840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8432800" y="3183503"/>
            <a:ext cx="1176868" cy="224331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59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3" y="753228"/>
            <a:ext cx="9889067" cy="1080938"/>
          </a:xfrm>
        </p:spPr>
        <p:txBody>
          <a:bodyPr/>
          <a:lstStyle/>
          <a:p>
            <a:r>
              <a:rPr lang="en-US" b="1" dirty="0"/>
              <a:t>CALCULATING CHANGES IN THERMAL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1693260"/>
          </a:xfrm>
        </p:spPr>
        <p:txBody>
          <a:bodyPr/>
          <a:lstStyle/>
          <a:p>
            <a:pPr marL="0" indent="0" algn="ctr">
              <a:buNone/>
            </a:pPr>
            <a:r>
              <a:rPr 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= m</a:t>
            </a:r>
            <a:r>
              <a:rPr lang="el-GR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</a:t>
            </a:r>
            <a:r>
              <a:rPr lang="en-US" sz="8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5741" y="4178897"/>
            <a:ext cx="186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Joules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77268" y="5257800"/>
            <a:ext cx="203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grams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9333" y="4792133"/>
            <a:ext cx="1913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ºC or 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8600" y="3383030"/>
            <a:ext cx="2632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J /g ºC  or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J /kg K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514600" y="3479800"/>
            <a:ext cx="372533" cy="626533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009279" y="3623734"/>
            <a:ext cx="87654" cy="163406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710580" y="3623734"/>
            <a:ext cx="646954" cy="116840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8432800" y="3183503"/>
            <a:ext cx="1176868" cy="224331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55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PRACTICE: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44412" cy="42247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 temperature of a 32g silver spoon increases from 20°C to 60°C.  If silver has a specific heat of 235J/kg K. what is the change in thermal energy (heat) of the spoon?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</a:t>
            </a:r>
            <a:r>
              <a:rPr lang="en-US" sz="2800" dirty="0">
                <a:solidFill>
                  <a:schemeClr val="bg1"/>
                </a:solidFill>
              </a:rPr>
              <a:t> = 32g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dirty="0">
                <a:solidFill>
                  <a:schemeClr val="bg1"/>
                </a:solidFill>
              </a:rPr>
              <a:t> = 235J/kg K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ΔT</a:t>
            </a:r>
            <a:r>
              <a:rPr lang="en-US" sz="2800" dirty="0">
                <a:solidFill>
                  <a:schemeClr val="bg1"/>
                </a:solidFill>
              </a:rPr>
              <a:t> = 60°C - 20°C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	= 40°C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K = 273 +°C = 313K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800" dirty="0">
                <a:solidFill>
                  <a:schemeClr val="bg1"/>
                </a:solidFill>
              </a:rPr>
              <a:t> =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19600" y="3479800"/>
                <a:ext cx="6951133" cy="2390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</a:rPr>
                  <a:t>Q = m</a:t>
                </a:r>
                <a:r>
                  <a:rPr lang="el-GR" sz="3200" dirty="0">
                    <a:solidFill>
                      <a:schemeClr val="bg1"/>
                    </a:solidFill>
                  </a:rPr>
                  <a:t>Δ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TC</a:t>
                </a:r>
                <a:r>
                  <a:rPr lang="en-US" sz="3200" baseline="-25000" dirty="0" err="1">
                    <a:solidFill>
                      <a:schemeClr val="bg1"/>
                    </a:solidFill>
                  </a:rPr>
                  <a:t>p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  =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𝑘𝑔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)(313K)(235J/kg K)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  = 2353.76 = 2354J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479800"/>
                <a:ext cx="6951133" cy="2390526"/>
              </a:xfrm>
              <a:prstGeom prst="rect">
                <a:avLst/>
              </a:prstGeom>
              <a:blipFill rotWithShape="1">
                <a:blip r:embed="rId2"/>
                <a:stretch>
                  <a:fillRect l="-2193" t="-3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92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PRACTICE: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44412" cy="42247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 copper ornament has a mass of 0.0693 kg and changes from a temperature of 20.0°C to 27.4ºC.  How much heat energy did it gain?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</a:t>
            </a:r>
            <a:r>
              <a:rPr lang="en-US" sz="2800" dirty="0">
                <a:solidFill>
                  <a:schemeClr val="bg1"/>
                </a:solidFill>
              </a:rPr>
              <a:t> = 0.0693g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dirty="0">
                <a:solidFill>
                  <a:schemeClr val="bg1"/>
                </a:solidFill>
              </a:rPr>
              <a:t> = 390J/g °C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ΔT</a:t>
            </a:r>
            <a:r>
              <a:rPr lang="en-US" sz="2800" dirty="0">
                <a:solidFill>
                  <a:schemeClr val="bg1"/>
                </a:solidFill>
              </a:rPr>
              <a:t> = 27.4°C – 20.0°C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	= 7.4°C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800" dirty="0">
                <a:solidFill>
                  <a:schemeClr val="bg1"/>
                </a:solidFill>
              </a:rPr>
              <a:t> =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19600" y="3479800"/>
                <a:ext cx="6951133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</a:rPr>
                  <a:t>Q = m</a:t>
                </a:r>
                <a:r>
                  <a:rPr lang="el-GR" sz="3200" dirty="0">
                    <a:solidFill>
                      <a:schemeClr val="bg1"/>
                    </a:solidFill>
                  </a:rPr>
                  <a:t>Δ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TC</a:t>
                </a:r>
                <a:r>
                  <a:rPr lang="en-US" sz="3200" baseline="-25000" dirty="0" err="1">
                    <a:solidFill>
                      <a:schemeClr val="bg1"/>
                    </a:solidFill>
                  </a:rPr>
                  <a:t>p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  =  (0.0693g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(7.4°C)(390J/g °C)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  = 199.9998 = 200J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479800"/>
                <a:ext cx="6951133" cy="2123658"/>
              </a:xfrm>
              <a:prstGeom prst="rect">
                <a:avLst/>
              </a:prstGeom>
              <a:blipFill rotWithShape="1">
                <a:blip r:embed="rId2"/>
                <a:stretch>
                  <a:fillRect l="-2193" t="-3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83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0321" y="753228"/>
            <a:ext cx="9613861" cy="952742"/>
          </a:xfrm>
        </p:spPr>
        <p:txBody>
          <a:bodyPr>
            <a:normAutofit/>
          </a:bodyPr>
          <a:lstStyle/>
          <a:p>
            <a:r>
              <a:rPr lang="en-US" altLang="en-US" sz="5400" b="1" dirty="0">
                <a:cs typeface="JasmineUPC" pitchFamily="18" charset="-34"/>
              </a:rPr>
              <a:t>USING HEAT – HEAT ENGINES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5218" y="2125362"/>
            <a:ext cx="10194878" cy="4732638"/>
          </a:xfrm>
          <a:noFill/>
        </p:spPr>
        <p:txBody>
          <a:bodyPr>
            <a:normAutofit fontScale="925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en-US" altLang="en-US" sz="32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The two main types of heat engines are </a:t>
            </a:r>
            <a:r>
              <a:rPr lang="en-US" alt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External</a:t>
            </a:r>
            <a:r>
              <a:rPr lang="en-US" altLang="en-US" sz="32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Combustion</a:t>
            </a:r>
            <a:r>
              <a:rPr lang="en-US" altLang="en-US" sz="32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and </a:t>
            </a:r>
            <a:r>
              <a:rPr lang="en-US" alt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Internal Combustion.</a:t>
            </a:r>
          </a:p>
          <a:p>
            <a:pPr algn="ctr">
              <a:buFont typeface="Wingdings" pitchFamily="2" charset="2"/>
              <a:buNone/>
            </a:pPr>
            <a:endParaRPr lang="en-US" altLang="en-US" i="1" dirty="0">
              <a:latin typeface="Tempus Sans ITC" pitchFamily="82" charset="0"/>
              <a:cs typeface="JasmineUPC" pitchFamily="18" charset="-34"/>
            </a:endParaRPr>
          </a:p>
          <a:p>
            <a:pPr algn="ctr">
              <a:buFont typeface="Wingdings" pitchFamily="2" charset="2"/>
              <a:buNone/>
            </a:pPr>
            <a:endParaRPr lang="en-US" altLang="en-US" i="1" dirty="0">
              <a:latin typeface="Tempus Sans ITC" pitchFamily="82" charset="0"/>
              <a:cs typeface="JasmineUPC" pitchFamily="18" charset="-34"/>
            </a:endParaRPr>
          </a:p>
          <a:p>
            <a:pPr algn="ctr">
              <a:buFont typeface="Wingdings" pitchFamily="2" charset="2"/>
              <a:buNone/>
            </a:pPr>
            <a:endParaRPr lang="en-US" altLang="en-US" i="1" dirty="0">
              <a:latin typeface="Tempus Sans ITC" pitchFamily="82" charset="0"/>
              <a:cs typeface="JasmineUPC" pitchFamily="18" charset="-34"/>
            </a:endParaRPr>
          </a:p>
          <a:p>
            <a:pPr algn="ctr">
              <a:buFont typeface="Wingdings" pitchFamily="2" charset="2"/>
              <a:buNone/>
            </a:pPr>
            <a:endParaRPr lang="en-US" altLang="en-US" i="1" dirty="0">
              <a:latin typeface="Tempus Sans ITC" pitchFamily="82" charset="0"/>
              <a:cs typeface="JasmineUPC" pitchFamily="18" charset="-34"/>
            </a:endParaRPr>
          </a:p>
          <a:p>
            <a:pPr algn="ctr">
              <a:buFont typeface="Wingdings" pitchFamily="2" charset="2"/>
              <a:buNone/>
            </a:pPr>
            <a:endParaRPr lang="en-US" altLang="en-US" i="1" dirty="0">
              <a:latin typeface="Tempus Sans ITC" pitchFamily="82" charset="0"/>
              <a:cs typeface="JasmineUPC" pitchFamily="18" charset="-34"/>
            </a:endParaRPr>
          </a:p>
          <a:p>
            <a:pPr>
              <a:buFont typeface="Wingdings" pitchFamily="2" charset="2"/>
              <a:buNone/>
            </a:pPr>
            <a:endParaRPr lang="en-US" altLang="en-US" b="1" i="1" dirty="0">
              <a:latin typeface="Tempus Sans ITC" pitchFamily="82" charset="0"/>
              <a:cs typeface="JasmineUPC" pitchFamily="18" charset="-34"/>
            </a:endParaRPr>
          </a:p>
          <a:p>
            <a:pPr>
              <a:buFont typeface="Wingdings" pitchFamily="2" charset="2"/>
              <a:buNone/>
            </a:pPr>
            <a:endParaRPr lang="en-US" altLang="en-US" b="1" i="1" dirty="0">
              <a:latin typeface="Tempus Sans ITC" pitchFamily="82" charset="0"/>
              <a:cs typeface="JasmineUPC" pitchFamily="18" charset="-34"/>
            </a:endParaRPr>
          </a:p>
          <a:p>
            <a:pPr>
              <a:buFont typeface="Wingdings" pitchFamily="2" charset="2"/>
              <a:buNone/>
            </a:pPr>
            <a:endParaRPr lang="en-US" altLang="en-US" b="1" i="1" dirty="0">
              <a:latin typeface="Tempus Sans ITC" pitchFamily="82" charset="0"/>
              <a:cs typeface="JasmineUPC" pitchFamily="18" charset="-34"/>
            </a:endParaRP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latin typeface="Trebuchet MS" panose="020B0603020202020204" pitchFamily="34" charset="0"/>
                <a:cs typeface="JasmineUPC" pitchFamily="18" charset="-34"/>
              </a:rPr>
              <a:t>			</a:t>
            </a:r>
            <a:r>
              <a:rPr lang="en-US" altLang="en-US" b="1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External = power plants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latin typeface="Trebuchet MS" panose="020B0603020202020204" pitchFamily="34" charset="0"/>
                <a:cs typeface="JasmineUPC" pitchFamily="18" charset="-34"/>
              </a:rPr>
              <a:t>								</a:t>
            </a:r>
            <a:r>
              <a:rPr lang="en-US" altLang="en-US" b="1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    Internal = car engine</a:t>
            </a:r>
          </a:p>
        </p:txBody>
      </p:sp>
      <p:pic>
        <p:nvPicPr>
          <p:cNvPr id="23556" name="Picture 5" descr="genera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65" y="3679209"/>
            <a:ext cx="5943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pist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720" y="2848971"/>
            <a:ext cx="2039938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75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b="1" dirty="0">
                <a:latin typeface="Trebuchet MS" panose="020B0603020202020204" pitchFamily="34" charset="0"/>
                <a:cs typeface="JasmineUPC" pitchFamily="18" charset="-34"/>
              </a:rPr>
              <a:t>USING HEAT – EXTERNAL COMBUSTION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8867" y="2146111"/>
            <a:ext cx="10895338" cy="35814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External combustion </a:t>
            </a: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– produces </a:t>
            </a:r>
            <a:r>
              <a:rPr lang="en-US" alt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electricity</a:t>
            </a:r>
            <a:r>
              <a:rPr lang="en-US" altLang="en-US" sz="28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at power plants.</a:t>
            </a:r>
          </a:p>
          <a:p>
            <a:pPr>
              <a:buFont typeface="Wingdings" pitchFamily="2" charset="2"/>
              <a:buNone/>
            </a:pP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Water is </a:t>
            </a:r>
            <a:r>
              <a:rPr lang="en-US" alt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heated</a:t>
            </a:r>
            <a:r>
              <a:rPr lang="en-US" altLang="en-US" sz="28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by a fuel and the pressurized steam </a:t>
            </a:r>
            <a:r>
              <a:rPr lang="en-US" alt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spins</a:t>
            </a:r>
            <a:r>
              <a:rPr lang="en-US" altLang="en-US" sz="28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a </a:t>
            </a:r>
            <a:r>
              <a:rPr lang="en-US" alt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turbine</a:t>
            </a: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.</a:t>
            </a:r>
          </a:p>
        </p:txBody>
      </p:sp>
      <p:pic>
        <p:nvPicPr>
          <p:cNvPr id="24580" name="Picture 4" descr="genera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362" y="4100723"/>
            <a:ext cx="7835106" cy="261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33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83" y="698638"/>
            <a:ext cx="9691978" cy="1080938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latin typeface="Trebuchet MS" panose="020B0603020202020204" pitchFamily="34" charset="0"/>
                <a:cs typeface="JasmineUPC" pitchFamily="18" charset="-34"/>
              </a:rPr>
              <a:t>USING HEAT – EXTERNAL COMBUSTION</a:t>
            </a:r>
            <a:endParaRPr lang="en-US" altLang="en-US" sz="4000" b="1" u="sng" dirty="0">
              <a:latin typeface="Tempus Sans ITC" pitchFamily="82" charset="0"/>
              <a:cs typeface="JasmineUPC" pitchFamily="18" charset="-34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1570" y="2146111"/>
            <a:ext cx="4053385" cy="4114800"/>
          </a:xfrm>
          <a:noFill/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3200" b="1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HEAT ENGINES</a:t>
            </a:r>
          </a:p>
          <a:p>
            <a:pPr>
              <a:buFont typeface="Wingdings" pitchFamily="2" charset="2"/>
              <a:buNone/>
            </a:pPr>
            <a:r>
              <a:rPr lang="en-US" altLang="en-US" sz="3200" u="sng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External combustion example</a:t>
            </a:r>
            <a:r>
              <a:rPr lang="en-US" altLang="en-US" sz="32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 – </a:t>
            </a:r>
            <a:r>
              <a:rPr lang="en-US" alt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nuclear power plants.</a:t>
            </a:r>
            <a:endParaRPr lang="en-US" altLang="en-US" sz="1600" b="1" dirty="0">
              <a:solidFill>
                <a:srgbClr val="FF0000"/>
              </a:solidFill>
              <a:latin typeface="Trebuchet MS" panose="020B0603020202020204" pitchFamily="34" charset="0"/>
              <a:cs typeface="JasmineUPC" pitchFamily="18" charset="-34"/>
            </a:endParaRPr>
          </a:p>
        </p:txBody>
      </p:sp>
      <p:pic>
        <p:nvPicPr>
          <p:cNvPr id="25604" name="Picture 7" descr="nuclear-power-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82" y="3025730"/>
            <a:ext cx="6914866" cy="361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21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b="1" dirty="0">
                <a:latin typeface="Trebuchet MS" panose="020B0603020202020204" pitchFamily="34" charset="0"/>
                <a:cs typeface="JasmineUPC" pitchFamily="18" charset="-34"/>
              </a:rPr>
              <a:t>USING HEAT – INTERNAL COMBUSTION</a:t>
            </a:r>
            <a:endParaRPr lang="en-US" altLang="en-US" sz="4000" b="1" u="sng" dirty="0">
              <a:latin typeface="Tempus Sans ITC" pitchFamily="82" charset="0"/>
              <a:cs typeface="JasmineUPC" pitchFamily="18" charset="-34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206" y="1981200"/>
            <a:ext cx="11618794" cy="1908412"/>
          </a:xfrm>
          <a:noFill/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Internal combustion </a:t>
            </a: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– car engines.</a:t>
            </a:r>
          </a:p>
          <a:p>
            <a:pPr>
              <a:buFont typeface="Wingdings" pitchFamily="2" charset="2"/>
              <a:buNone/>
            </a:pP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	The </a:t>
            </a:r>
            <a:r>
              <a:rPr lang="en-US" altLang="en-US" sz="36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fuel</a:t>
            </a:r>
            <a:r>
              <a:rPr lang="en-US" altLang="en-US" sz="36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(gas) is </a:t>
            </a:r>
            <a:r>
              <a:rPr lang="en-US" altLang="en-US" sz="36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compressed</a:t>
            </a:r>
            <a:r>
              <a:rPr lang="en-US" altLang="en-US" sz="36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and </a:t>
            </a:r>
            <a:r>
              <a:rPr lang="en-US" altLang="en-US" sz="36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ignited</a:t>
            </a:r>
            <a:r>
              <a:rPr lang="en-US" altLang="en-US" sz="36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(lit) to </a:t>
            </a:r>
            <a:r>
              <a:rPr lang="en-US" altLang="en-US" sz="3600" b="1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drive</a:t>
            </a:r>
            <a:r>
              <a:rPr lang="en-US" altLang="en-US" sz="3600" dirty="0">
                <a:solidFill>
                  <a:srgbClr val="FF0000"/>
                </a:solidFill>
                <a:latin typeface="Trebuchet MS" panose="020B0603020202020204" pitchFamily="34" charset="0"/>
                <a:cs typeface="JasmineUPC" pitchFamily="18" charset="-34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rebuchet MS" panose="020B0603020202020204" pitchFamily="34" charset="0"/>
                <a:cs typeface="JasmineUPC" pitchFamily="18" charset="-34"/>
              </a:rPr>
              <a:t>a piston.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256" y="3255061"/>
            <a:ext cx="6661103" cy="360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42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2738</TotalTime>
  <Words>667</Words>
  <Application>Microsoft Office PowerPoint</Application>
  <PresentationFormat>Widescreen</PresentationFormat>
  <Paragraphs>108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Cambria Math</vt:lpstr>
      <vt:lpstr>JasmineUPC</vt:lpstr>
      <vt:lpstr>Tempus Sans ITC</vt:lpstr>
      <vt:lpstr>Times New Roman</vt:lpstr>
      <vt:lpstr>Trebuchet MS</vt:lpstr>
      <vt:lpstr>Wingdings</vt:lpstr>
      <vt:lpstr>Berlin</vt:lpstr>
      <vt:lpstr>SPECIFIC HEAT</vt:lpstr>
      <vt:lpstr>SPECIFIC HEAT</vt:lpstr>
      <vt:lpstr>SPECIFIC HEAT</vt:lpstr>
      <vt:lpstr>SPECIFIC HEAT</vt:lpstr>
      <vt:lpstr>SPECIFIC HEAT</vt:lpstr>
      <vt:lpstr>SPECIFIC HEAT</vt:lpstr>
      <vt:lpstr>PowerPoint Presentation</vt:lpstr>
      <vt:lpstr>SPECIFIC HEAT: WATER</vt:lpstr>
      <vt:lpstr>SPECIFIC HEAT: WATER</vt:lpstr>
      <vt:lpstr>CALORIMETER</vt:lpstr>
      <vt:lpstr>CALCULATING CHANGES IN THERMAL ENERGY</vt:lpstr>
      <vt:lpstr>CALCULATING CHANGES IN THERMAL ENERGY</vt:lpstr>
      <vt:lpstr>PRACTICE:</vt:lpstr>
      <vt:lpstr>PRACTICE:</vt:lpstr>
      <vt:lpstr>USING HEAT – HEAT ENGINES</vt:lpstr>
      <vt:lpstr>USING HEAT – EXTERNAL COMBUSTION</vt:lpstr>
      <vt:lpstr>USING HEAT – EXTERNAL COMBUSTION</vt:lpstr>
      <vt:lpstr>USING HEAT – INTERNAL COMBUSTION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 ENERGY</dc:title>
  <dc:creator>Nancy Brim</dc:creator>
  <cp:lastModifiedBy>Nancy Brim</cp:lastModifiedBy>
  <cp:revision>69</cp:revision>
  <dcterms:created xsi:type="dcterms:W3CDTF">2015-10-13T00:07:15Z</dcterms:created>
  <dcterms:modified xsi:type="dcterms:W3CDTF">2018-02-17T03:37:50Z</dcterms:modified>
</cp:coreProperties>
</file>