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2"/>
  </p:handoutMasterIdLst>
  <p:sldIdLst>
    <p:sldId id="354" r:id="rId2"/>
    <p:sldId id="355" r:id="rId3"/>
    <p:sldId id="356" r:id="rId4"/>
    <p:sldId id="357" r:id="rId5"/>
    <p:sldId id="358" r:id="rId6"/>
    <p:sldId id="359" r:id="rId7"/>
    <p:sldId id="360" r:id="rId8"/>
    <p:sldId id="361" r:id="rId9"/>
    <p:sldId id="362" r:id="rId10"/>
    <p:sldId id="363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FF66"/>
    <a:srgbClr val="00FFCC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2787"/>
    <p:restoredTop sz="90929"/>
  </p:normalViewPr>
  <p:slideViewPr>
    <p:cSldViewPr>
      <p:cViewPr>
        <p:scale>
          <a:sx n="70" d="100"/>
          <a:sy n="70" d="100"/>
        </p:scale>
        <p:origin x="-1068" y="-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53A116-C92C-439A-A06F-5E87DB878C21}" type="datetimeFigureOut">
              <a:rPr lang="en-US" smtClean="0"/>
              <a:t>2/5/2018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0254DB-AA9A-4667-9B10-868CC507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9583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A19F9-3032-4426-93C0-EC01B64F0D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8101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B216F5-2E9A-4060-82F3-786FE4DDED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3077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2AC426-89FA-41E8-A2B0-19AF1B4512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2279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21D18D-3D8C-4738-B67B-0E46850D27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4990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808AA-1B22-4E8D-BDA8-5416E5ECF0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911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9ECCC-477A-4346-9838-61FB018808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0211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3987BE-78BF-4C75-999E-17F331FEB3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9944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7D488-BBCF-40E6-8969-67933EFCA4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8559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F9BED4-57ED-41E4-95A1-F6A2572968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8008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51EF11-9590-40DB-A22C-437D2DF432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0245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41025D-20EA-4F74-A598-5368654104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5941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D6F5">
            <a:alpha val="54117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6F09A99-EDDF-433D-9188-F59B237DB5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rgbClr val="0070C0"/>
                </a:solidFill>
              </a:rPr>
              <a:t>REVIEW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609600"/>
          </a:xfrm>
        </p:spPr>
        <p:txBody>
          <a:bodyPr/>
          <a:lstStyle/>
          <a:p>
            <a:pPr marL="0" lvl="0" indent="0">
              <a:buNone/>
            </a:pPr>
            <a:r>
              <a:rPr lang="en-US" dirty="0"/>
              <a:t>1. Be able to tell what a machine does for us.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2604155"/>
            <a:ext cx="6143625" cy="4140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570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rgbClr val="0070C0"/>
                </a:solidFill>
              </a:rPr>
              <a:t>REVIEW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1676400"/>
          </a:xfrm>
        </p:spPr>
        <p:txBody>
          <a:bodyPr/>
          <a:lstStyle/>
          <a:p>
            <a:pPr marL="461963" lvl="0" indent="-461963">
              <a:buNone/>
            </a:pPr>
            <a:r>
              <a:rPr lang="en-US" dirty="0"/>
              <a:t>2. 	Know the three ways works can be made easier and be able to give an example of each.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886200"/>
            <a:ext cx="4972050" cy="2419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10250" y="4235253"/>
            <a:ext cx="2971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>
                <a:solidFill>
                  <a:srgbClr val="FF0000"/>
                </a:solidFill>
              </a:rPr>
              <a:t>shovel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solidFill>
                  <a:srgbClr val="FF0000"/>
                </a:solidFill>
              </a:rPr>
              <a:t>ramp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solidFill>
                  <a:srgbClr val="FF0000"/>
                </a:solidFill>
              </a:rPr>
              <a:t>mini blind</a:t>
            </a:r>
          </a:p>
        </p:txBody>
      </p:sp>
      <p:cxnSp>
        <p:nvCxnSpPr>
          <p:cNvPr id="9" name="Straight Arrow Connector 8"/>
          <p:cNvCxnSpPr/>
          <p:nvPr/>
        </p:nvCxnSpPr>
        <p:spPr bwMode="auto">
          <a:xfrm flipH="1">
            <a:off x="4800600" y="4724400"/>
            <a:ext cx="9144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/>
          <p:cNvCxnSpPr/>
          <p:nvPr/>
        </p:nvCxnSpPr>
        <p:spPr bwMode="auto">
          <a:xfrm flipH="1" flipV="1">
            <a:off x="5181600" y="5383130"/>
            <a:ext cx="533400" cy="10327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/>
          <p:nvPr/>
        </p:nvCxnSpPr>
        <p:spPr bwMode="auto">
          <a:xfrm flipH="1" flipV="1">
            <a:off x="5181600" y="6019800"/>
            <a:ext cx="533400" cy="76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924686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rgbClr val="0070C0"/>
                </a:solidFill>
              </a:rPr>
              <a:t>REVIEW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1524000"/>
          </a:xfrm>
        </p:spPr>
        <p:txBody>
          <a:bodyPr/>
          <a:lstStyle/>
          <a:p>
            <a:pPr marL="514350" lvl="0" indent="-514350">
              <a:buAutoNum type="arabicPeriod" startAt="3"/>
            </a:pPr>
            <a:r>
              <a:rPr lang="en-US" dirty="0"/>
              <a:t>Know the two forces involved: Effort Force, F</a:t>
            </a:r>
            <a:r>
              <a:rPr lang="en-US" baseline="-25000" dirty="0"/>
              <a:t>e</a:t>
            </a:r>
            <a:r>
              <a:rPr lang="en-US" dirty="0"/>
              <a:t>, and Resistance Force, F</a:t>
            </a:r>
            <a:r>
              <a:rPr lang="en-US" baseline="-25000" dirty="0"/>
              <a:t>r</a:t>
            </a:r>
            <a:r>
              <a:rPr lang="en-US" dirty="0"/>
              <a:t>.</a:t>
            </a:r>
          </a:p>
          <a:p>
            <a:pPr marL="514350" lvl="0" indent="-514350">
              <a:buAutoNum type="arabicPeriod" startAt="3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3276600"/>
            <a:ext cx="4383741" cy="310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589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rgbClr val="0070C0"/>
                </a:solidFill>
              </a:rPr>
              <a:t>REVIEW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2057400"/>
          </a:xfrm>
        </p:spPr>
        <p:txBody>
          <a:bodyPr/>
          <a:lstStyle/>
          <a:p>
            <a:pPr marL="461963" lvl="0" indent="-461963">
              <a:buNone/>
            </a:pPr>
            <a:r>
              <a:rPr lang="en-US" dirty="0"/>
              <a:t>4. 	Understand how energy is transferred in a machine and that </a:t>
            </a:r>
            <a:r>
              <a:rPr lang="en-US" dirty="0" err="1"/>
              <a:t>W</a:t>
            </a:r>
            <a:r>
              <a:rPr lang="en-US" baseline="-25000" dirty="0" err="1"/>
              <a:t>out</a:t>
            </a:r>
            <a:r>
              <a:rPr lang="en-US" dirty="0"/>
              <a:t> is always smaller than W</a:t>
            </a:r>
            <a:r>
              <a:rPr lang="en-US" baseline="-25000" dirty="0"/>
              <a:t>in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3810000"/>
            <a:ext cx="7467600" cy="193899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marL="463550" indent="-463550">
              <a:buFont typeface="Wingdings" panose="05000000000000000000" pitchFamily="2" charset="2"/>
              <a:buChar char="ü"/>
            </a:pPr>
            <a:r>
              <a:rPr lang="en-US" dirty="0" err="1"/>
              <a:t>W</a:t>
            </a:r>
            <a:r>
              <a:rPr lang="en-US" baseline="-25000" dirty="0" err="1"/>
              <a:t>out</a:t>
            </a:r>
            <a:r>
              <a:rPr lang="en-US" dirty="0"/>
              <a:t> is Work Output – the amount of work the machine puts out.</a:t>
            </a:r>
          </a:p>
          <a:p>
            <a:pPr marL="463550" indent="-463550">
              <a:buFont typeface="Wingdings" panose="05000000000000000000" pitchFamily="2" charset="2"/>
              <a:buChar char="ü"/>
            </a:pPr>
            <a:r>
              <a:rPr lang="en-US" dirty="0"/>
              <a:t>W</a:t>
            </a:r>
            <a:r>
              <a:rPr lang="en-US" baseline="-25000" dirty="0"/>
              <a:t>in</a:t>
            </a:r>
            <a:r>
              <a:rPr lang="en-US" dirty="0"/>
              <a:t> is Work Input – the amount of work YOU put into the machine.</a:t>
            </a:r>
          </a:p>
          <a:p>
            <a:pPr marL="463550" indent="-463550">
              <a:buFont typeface="Wingdings" panose="05000000000000000000" pitchFamily="2" charset="2"/>
              <a:buChar char="ü"/>
            </a:pPr>
            <a:r>
              <a:rPr lang="en-US" dirty="0"/>
              <a:t>Friction/heat means </a:t>
            </a:r>
            <a:r>
              <a:rPr lang="en-US" dirty="0" err="1"/>
              <a:t>W</a:t>
            </a:r>
            <a:r>
              <a:rPr lang="en-US" baseline="-25000" dirty="0" err="1"/>
              <a:t>out</a:t>
            </a:r>
            <a:r>
              <a:rPr lang="en-US" dirty="0"/>
              <a:t> is less than W</a:t>
            </a:r>
            <a:r>
              <a:rPr lang="en-US" baseline="-25000" dirty="0"/>
              <a:t>in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964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449" y="152400"/>
            <a:ext cx="7772400" cy="1143000"/>
          </a:xfrm>
        </p:spPr>
        <p:txBody>
          <a:bodyPr/>
          <a:lstStyle/>
          <a:p>
            <a:r>
              <a:rPr lang="en-US" sz="4800" b="1" dirty="0">
                <a:solidFill>
                  <a:srgbClr val="0070C0"/>
                </a:solidFill>
              </a:rPr>
              <a:t>REVIEW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28" y="1306398"/>
            <a:ext cx="7772400" cy="1600200"/>
          </a:xfrm>
        </p:spPr>
        <p:txBody>
          <a:bodyPr/>
          <a:lstStyle/>
          <a:p>
            <a:pPr marL="461963" lvl="0" indent="-461963">
              <a:buNone/>
            </a:pPr>
            <a:r>
              <a:rPr lang="en-US" dirty="0"/>
              <a:t>5. 	Define the six simple machines and be able to identify an example of each.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2563491"/>
            <a:ext cx="5715000" cy="4294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38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4800" b="1" dirty="0">
                <a:solidFill>
                  <a:srgbClr val="0070C0"/>
                </a:solidFill>
              </a:rPr>
              <a:t>REVIEW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299" y="1278118"/>
            <a:ext cx="7772400" cy="1371600"/>
          </a:xfrm>
        </p:spPr>
        <p:txBody>
          <a:bodyPr/>
          <a:lstStyle/>
          <a:p>
            <a:pPr marL="461963" lvl="0" indent="-461963">
              <a:buNone/>
            </a:pPr>
            <a:r>
              <a:rPr lang="en-US" dirty="0"/>
              <a:t>6. Describe and identify the three types of levers.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2437615"/>
            <a:ext cx="4652963" cy="4092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140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rgbClr val="0070C0"/>
                </a:solidFill>
              </a:rPr>
              <a:t>REVIEW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1752600"/>
          </a:xfrm>
        </p:spPr>
        <p:txBody>
          <a:bodyPr/>
          <a:lstStyle/>
          <a:p>
            <a:pPr marL="395288" lvl="0" indent="-395288">
              <a:buNone/>
            </a:pPr>
            <a:r>
              <a:rPr lang="en-US" dirty="0"/>
              <a:t>7. Define mechanical advantage and be able to calculate for all the simple machines both with distance and force.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3886200"/>
            <a:ext cx="7543800" cy="2123658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>
                <a:solidFill>
                  <a:srgbClr val="7030A0"/>
                </a:solidFill>
              </a:rPr>
              <a:t>The number of times a machine multiplies the effort force </a:t>
            </a:r>
            <a:r>
              <a:rPr lang="en-US" sz="3600" dirty="0">
                <a:solidFill>
                  <a:srgbClr val="7030A0"/>
                </a:solidFill>
              </a:rPr>
              <a:t>is the mechanical advantage of the machine.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315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rgbClr val="0070C0"/>
                </a:solidFill>
              </a:rPr>
              <a:t>REVIEW</a:t>
            </a:r>
            <a:endParaRPr lang="en-US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057400"/>
            <a:ext cx="7105650" cy="446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081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rgbClr val="0070C0"/>
                </a:solidFill>
              </a:rPr>
              <a:t>REVIEW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1963" lvl="0" indent="-461963">
              <a:buNone/>
            </a:pPr>
            <a:r>
              <a:rPr lang="en-US" dirty="0"/>
              <a:t>8. 	Define a compound machine and be able to recognize examples.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3429000"/>
            <a:ext cx="7239000" cy="1569660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A </a:t>
            </a:r>
            <a:r>
              <a:rPr lang="en-US" sz="3200" b="1" i="1" dirty="0">
                <a:solidFill>
                  <a:srgbClr val="FF0000"/>
                </a:solidFill>
              </a:rPr>
              <a:t>compound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i="1" dirty="0">
                <a:solidFill>
                  <a:srgbClr val="FF0000"/>
                </a:solidFill>
              </a:rPr>
              <a:t>machine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is a machine consisting of two or more simple machines operating together.</a:t>
            </a:r>
          </a:p>
        </p:txBody>
      </p:sp>
    </p:spTree>
    <p:extLst>
      <p:ext uri="{BB962C8B-B14F-4D97-AF65-F5344CB8AC3E}">
        <p14:creationId xmlns:p14="http://schemas.microsoft.com/office/powerpoint/2010/main" val="839370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4800" b="1" dirty="0">
                <a:solidFill>
                  <a:srgbClr val="0070C0"/>
                </a:solidFill>
              </a:rPr>
              <a:t>REVIEW</a:t>
            </a:r>
            <a:endParaRPr lang="en-US" sz="4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254" y="1390650"/>
            <a:ext cx="7135346" cy="539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44785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4183</TotalTime>
  <Words>155</Words>
  <Application>Microsoft Office PowerPoint</Application>
  <PresentationFormat>On-screen Show (4:3)</PresentationFormat>
  <Paragraphs>26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Default Design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</vt:vector>
  </TitlesOfParts>
  <Company>sms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wicboe</dc:creator>
  <cp:lastModifiedBy>nbrim</cp:lastModifiedBy>
  <cp:revision>93</cp:revision>
  <cp:lastPrinted>2015-10-01T01:24:48Z</cp:lastPrinted>
  <dcterms:created xsi:type="dcterms:W3CDTF">2000-08-10T17:39:16Z</dcterms:created>
  <dcterms:modified xsi:type="dcterms:W3CDTF">2018-02-05T14:29:35Z</dcterms:modified>
</cp:coreProperties>
</file>