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330" r:id="rId2"/>
    <p:sldId id="325" r:id="rId3"/>
    <p:sldId id="336" r:id="rId4"/>
    <p:sldId id="326" r:id="rId5"/>
    <p:sldId id="327" r:id="rId6"/>
    <p:sldId id="332" r:id="rId7"/>
    <p:sldId id="333" r:id="rId8"/>
    <p:sldId id="267" r:id="rId9"/>
    <p:sldId id="334" r:id="rId10"/>
    <p:sldId id="268" r:id="rId11"/>
    <p:sldId id="442" r:id="rId12"/>
    <p:sldId id="341" r:id="rId13"/>
    <p:sldId id="339" r:id="rId14"/>
    <p:sldId id="340" r:id="rId15"/>
    <p:sldId id="353" r:id="rId16"/>
    <p:sldId id="342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9EF8FC"/>
    <a:srgbClr val="FCFEFE"/>
    <a:srgbClr val="FF9900"/>
    <a:srgbClr val="660033"/>
    <a:srgbClr val="FF00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248583-1AC7-458D-9498-1D71AEEF22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310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9D559E-01F9-4B8C-ACD6-7829FA00BB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04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2831BE-C068-4E01-9EC8-572D2111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782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64162A-8468-4956-8AAC-795133FE59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03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7A235-E02D-4082-953F-558F0607B0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62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E5EEF-3B66-48A9-95AF-03DDF37F42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12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C6035-F210-43BF-A6A2-BCDE407B2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33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F3C697-7AF7-40C5-940C-B59AF75C6A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8921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022D53-ACC1-4B53-A283-950F76B52A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0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F3D08-1455-48EF-A0B1-C59FC1D7E3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006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467E3F-9103-474C-B523-0A4EAE5D76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35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0ACF70-7198-473F-9408-852992AB5D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57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EF8F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4845509-B0B8-4EAB-956C-0E77962C44E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2s2fZr8sqQ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en-US" altLang="en-US" sz="4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n-US" altLang="en-US" sz="3200"/>
          </a:p>
        </p:txBody>
      </p:sp>
      <p:pic>
        <p:nvPicPr>
          <p:cNvPr id="2052" name="Picture 4" descr="j02894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 rot="-579681">
            <a:off x="233363" y="911225"/>
            <a:ext cx="8604250" cy="5257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-366"/>
              </a:avLst>
            </a:prstTxWarp>
          </a:bodyPr>
          <a:lstStyle/>
          <a:p>
            <a:pPr algn="ctr"/>
            <a:r>
              <a:rPr lang="en-US" sz="3600" b="1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OilBats"/>
              </a:rPr>
              <a:t>WAVES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0" y="5985260"/>
            <a:ext cx="990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hlinkClick r:id="rId3"/>
              </a:rPr>
              <a:t>Waves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4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5400" dirty="0">
                <a:solidFill>
                  <a:srgbClr val="002060"/>
                </a:solidFill>
              </a:rPr>
              <a:t>WAVES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85912"/>
            <a:ext cx="4840287" cy="4838700"/>
          </a:xfrm>
        </p:spPr>
        <p:txBody>
          <a:bodyPr/>
          <a:lstStyle/>
          <a:p>
            <a:r>
              <a:rPr lang="en-US" altLang="en-US" sz="2800" dirty="0"/>
              <a:t>A </a:t>
            </a:r>
            <a:r>
              <a:rPr lang="en-US" altLang="en-US" sz="2800" b="1" dirty="0">
                <a:solidFill>
                  <a:schemeClr val="hlink"/>
                </a:solidFill>
              </a:rPr>
              <a:t>WAVE</a:t>
            </a:r>
            <a:r>
              <a:rPr lang="en-US" altLang="en-US" sz="2800" dirty="0"/>
              <a:t> is a </a:t>
            </a:r>
            <a:r>
              <a:rPr lang="en-US" altLang="en-US" sz="2800" b="1" dirty="0">
                <a:solidFill>
                  <a:srgbClr val="FF0000"/>
                </a:solidFill>
              </a:rPr>
              <a:t>repeating disturbance or movement </a:t>
            </a:r>
            <a:r>
              <a:rPr lang="en-US" altLang="en-US" sz="2800" dirty="0"/>
              <a:t>that transfers energy through matter or space.</a:t>
            </a:r>
          </a:p>
          <a:p>
            <a:r>
              <a:rPr lang="en-US" altLang="en-US" sz="2800" dirty="0"/>
              <a:t>The energy is transferred to </a:t>
            </a:r>
            <a:r>
              <a:rPr lang="en-US" altLang="en-US" sz="2800" b="1" dirty="0">
                <a:solidFill>
                  <a:srgbClr val="FF0000"/>
                </a:solidFill>
              </a:rPr>
              <a:t>nearby particles </a:t>
            </a:r>
            <a:r>
              <a:rPr lang="en-US" altLang="en-US" sz="2800" dirty="0"/>
              <a:t>and they move, causing other particles to move.</a:t>
            </a:r>
          </a:p>
          <a:p>
            <a:r>
              <a:rPr lang="en-US" altLang="en-US" sz="2800" dirty="0"/>
              <a:t>Energy is transferred from </a:t>
            </a:r>
            <a:r>
              <a:rPr lang="en-US" altLang="en-US" sz="2800" b="1" dirty="0">
                <a:solidFill>
                  <a:srgbClr val="FF0000"/>
                </a:solidFill>
              </a:rPr>
              <a:t>one</a:t>
            </a:r>
            <a:r>
              <a:rPr lang="en-US" altLang="en-US" sz="2800" dirty="0"/>
              <a:t> place to </a:t>
            </a:r>
            <a:r>
              <a:rPr lang="en-US" altLang="en-US" sz="2800" b="1" dirty="0">
                <a:solidFill>
                  <a:srgbClr val="FF0000"/>
                </a:solidFill>
              </a:rPr>
              <a:t>another</a:t>
            </a:r>
            <a:r>
              <a:rPr lang="en-US" altLang="en-US" sz="2800" dirty="0"/>
              <a:t>.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6" r="6779"/>
          <a:stretch>
            <a:fillRect/>
          </a:stretch>
        </p:blipFill>
        <p:spPr bwMode="auto">
          <a:xfrm>
            <a:off x="5476875" y="1828800"/>
            <a:ext cx="3667125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462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28600" y="0"/>
            <a:ext cx="876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002060"/>
                </a:solidFill>
                <a:latin typeface="+mj-lt"/>
              </a:rPr>
              <a:t>WAVES</a:t>
            </a:r>
          </a:p>
        </p:txBody>
      </p:sp>
      <p:pic>
        <p:nvPicPr>
          <p:cNvPr id="12293" name="Picture 5" descr="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426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0" y="5181600"/>
            <a:ext cx="91440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400" dirty="0">
                <a:latin typeface="Times New Roman" panose="02020603050405020304" pitchFamily="18" charset="0"/>
              </a:rPr>
              <a:t>Energy is </a:t>
            </a: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transferred; </a:t>
            </a:r>
          </a:p>
          <a:p>
            <a:pPr algn="ctr">
              <a:spcBef>
                <a:spcPct val="50000"/>
              </a:spcBef>
            </a:pP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NOT THE MATTER!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6248400" y="4724400"/>
            <a:ext cx="2895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5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1143000"/>
          </a:xfrm>
        </p:spPr>
        <p:txBody>
          <a:bodyPr/>
          <a:lstStyle/>
          <a:p>
            <a:r>
              <a:rPr lang="en-US" altLang="en-US" sz="5400" b="1" dirty="0">
                <a:solidFill>
                  <a:srgbClr val="002060"/>
                </a:solidFill>
              </a:rPr>
              <a:t>WAVES</a:t>
            </a:r>
          </a:p>
        </p:txBody>
      </p:sp>
      <p:sp>
        <p:nvSpPr>
          <p:cNvPr id="76800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81000" y="1688471"/>
            <a:ext cx="5029200" cy="4955216"/>
          </a:xfrm>
        </p:spPr>
        <p:txBody>
          <a:bodyPr/>
          <a:lstStyle/>
          <a:p>
            <a:r>
              <a:rPr lang="en-US" altLang="en-US" dirty="0"/>
              <a:t>Waves carry useful information and energy.</a:t>
            </a:r>
          </a:p>
          <a:p>
            <a:r>
              <a:rPr lang="en-US" altLang="en-US" dirty="0"/>
              <a:t>Waves are all around us:</a:t>
            </a:r>
          </a:p>
          <a:p>
            <a:pPr lvl="1"/>
            <a:r>
              <a:rPr lang="en-US" altLang="en-US" b="1" dirty="0">
                <a:solidFill>
                  <a:srgbClr val="FF0000"/>
                </a:solidFill>
              </a:rPr>
              <a:t>light from the stoplight</a:t>
            </a:r>
          </a:p>
          <a:p>
            <a:pPr lvl="1"/>
            <a:r>
              <a:rPr lang="en-US" altLang="en-US" b="1" dirty="0">
                <a:solidFill>
                  <a:srgbClr val="FF0000"/>
                </a:solidFill>
              </a:rPr>
              <a:t>ripples in a puddle of water</a:t>
            </a:r>
          </a:p>
          <a:p>
            <a:pPr lvl="1"/>
            <a:r>
              <a:rPr lang="en-US" altLang="en-US" b="1" dirty="0">
                <a:solidFill>
                  <a:srgbClr val="FF0000"/>
                </a:solidFill>
              </a:rPr>
              <a:t>electricity flowing in wires</a:t>
            </a:r>
          </a:p>
          <a:p>
            <a:pPr lvl="1"/>
            <a:r>
              <a:rPr lang="en-US" altLang="en-US" b="1" dirty="0">
                <a:solidFill>
                  <a:srgbClr val="FF0000"/>
                </a:solidFill>
              </a:rPr>
              <a:t>radio and television and cell phone transmissions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408488" y="4505325"/>
            <a:ext cx="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defRPr>
            </a:lvl9pPr>
          </a:lstStyle>
          <a:p>
            <a:pPr algn="ctr"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endParaRPr lang="en-US" altLang="en-US" sz="2400" b="1">
              <a:solidFill>
                <a:schemeClr val="accent2"/>
              </a:solidFill>
              <a:latin typeface="Gill Sans MT" panose="020B0502020104020203" pitchFamily="34" charset="0"/>
            </a:endParaRPr>
          </a:p>
        </p:txBody>
      </p:sp>
      <p:pic>
        <p:nvPicPr>
          <p:cNvPr id="76800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524000"/>
            <a:ext cx="334645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65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8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8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8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80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80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680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0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z="5400" b="1" dirty="0">
                <a:solidFill>
                  <a:srgbClr val="002060"/>
                </a:solidFill>
              </a:rPr>
              <a:t>WAVES</a:t>
            </a:r>
          </a:p>
        </p:txBody>
      </p:sp>
      <p:sp>
        <p:nvSpPr>
          <p:cNvPr id="77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382000" cy="4343400"/>
          </a:xfrm>
        </p:spPr>
        <p:txBody>
          <a:bodyPr/>
          <a:lstStyle/>
          <a:p>
            <a:pPr>
              <a:spcBef>
                <a:spcPct val="25000"/>
              </a:spcBef>
            </a:pPr>
            <a:r>
              <a:rPr lang="en-US" altLang="en-US" b="0" dirty="0"/>
              <a:t>Anytime you see a vibration that moves...</a:t>
            </a:r>
          </a:p>
          <a:p>
            <a:pPr>
              <a:spcBef>
                <a:spcPct val="25000"/>
              </a:spcBef>
            </a:pPr>
            <a:r>
              <a:rPr lang="en-US" altLang="en-US" b="0" dirty="0"/>
              <a:t>Anything that makes or responds to sound... </a:t>
            </a:r>
          </a:p>
          <a:p>
            <a:pPr>
              <a:spcBef>
                <a:spcPct val="25000"/>
              </a:spcBef>
            </a:pPr>
            <a:r>
              <a:rPr lang="en-US" altLang="en-US" b="0" dirty="0"/>
              <a:t>Anything that makes or responds to light ...</a:t>
            </a:r>
          </a:p>
          <a:p>
            <a:pPr>
              <a:spcBef>
                <a:spcPct val="25000"/>
              </a:spcBef>
            </a:pPr>
            <a:r>
              <a:rPr lang="en-US" altLang="en-US" b="0" dirty="0"/>
              <a:t>Anything that transmits information through the air (or space) without wires...</a:t>
            </a:r>
          </a:p>
          <a:p>
            <a:pPr lvl="1">
              <a:spcBef>
                <a:spcPct val="25000"/>
              </a:spcBef>
            </a:pPr>
            <a:r>
              <a:rPr lang="en-US" altLang="en-US" b="0" dirty="0"/>
              <a:t>cell phones, radio, and television.</a:t>
            </a:r>
          </a:p>
          <a:p>
            <a:pPr>
              <a:spcBef>
                <a:spcPct val="25000"/>
              </a:spcBef>
            </a:pPr>
            <a:r>
              <a:rPr lang="en-US" altLang="en-US" b="0" dirty="0"/>
              <a:t>Anything that allows you to “see through” objects...</a:t>
            </a:r>
          </a:p>
          <a:p>
            <a:pPr lvl="1">
              <a:spcBef>
                <a:spcPct val="25000"/>
              </a:spcBef>
            </a:pPr>
            <a:r>
              <a:rPr lang="en-US" altLang="en-US" b="0" dirty="0"/>
              <a:t>ultrasound, CAT scans, MRI scans, and X rays</a:t>
            </a:r>
          </a:p>
        </p:txBody>
      </p:sp>
    </p:spTree>
    <p:extLst>
      <p:ext uri="{BB962C8B-B14F-4D97-AF65-F5344CB8AC3E}">
        <p14:creationId xmlns:p14="http://schemas.microsoft.com/office/powerpoint/2010/main" val="241535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7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7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7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7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7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7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7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05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TYPES OF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974" y="1600200"/>
            <a:ext cx="8305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types of waves:</a:t>
            </a:r>
          </a:p>
          <a:p>
            <a:pPr lvl="2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</a:t>
            </a:r>
          </a:p>
          <a:p>
            <a:pPr lvl="2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Non-Mechanical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Mechanical: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waves need a medium in order to travel.</a:t>
            </a:r>
          </a:p>
          <a:p>
            <a:pPr lvl="2">
              <a:buFontTx/>
              <a:buBlip>
                <a:blip r:embed="rId2"/>
              </a:buBlip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Sound, water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Non-mechanical: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waves do not need a medium to travel.</a:t>
            </a:r>
          </a:p>
          <a:p>
            <a:pPr lvl="2">
              <a:buFontTx/>
              <a:buBlip>
                <a:blip r:embed="rId2"/>
              </a:buBlip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light, gamma waves, microwaves, x-rays</a:t>
            </a:r>
          </a:p>
        </p:txBody>
      </p:sp>
    </p:spTree>
    <p:extLst>
      <p:ext uri="{BB962C8B-B14F-4D97-AF65-F5344CB8AC3E}">
        <p14:creationId xmlns:p14="http://schemas.microsoft.com/office/powerpoint/2010/main" val="207949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MECHANICAL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40126"/>
            <a:ext cx="7772400" cy="2438400"/>
          </a:xfrm>
        </p:spPr>
        <p:txBody>
          <a:bodyPr/>
          <a:lstStyle/>
          <a:p>
            <a:r>
              <a:rPr lang="en-US" altLang="en-US" dirty="0"/>
              <a:t>Waves that require a </a:t>
            </a:r>
            <a:r>
              <a:rPr lang="en-US" altLang="en-US" b="1" dirty="0">
                <a:solidFill>
                  <a:srgbClr val="FF0000"/>
                </a:solidFill>
              </a:rPr>
              <a:t>medium</a:t>
            </a:r>
            <a:r>
              <a:rPr lang="en-US" altLang="en-US" dirty="0"/>
              <a:t> to travel.</a:t>
            </a:r>
          </a:p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medium is the 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material a wave travels through.</a:t>
            </a:r>
          </a:p>
          <a:p>
            <a:r>
              <a:rPr lang="en-US" dirty="0"/>
              <a:t>Examples: </a:t>
            </a: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en-US" altLang="en-US" b="1" dirty="0">
                <a:solidFill>
                  <a:srgbClr val="FF0000"/>
                </a:solidFill>
              </a:rPr>
              <a:t>ound and water.</a:t>
            </a:r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038" y="4136491"/>
            <a:ext cx="3962400" cy="26860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4343400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Light waves are </a:t>
            </a:r>
            <a:r>
              <a:rPr lang="en-US" altLang="en-US" sz="32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NOT</a:t>
            </a:r>
            <a:r>
              <a:rPr lang="en-US" altLang="en-US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Mechanical Waves.</a:t>
            </a:r>
          </a:p>
        </p:txBody>
      </p:sp>
    </p:spTree>
    <p:extLst>
      <p:ext uri="{BB962C8B-B14F-4D97-AF65-F5344CB8AC3E}">
        <p14:creationId xmlns:p14="http://schemas.microsoft.com/office/powerpoint/2010/main" val="150083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002060"/>
                </a:solidFill>
              </a:rPr>
              <a:t>TYPES OF WAVES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4911254" cy="6096000"/>
          </a:xfrm>
        </p:spPr>
        <p:txBody>
          <a:bodyPr/>
          <a:lstStyle/>
          <a:p>
            <a:pPr lvl="1">
              <a:buFontTx/>
              <a:buNone/>
            </a:pPr>
            <a:endParaRPr lang="en-US" altLang="en-US" sz="2400" dirty="0"/>
          </a:p>
          <a:p>
            <a:r>
              <a:rPr lang="en-US" altLang="en-US" b="1" dirty="0"/>
              <a:t>Transverse Wave</a:t>
            </a:r>
          </a:p>
          <a:p>
            <a:pPr lvl="1">
              <a:buFontTx/>
              <a:buNone/>
            </a:pPr>
            <a:r>
              <a:rPr lang="en-US" altLang="en-US" dirty="0"/>
              <a:t>oscillations are </a:t>
            </a:r>
            <a:r>
              <a:rPr lang="en-US" altLang="en-US" b="1" dirty="0">
                <a:solidFill>
                  <a:srgbClr val="FF0000"/>
                </a:solidFill>
              </a:rPr>
              <a:t>perpendicular</a:t>
            </a:r>
          </a:p>
          <a:p>
            <a:pPr lvl="1">
              <a:buFontTx/>
              <a:buNone/>
            </a:pPr>
            <a:r>
              <a:rPr lang="en-US" altLang="en-US" dirty="0"/>
              <a:t>to the direction of motion .</a:t>
            </a:r>
          </a:p>
          <a:p>
            <a:pPr lvl="1">
              <a:buFontTx/>
              <a:buNone/>
            </a:pPr>
            <a:r>
              <a:rPr lang="en-US" altLang="en-US" dirty="0"/>
              <a:t>Example: light, water</a:t>
            </a:r>
            <a:endParaRPr lang="en-US" altLang="en-US" sz="2400" dirty="0"/>
          </a:p>
          <a:p>
            <a:r>
              <a:rPr lang="en-US" altLang="en-US" b="1" dirty="0"/>
              <a:t>Longitudinal wave</a:t>
            </a:r>
          </a:p>
          <a:p>
            <a:pPr lvl="1">
              <a:buFontTx/>
              <a:buNone/>
            </a:pPr>
            <a:r>
              <a:rPr lang="en-US" altLang="en-US" dirty="0"/>
              <a:t>oscillations are </a:t>
            </a:r>
            <a:r>
              <a:rPr lang="en-US" altLang="en-US" b="1" dirty="0">
                <a:solidFill>
                  <a:srgbClr val="FF0000"/>
                </a:solidFill>
              </a:rPr>
              <a:t>in the same </a:t>
            </a:r>
          </a:p>
          <a:p>
            <a:pPr lvl="1">
              <a:buFontTx/>
              <a:buNone/>
            </a:pPr>
            <a:r>
              <a:rPr lang="en-US" altLang="en-US" dirty="0"/>
              <a:t>direction of motion. </a:t>
            </a:r>
          </a:p>
          <a:p>
            <a:pPr lvl="1">
              <a:buFontTx/>
              <a:buNone/>
            </a:pPr>
            <a:r>
              <a:rPr lang="en-US" altLang="en-US" dirty="0"/>
              <a:t>(parallel to the motion)</a:t>
            </a:r>
          </a:p>
          <a:p>
            <a:pPr lvl="1">
              <a:buFontTx/>
              <a:buNone/>
            </a:pPr>
            <a:r>
              <a:rPr lang="en-US" altLang="en-US" dirty="0"/>
              <a:t>Example: sound</a:t>
            </a:r>
          </a:p>
          <a:p>
            <a:pPr lvl="1">
              <a:buFontTx/>
              <a:buNone/>
            </a:pPr>
            <a:endParaRPr lang="en-US" altLang="en-US" sz="2400" dirty="0"/>
          </a:p>
        </p:txBody>
      </p:sp>
      <p:pic>
        <p:nvPicPr>
          <p:cNvPr id="3077" name="Picture 5" descr="pswa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254" y="1600200"/>
            <a:ext cx="420675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TRANSVERSE WAVE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2971800"/>
          </a:xfrm>
        </p:spPr>
        <p:txBody>
          <a:bodyPr/>
          <a:lstStyle/>
          <a:p>
            <a:r>
              <a:rPr lang="en-US" altLang="en-US" dirty="0"/>
              <a:t>Transverse waves are </a:t>
            </a:r>
            <a:r>
              <a:rPr lang="en-US" altLang="en-US" b="1" dirty="0">
                <a:solidFill>
                  <a:srgbClr val="FF0000"/>
                </a:solidFill>
              </a:rPr>
              <a:t>up and down </a:t>
            </a:r>
            <a:r>
              <a:rPr lang="en-US" altLang="en-US" dirty="0"/>
              <a:t>movements.</a:t>
            </a:r>
          </a:p>
          <a:p>
            <a:r>
              <a:rPr lang="en-US" altLang="en-US" dirty="0"/>
              <a:t>The displacement of individual particles is </a:t>
            </a:r>
            <a:r>
              <a:rPr lang="en-US" altLang="en-US" b="1" dirty="0">
                <a:solidFill>
                  <a:srgbClr val="FF0000"/>
                </a:solidFill>
              </a:rPr>
              <a:t>perpendicular (at right angles) </a:t>
            </a:r>
            <a:r>
              <a:rPr lang="en-US" altLang="en-US" dirty="0"/>
              <a:t>to the direction of the wave.</a:t>
            </a:r>
          </a:p>
          <a:p>
            <a:r>
              <a:rPr lang="en-US" altLang="en-US" dirty="0"/>
              <a:t>Examples: </a:t>
            </a:r>
            <a:r>
              <a:rPr lang="en-US" altLang="en-US" b="1" dirty="0">
                <a:solidFill>
                  <a:srgbClr val="FF0000"/>
                </a:solidFill>
              </a:rPr>
              <a:t>water waves, radio waves </a:t>
            </a:r>
            <a:r>
              <a:rPr lang="en-US" altLang="en-US" dirty="0"/>
              <a:t>(all electromagnetic waves)</a:t>
            </a:r>
          </a:p>
          <a:p>
            <a:endParaRPr lang="en-US" dirty="0"/>
          </a:p>
        </p:txBody>
      </p:sp>
      <p:pic>
        <p:nvPicPr>
          <p:cNvPr id="4" name="Picture 10" descr="tra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576527"/>
            <a:ext cx="5181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61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36" y="221055"/>
            <a:ext cx="9144000" cy="762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002060"/>
                </a:solidFill>
              </a:rPr>
              <a:t>TRANSVERSE WAVES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07717"/>
            <a:ext cx="7772400" cy="4114800"/>
          </a:xfrm>
        </p:spPr>
        <p:txBody>
          <a:bodyPr/>
          <a:lstStyle/>
          <a:p>
            <a:r>
              <a:rPr lang="en-US" b="1" dirty="0"/>
              <a:t>Crest: </a:t>
            </a: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highest point </a:t>
            </a:r>
            <a:r>
              <a:rPr lang="en-US" dirty="0"/>
              <a:t>of a transverse wave.</a:t>
            </a:r>
          </a:p>
          <a:p>
            <a:r>
              <a:rPr lang="en-US" b="1" dirty="0"/>
              <a:t>Trough: </a:t>
            </a: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lowest point </a:t>
            </a:r>
            <a:r>
              <a:rPr lang="en-US" dirty="0"/>
              <a:t>of a transverse wave</a:t>
            </a:r>
          </a:p>
          <a:p>
            <a:r>
              <a:rPr lang="en-US" b="1" dirty="0"/>
              <a:t>Rest Position: </a:t>
            </a: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position</a:t>
            </a:r>
            <a:r>
              <a:rPr lang="en-US" dirty="0"/>
              <a:t> of the wave with </a:t>
            </a:r>
            <a:r>
              <a:rPr lang="en-US" b="1" dirty="0">
                <a:solidFill>
                  <a:srgbClr val="FF0000"/>
                </a:solidFill>
              </a:rPr>
              <a:t>no energy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" y="4385248"/>
            <a:ext cx="8910637" cy="2396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F046-7739-40AC-A698-0A598FAE8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</a:rPr>
              <a:t>TRANSVERSE WAVE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E98293-E49A-422D-9204-FF2BC59ECB6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267" y="2819400"/>
            <a:ext cx="6181466" cy="30630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741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3600" b="1" dirty="0">
                <a:solidFill>
                  <a:schemeClr val="bg1"/>
                </a:solidFill>
                <a:latin typeface="CreativeBlock BB" pitchFamily="34" charset="0"/>
              </a:rPr>
              <a:t>MOVEMENT OF A TRANSVERSE WAVE</a:t>
            </a:r>
          </a:p>
        </p:txBody>
      </p:sp>
      <p:pic>
        <p:nvPicPr>
          <p:cNvPr id="11269" name="Picture 5" descr="transv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95400"/>
            <a:ext cx="4495800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Twa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33800"/>
            <a:ext cx="77724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12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</a:rPr>
              <a:t>COMPRESSIONAL WAVE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667000"/>
          </a:xfrm>
        </p:spPr>
        <p:txBody>
          <a:bodyPr/>
          <a:lstStyle/>
          <a:p>
            <a:r>
              <a:rPr lang="en-US" altLang="en-US" dirty="0"/>
              <a:t>Compressional waves are a series of </a:t>
            </a:r>
            <a:r>
              <a:rPr lang="en-US" altLang="en-US" b="1" dirty="0">
                <a:solidFill>
                  <a:srgbClr val="FF0000"/>
                </a:solidFill>
              </a:rPr>
              <a:t>PUSHES and PULLS </a:t>
            </a:r>
            <a:r>
              <a:rPr lang="en-US" altLang="en-US" dirty="0"/>
              <a:t>in which the motion of the medium is in the </a:t>
            </a:r>
            <a:r>
              <a:rPr lang="en-US" altLang="en-US" b="1" dirty="0">
                <a:solidFill>
                  <a:srgbClr val="FF0000"/>
                </a:solidFill>
              </a:rPr>
              <a:t>same direction </a:t>
            </a:r>
            <a:r>
              <a:rPr lang="en-US" altLang="en-US" dirty="0"/>
              <a:t>that the wave travels.</a:t>
            </a:r>
          </a:p>
          <a:p>
            <a:r>
              <a:rPr lang="en-US" altLang="en-US" dirty="0"/>
              <a:t>Example: </a:t>
            </a:r>
            <a:r>
              <a:rPr lang="en-US" altLang="en-US" b="1" dirty="0">
                <a:solidFill>
                  <a:srgbClr val="FF0000"/>
                </a:solidFill>
              </a:rPr>
              <a:t>sound</a:t>
            </a:r>
          </a:p>
          <a:p>
            <a:endParaRPr lang="en-US" dirty="0"/>
          </a:p>
        </p:txBody>
      </p:sp>
      <p:pic>
        <p:nvPicPr>
          <p:cNvPr id="4" name="Picture 7" descr="longitudinal pulse in a mediu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48">
            <a:off x="480418" y="5123012"/>
            <a:ext cx="8467879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13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063" y="76200"/>
            <a:ext cx="77724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</a:rPr>
              <a:t>COMPRESSIONAL WAVE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063" y="1217691"/>
            <a:ext cx="7772400" cy="266700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Rarefaction</a:t>
            </a:r>
            <a:r>
              <a:rPr lang="en-US" altLang="en-US" dirty="0"/>
              <a:t> is a place where the material is the </a:t>
            </a:r>
            <a:r>
              <a:rPr lang="en-US" altLang="en-US" b="1" dirty="0">
                <a:solidFill>
                  <a:srgbClr val="FF0000"/>
                </a:solidFill>
              </a:rPr>
              <a:t>least dense </a:t>
            </a:r>
            <a:r>
              <a:rPr lang="en-US" altLang="en-US" dirty="0"/>
              <a:t>(</a:t>
            </a:r>
            <a:r>
              <a:rPr lang="en-US" dirty="0"/>
              <a:t>atmospheric </a:t>
            </a:r>
            <a:r>
              <a:rPr lang="en-US" altLang="en-US" dirty="0"/>
              <a:t>pressure is the lowest).</a:t>
            </a:r>
          </a:p>
          <a:p>
            <a:r>
              <a:rPr lang="en-US" b="1" dirty="0"/>
              <a:t>Compression</a:t>
            </a:r>
            <a:r>
              <a:rPr lang="en-US" dirty="0"/>
              <a:t> is where the material is the </a:t>
            </a:r>
            <a:r>
              <a:rPr lang="en-US" b="1" dirty="0">
                <a:solidFill>
                  <a:srgbClr val="FF0000"/>
                </a:solidFill>
              </a:rPr>
              <a:t>most dense </a:t>
            </a:r>
            <a:r>
              <a:rPr lang="en-US" dirty="0"/>
              <a:t>(atmospheric pressure is the highest).</a:t>
            </a:r>
          </a:p>
        </p:txBody>
      </p:sp>
      <p:pic>
        <p:nvPicPr>
          <p:cNvPr id="5" name="Picture 6" descr="u11l1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355520"/>
            <a:ext cx="7010400" cy="2494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74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063" y="76200"/>
            <a:ext cx="77724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</a:rPr>
              <a:t>COMPRESSIONAL WAVE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063" y="1217691"/>
            <a:ext cx="7772400" cy="266700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Rarefaction</a:t>
            </a: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r>
              <a:rPr lang="en-US" b="1" dirty="0"/>
              <a:t>Compression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19400"/>
            <a:ext cx="6953079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10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>
                <a:solidFill>
                  <a:schemeClr val="bg1"/>
                </a:solidFill>
                <a:latin typeface="+mj-lt"/>
              </a:rPr>
              <a:t>CHARACTERISTICS OF A COMPRESSIONAL WAVE</a:t>
            </a:r>
          </a:p>
        </p:txBody>
      </p:sp>
      <p:pic>
        <p:nvPicPr>
          <p:cNvPr id="14341" name="Picture 5" descr="lon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234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Lwa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7988"/>
            <a:ext cx="9144000" cy="264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13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DDDD"/>
      </a:accent1>
      <a:accent2>
        <a:srgbClr val="3333CC"/>
      </a:accent2>
      <a:accent3>
        <a:srgbClr val="FFFFFF"/>
      </a:accent3>
      <a:accent4>
        <a:srgbClr val="000000"/>
      </a:accent4>
      <a:accent5>
        <a:srgbClr val="EBEBEB"/>
      </a:accent5>
      <a:accent6>
        <a:srgbClr val="2D2DB9"/>
      </a:accent6>
      <a:hlink>
        <a:srgbClr val="000099"/>
      </a:hlink>
      <a:folHlink>
        <a:srgbClr val="B2B2B2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2900</TotalTime>
  <Words>434</Words>
  <Application>Microsoft Office PowerPoint</Application>
  <PresentationFormat>On-screen Show (4:3)</PresentationFormat>
  <Paragraphs>68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Comic Sans MS</vt:lpstr>
      <vt:lpstr>CreativeBlock BB</vt:lpstr>
      <vt:lpstr>Gill Sans MT</vt:lpstr>
      <vt:lpstr>OilBats</vt:lpstr>
      <vt:lpstr>Times New Roman</vt:lpstr>
      <vt:lpstr>Wingdings</vt:lpstr>
      <vt:lpstr>Blank Presentation</vt:lpstr>
      <vt:lpstr>PowerPoint Presentation</vt:lpstr>
      <vt:lpstr>WAVES</vt:lpstr>
      <vt:lpstr>PowerPoint Presentation</vt:lpstr>
      <vt:lpstr>WAVES</vt:lpstr>
      <vt:lpstr>WAVES</vt:lpstr>
      <vt:lpstr>TYPES OF WAVES</vt:lpstr>
      <vt:lpstr>MECHANICAL WAVES</vt:lpstr>
      <vt:lpstr>TYPES OF WAVES</vt:lpstr>
      <vt:lpstr>TRANSVERSE WAVE</vt:lpstr>
      <vt:lpstr>TRANSVERSE WAVES</vt:lpstr>
      <vt:lpstr>TRANSVERSE WAVE</vt:lpstr>
      <vt:lpstr>PowerPoint Presentation</vt:lpstr>
      <vt:lpstr>COMPRESSIONAL WAVE</vt:lpstr>
      <vt:lpstr>COMPRESSIONAL WAVE</vt:lpstr>
      <vt:lpstr>COMPRESSIONAL WAVE</vt:lpstr>
      <vt:lpstr>PowerPoint Presentation</vt:lpstr>
    </vt:vector>
  </TitlesOfParts>
  <Company>4190-5426121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Waves</dc:title>
  <dc:creator>Jeff Robertson</dc:creator>
  <cp:lastModifiedBy>Nancy Brim</cp:lastModifiedBy>
  <cp:revision>181</cp:revision>
  <cp:lastPrinted>2004-03-11T20:28:39Z</cp:lastPrinted>
  <dcterms:created xsi:type="dcterms:W3CDTF">1999-10-08T02:59:54Z</dcterms:created>
  <dcterms:modified xsi:type="dcterms:W3CDTF">2018-02-24T19:39:15Z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>jeff.robertson@mail.atu.edu</vt:lpwstr>
  </property>
  <property fmtid="{D5CDD505-2E9C-101B-9397-08002B2CF9AE}" pid="8" name="HomePage">
    <vt:lpwstr>http://pls.atu.edu/physci/physics/people/robertson/courses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C:\My Documents\Classes\PHSC1013\WEB</vt:lpwstr>
  </property>
</Properties>
</file>