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5" r:id="rId1"/>
  </p:sldMasterIdLst>
  <p:notesMasterIdLst>
    <p:notesMasterId r:id="rId17"/>
  </p:notesMasterIdLst>
  <p:sldIdLst>
    <p:sldId id="264" r:id="rId2"/>
    <p:sldId id="288" r:id="rId3"/>
    <p:sldId id="285" r:id="rId4"/>
    <p:sldId id="286" r:id="rId5"/>
    <p:sldId id="266" r:id="rId6"/>
    <p:sldId id="476" r:id="rId7"/>
    <p:sldId id="277" r:id="rId8"/>
    <p:sldId id="477" r:id="rId9"/>
    <p:sldId id="294" r:id="rId10"/>
    <p:sldId id="325" r:id="rId11"/>
    <p:sldId id="295" r:id="rId12"/>
    <p:sldId id="296" r:id="rId13"/>
    <p:sldId id="297" r:id="rId14"/>
    <p:sldId id="298" r:id="rId15"/>
    <p:sldId id="300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18BD"/>
    <a:srgbClr val="FF99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>
      <p:cViewPr varScale="1">
        <p:scale>
          <a:sx n="70" d="100"/>
          <a:sy n="70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5C7EDD2-2BC2-4161-B5B3-3255FC92CF66}" type="datetimeFigureOut">
              <a:rPr lang="en-US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CD4CD3F5-5161-4541-9129-76405B2EBC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07491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EFBCF2-9750-40F9-A629-93177382CA28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EC2C1-FB47-4CEB-BADA-6EEB1A90A8A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C3F68C-4D27-4F50-90AC-124456E30813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C5620-E95E-42DC-B103-2400A9DDF2B2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DACC23-50B1-45D3-9F38-7C6983F97AA7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68F71-1A3C-4E0A-A3C5-ADF51B2D7D9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00A3C2-22FB-4003-9C7E-9717AE9BCDCB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773F-1BCD-4CBE-BB63-D5B9EF8A93F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E64711-0CFC-4F3A-AE07-BFF4C5572929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6DEF-2964-48B9-A681-8D776A743BE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19C294-3872-43AF-91D0-89F771E86C22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6F718-CE61-4AA9-BD1C-D966A8379AD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217FD1-8BE5-4F2E-ACED-0B9A84D993A0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FA9FD-A1D2-4C59-B078-4F9A0D711A0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EFA97A-6A11-4AA5-B094-D99F31721BA0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ED2A8-B858-4DB9-B821-5B84005592B4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B73EAC-A102-4FD2-8572-274AA2F37AC4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D1DD3-91E6-404D-A584-7192FFBD154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C9E52D-0507-4AB1-8ADB-5829A2407FEA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6444-E0A9-402B-9B97-03C0DD5B8FF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CD4E1C-000E-4FD3-8C88-E135ED2C5774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7DE9-59BF-4088-B30C-D72D761DEE12}" type="slidenum">
              <a:rPr lang="en-US" altLang="en-US" smtClean="0"/>
              <a:pPr/>
              <a:t>‹#›</a:t>
            </a:fld>
            <a:endParaRPr lang="en-US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6B68221-16FF-4B27-91C4-91C265B4272F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9CE750D-0AD1-4E54-95F3-10C9E37A38B2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de8pPjawKI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audio" Target="../media/media1.WAV"/><Relationship Id="rId7" Type="http://schemas.openxmlformats.org/officeDocument/2006/relationships/image" Target="../media/image4.png"/><Relationship Id="rId2" Type="http://schemas.microsoft.com/office/2007/relationships/media" Target="../media/media1.WAV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youtube.com/watch?v=ZjvuiOSo3ow" TargetMode="External"/><Relationship Id="rId4" Type="http://schemas.openxmlformats.org/officeDocument/2006/relationships/hyperlink" Target="https://www.youtube.com/watch?v=qNf9nzvnd1k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indiana.edu/~emusic/acoustics/(EmptyReference!)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bbc.com/news/av/science-environment-40890856/brass-band-on-train-demonstrates-doppler-effect" TargetMode="External"/><Relationship Id="rId4" Type="http://schemas.openxmlformats.org/officeDocument/2006/relationships/hyperlink" Target="https://www.youtube.com/watch?v=h4OnBYrbCjY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38joISddbA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953000"/>
            <a:ext cx="8382000" cy="1752600"/>
          </a:xfrm>
        </p:spPr>
        <p:txBody>
          <a:bodyPr/>
          <a:lstStyle/>
          <a:p>
            <a:pPr>
              <a:defRPr/>
            </a:pPr>
            <a:r>
              <a:rPr lang="en-US" sz="2800" b="1" dirty="0">
                <a:solidFill>
                  <a:srgbClr val="002060"/>
                </a:solidFill>
                <a:latin typeface="Times-Roman"/>
              </a:rPr>
              <a:t>Intensity</a:t>
            </a:r>
            <a:r>
              <a:rPr lang="en-US" sz="2800" dirty="0">
                <a:latin typeface="Times-Roman"/>
              </a:rPr>
              <a:t> </a:t>
            </a:r>
            <a:r>
              <a:rPr lang="en-US" sz="2800" dirty="0">
                <a:latin typeface="TTFF577008t00"/>
              </a:rPr>
              <a:t>– </a:t>
            </a:r>
            <a:r>
              <a:rPr lang="en-US" sz="2800" dirty="0">
                <a:latin typeface="Times-Roman"/>
              </a:rPr>
              <a:t>the amount of </a:t>
            </a:r>
            <a:r>
              <a:rPr lang="en-US" sz="2800" b="1" dirty="0">
                <a:solidFill>
                  <a:srgbClr val="FF0000"/>
                </a:solidFill>
                <a:latin typeface="Times-Roman"/>
              </a:rPr>
              <a:t>energy</a:t>
            </a:r>
            <a:r>
              <a:rPr lang="en-US" sz="2800" dirty="0">
                <a:latin typeface="Times-Roman"/>
              </a:rPr>
              <a:t> the wave carries; sound level is measured in </a:t>
            </a:r>
            <a:r>
              <a:rPr lang="en-US" sz="2800" b="1" dirty="0">
                <a:solidFill>
                  <a:srgbClr val="FF0000"/>
                </a:solidFill>
                <a:latin typeface="Times-Roman"/>
              </a:rPr>
              <a:t>decibels (dB</a:t>
            </a:r>
            <a:r>
              <a:rPr lang="en-US" sz="2400" b="1" dirty="0">
                <a:solidFill>
                  <a:srgbClr val="FF0000"/>
                </a:solidFill>
                <a:latin typeface="Times-Roman"/>
              </a:rPr>
              <a:t>); </a:t>
            </a:r>
            <a:r>
              <a:rPr lang="en-US" sz="2800" dirty="0">
                <a:latin typeface="Times-Roman"/>
                <a:cs typeface="Times New Roman" panose="02020603050405020304" pitchFamily="18" charset="0"/>
              </a:rPr>
              <a:t>it influences how </a:t>
            </a:r>
            <a:r>
              <a:rPr lang="en-US" sz="2800" b="1" dirty="0">
                <a:solidFill>
                  <a:srgbClr val="FF0000"/>
                </a:solidFill>
                <a:latin typeface="Times-Roman"/>
                <a:cs typeface="Times New Roman" panose="02020603050405020304" pitchFamily="18" charset="0"/>
              </a:rPr>
              <a:t>far away </a:t>
            </a:r>
            <a:r>
              <a:rPr lang="en-US" sz="2800" dirty="0">
                <a:latin typeface="Times-Roman"/>
                <a:cs typeface="Times New Roman" panose="02020603050405020304" pitchFamily="18" charset="0"/>
              </a:rPr>
              <a:t>a sound can be heard.</a:t>
            </a:r>
            <a:endParaRPr lang="en-US" dirty="0">
              <a:latin typeface="Times-Roman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800" b="1" dirty="0">
                <a:latin typeface="Times-Roman"/>
              </a:rPr>
              <a:t>PROPERTIES OF SOUND</a:t>
            </a:r>
            <a:endParaRPr lang="en-US" sz="4800" b="1" dirty="0"/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956" y="1905000"/>
            <a:ext cx="6714893" cy="3064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26D2841-1311-4792-9155-3B2793DFF644}"/>
              </a:ext>
            </a:extLst>
          </p:cNvPr>
          <p:cNvSpPr/>
          <p:nvPr/>
        </p:nvSpPr>
        <p:spPr>
          <a:xfrm>
            <a:off x="3318296" y="1310438"/>
            <a:ext cx="23682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n>
                  <a:solidFill>
                    <a:schemeClr val="tx1"/>
                  </a:solidFill>
                </a:ln>
                <a:hlinkClick r:id="rId3"/>
              </a:rPr>
              <a:t>Sound Applications</a:t>
            </a:r>
            <a:endParaRPr lang="en-US" sz="2000" dirty="0">
              <a:ln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94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aphicFrame>
        <p:nvGraphicFramePr>
          <p:cNvPr id="67588" name="Object 4"/>
          <p:cNvGraphicFramePr>
            <a:graphicFrameLocks noGrp="1" noChangeAspect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360531623"/>
              </p:ext>
            </p:extLst>
          </p:nvPr>
        </p:nvGraphicFramePr>
        <p:xfrm>
          <a:off x="341313" y="0"/>
          <a:ext cx="8459787" cy="678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1" name="Photo Editor Photo" r:id="rId5" imgW="4571429" imgH="3666667" progId="MSPhotoEd.3">
                  <p:embed/>
                </p:oleObj>
              </mc:Choice>
              <mc:Fallback>
                <p:oleObj name="Photo Editor Photo" r:id="rId5" imgW="4571429" imgH="3666667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313" y="0"/>
                        <a:ext cx="8459787" cy="678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7593" name="Picture 9">
            <a:hlinkClick r:id="" action="ppaction://media"/>
          </p:cNvPr>
          <p:cNvPicPr>
            <a:picLocks noGrp="1" noChangeAspect="1" noChangeArrowheads="1"/>
          </p:cNvPicPr>
          <p:nvPr>
            <p:ph sz="quarter" idx="14"/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457200" y="2971800"/>
            <a:ext cx="609600" cy="6096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7592" name="Picture 8">
            <a:hlinkClick r:id="" action="ppaction://media"/>
          </p:cNvPr>
          <p:cNvPicPr>
            <a:picLocks noChangeAspect="1" noChangeArrowheads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2667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96" name="Picture 12" descr="j0283636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925" y="0"/>
            <a:ext cx="854075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C73390B-EAD4-4FDD-9408-15A2BE7BB779}"/>
              </a:ext>
            </a:extLst>
          </p:cNvPr>
          <p:cNvSpPr/>
          <p:nvPr/>
        </p:nvSpPr>
        <p:spPr>
          <a:xfrm>
            <a:off x="2133600" y="1828800"/>
            <a:ext cx="37338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96799013-7109-4E2B-9AD8-4D91F91EC582}"/>
              </a:ext>
            </a:extLst>
          </p:cNvPr>
          <p:cNvSpPr/>
          <p:nvPr/>
        </p:nvSpPr>
        <p:spPr>
          <a:xfrm>
            <a:off x="4648200" y="2209800"/>
            <a:ext cx="12192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C3731D45-B8ED-4986-B112-569763DAF801}"/>
              </a:ext>
            </a:extLst>
          </p:cNvPr>
          <p:cNvSpPr/>
          <p:nvPr/>
        </p:nvSpPr>
        <p:spPr>
          <a:xfrm>
            <a:off x="3276600" y="3086100"/>
            <a:ext cx="25908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397CF226-3991-47A9-B90E-A61A943ED950}"/>
              </a:ext>
            </a:extLst>
          </p:cNvPr>
          <p:cNvSpPr/>
          <p:nvPr/>
        </p:nvSpPr>
        <p:spPr>
          <a:xfrm>
            <a:off x="1066800" y="3514725"/>
            <a:ext cx="48006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A5AFFB93-E8AD-434D-8B61-B4F83043903E}"/>
              </a:ext>
            </a:extLst>
          </p:cNvPr>
          <p:cNvSpPr/>
          <p:nvPr/>
        </p:nvSpPr>
        <p:spPr>
          <a:xfrm>
            <a:off x="2971800" y="3886200"/>
            <a:ext cx="28956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62E4F2A1-5EA0-4854-8FE3-2EAB902F9BF5}"/>
              </a:ext>
            </a:extLst>
          </p:cNvPr>
          <p:cNvSpPr/>
          <p:nvPr/>
        </p:nvSpPr>
        <p:spPr>
          <a:xfrm>
            <a:off x="3581400" y="5105400"/>
            <a:ext cx="2255808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55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1" fill="hold"/>
                                        <p:tgtEl>
                                          <p:spTgt spid="675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86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62" fill="hold"/>
                                        <p:tgtEl>
                                          <p:spTgt spid="675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7592"/>
                </p:tgtEl>
              </p:cMediaNode>
            </p:audio>
            <p:audio>
              <p:cMediaNode>
                <p:cTn id="3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7593"/>
                </p:tgtEl>
              </p:cMediaNode>
            </p:audio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4114800"/>
            <a:ext cx="8229600" cy="2743200"/>
          </a:xfrm>
        </p:spPr>
        <p:txBody>
          <a:bodyPr/>
          <a:lstStyle/>
          <a:p>
            <a:r>
              <a:rPr lang="en-US" sz="3200" b="1" dirty="0">
                <a:solidFill>
                  <a:srgbClr val="002060"/>
                </a:solidFill>
                <a:effectLst/>
              </a:rPr>
              <a:t>Loudness</a:t>
            </a:r>
            <a:r>
              <a:rPr lang="en-US" sz="3200" dirty="0">
                <a:effectLst/>
              </a:rPr>
              <a:t> – how we perceive </a:t>
            </a:r>
            <a:r>
              <a:rPr lang="en-US" sz="3200" b="1" dirty="0">
                <a:solidFill>
                  <a:srgbClr val="FF0000"/>
                </a:solidFill>
                <a:effectLst/>
              </a:rPr>
              <a:t>intensity</a:t>
            </a:r>
            <a:r>
              <a:rPr lang="en-US" sz="3200" b="1" dirty="0">
                <a:solidFill>
                  <a:srgbClr val="FFFF00"/>
                </a:solidFill>
                <a:effectLst/>
              </a:rPr>
              <a:t>.</a:t>
            </a:r>
          </a:p>
          <a:p>
            <a:pPr lvl="1"/>
            <a:r>
              <a:rPr lang="en-US" altLang="en-US" sz="2800" dirty="0"/>
              <a:t>depends on the </a:t>
            </a:r>
            <a:r>
              <a:rPr lang="en-US" altLang="en-US" sz="2800" b="1" dirty="0">
                <a:solidFill>
                  <a:srgbClr val="FF0000"/>
                </a:solidFill>
              </a:rPr>
              <a:t>amplitude</a:t>
            </a:r>
            <a:r>
              <a:rPr lang="en-US" altLang="en-US" sz="2800" dirty="0"/>
              <a:t>. </a:t>
            </a:r>
          </a:p>
          <a:p>
            <a:pPr lvl="1"/>
            <a:r>
              <a:rPr lang="en-US" altLang="en-US" sz="2800" b="1" dirty="0">
                <a:solidFill>
                  <a:srgbClr val="FF0000"/>
                </a:solidFill>
              </a:rPr>
              <a:t>Larger</a:t>
            </a:r>
            <a:r>
              <a:rPr lang="en-US" altLang="en-US" sz="2800" dirty="0"/>
              <a:t> amplitude means </a:t>
            </a:r>
            <a:r>
              <a:rPr lang="en-US" altLang="en-US" sz="2800" b="1" dirty="0">
                <a:solidFill>
                  <a:srgbClr val="FF0000"/>
                </a:solidFill>
              </a:rPr>
              <a:t>more pressure</a:t>
            </a:r>
            <a:r>
              <a:rPr lang="en-US" altLang="en-US" sz="2800" dirty="0"/>
              <a:t>.</a:t>
            </a:r>
          </a:p>
          <a:p>
            <a:pPr lvl="1"/>
            <a:r>
              <a:rPr lang="en-US" altLang="en-US" sz="2800" dirty="0"/>
              <a:t>Remember: amplitude is a measure of the amount of </a:t>
            </a:r>
            <a:r>
              <a:rPr lang="en-US" altLang="en-US" sz="2800" b="1" dirty="0">
                <a:solidFill>
                  <a:srgbClr val="FF0000"/>
                </a:solidFill>
              </a:rPr>
              <a:t>energy</a:t>
            </a:r>
            <a:r>
              <a:rPr lang="en-US" altLang="en-US" sz="2800" dirty="0"/>
              <a:t> in the wave.</a:t>
            </a:r>
          </a:p>
          <a:p>
            <a:pPr>
              <a:buFontTx/>
              <a:buNone/>
            </a:pPr>
            <a:endParaRPr lang="en-US" altLang="en-US" sz="3400" dirty="0">
              <a:latin typeface="Comic Sans MS" panose="030F0702030302020204" pitchFamily="66" charset="0"/>
            </a:endParaRP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>
            <a:noAutofit/>
          </a:bodyPr>
          <a:lstStyle/>
          <a:p>
            <a:r>
              <a:rPr lang="en-US" altLang="en-US" sz="4800" b="1" dirty="0">
                <a:effectLst/>
              </a:rPr>
              <a:t>PROPERTIES OF SOUND</a:t>
            </a: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3198813" y="2635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144131"/>
            <a:ext cx="4110037" cy="298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577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3" descr="lou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35" y="1733550"/>
            <a:ext cx="8534400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8" name="Picture 4" descr="sof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65" y="4343400"/>
            <a:ext cx="83058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PROPERTIES OF SOUND</a:t>
            </a:r>
          </a:p>
        </p:txBody>
      </p:sp>
    </p:spTree>
    <p:extLst>
      <p:ext uri="{BB962C8B-B14F-4D97-AF65-F5344CB8AC3E}">
        <p14:creationId xmlns:p14="http://schemas.microsoft.com/office/powerpoint/2010/main" val="353826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38137"/>
            <a:ext cx="8763000" cy="3006215"/>
          </a:xfrm>
        </p:spPr>
        <p:txBody>
          <a:bodyPr/>
          <a:lstStyle/>
          <a:p>
            <a:pPr>
              <a:defRPr/>
            </a:pPr>
            <a:r>
              <a:rPr lang="en-US" sz="2800" b="1" dirty="0">
                <a:solidFill>
                  <a:srgbClr val="002060"/>
                </a:solidFill>
              </a:rPr>
              <a:t>Frequency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/>
              <a:t>– the number of </a:t>
            </a:r>
            <a:r>
              <a:rPr lang="en-US" sz="2800" b="1" dirty="0">
                <a:solidFill>
                  <a:srgbClr val="FF0000"/>
                </a:solidFill>
              </a:rPr>
              <a:t>wavelengths</a:t>
            </a:r>
            <a:r>
              <a:rPr lang="en-US" sz="2800" dirty="0"/>
              <a:t> that pass a particular point (vibrations) per </a:t>
            </a:r>
            <a:r>
              <a:rPr lang="en-US" sz="2800" b="1" dirty="0">
                <a:solidFill>
                  <a:srgbClr val="FF0000"/>
                </a:solidFill>
              </a:rPr>
              <a:t>second</a:t>
            </a:r>
            <a:r>
              <a:rPr lang="en-US" sz="2800" dirty="0"/>
              <a:t>, Hz.</a:t>
            </a:r>
          </a:p>
          <a:p>
            <a:pPr lvl="1">
              <a:defRPr/>
            </a:pPr>
            <a:r>
              <a:rPr lang="en-US" sz="2800" dirty="0"/>
              <a:t>Human Hearing – between </a:t>
            </a:r>
            <a:r>
              <a:rPr lang="en-US" sz="2800" b="1" dirty="0">
                <a:solidFill>
                  <a:srgbClr val="FF0000"/>
                </a:solidFill>
              </a:rPr>
              <a:t>20 Hz – 20,000 Hz.</a:t>
            </a:r>
          </a:p>
          <a:p>
            <a:pPr lvl="2">
              <a:defRPr/>
            </a:pPr>
            <a:r>
              <a:rPr lang="en-US" sz="2800" dirty="0"/>
              <a:t>Below 20 Hz is called </a:t>
            </a:r>
            <a:r>
              <a:rPr lang="en-US" sz="2800" b="1" dirty="0">
                <a:solidFill>
                  <a:srgbClr val="FF0000"/>
                </a:solidFill>
              </a:rPr>
              <a:t>infrasound</a:t>
            </a:r>
            <a:r>
              <a:rPr lang="en-US" sz="2800" b="1" dirty="0">
                <a:solidFill>
                  <a:srgbClr val="FFFF00"/>
                </a:solidFill>
              </a:rPr>
              <a:t>.</a:t>
            </a:r>
          </a:p>
          <a:p>
            <a:pPr lvl="2">
              <a:defRPr/>
            </a:pPr>
            <a:r>
              <a:rPr lang="en-US" sz="2800" dirty="0"/>
              <a:t>Above 20,000 Hz is called </a:t>
            </a:r>
            <a:r>
              <a:rPr lang="en-US" sz="2800" b="1" dirty="0">
                <a:solidFill>
                  <a:srgbClr val="FF0000"/>
                </a:solidFill>
              </a:rPr>
              <a:t>ultrasound</a:t>
            </a:r>
            <a:r>
              <a:rPr lang="en-US" sz="2800" b="1" dirty="0">
                <a:solidFill>
                  <a:srgbClr val="FFFF00"/>
                </a:solidFill>
              </a:rPr>
              <a:t>.</a:t>
            </a:r>
          </a:p>
          <a:p>
            <a:pPr marL="0" indent="0">
              <a:buNone/>
              <a:defRPr/>
            </a:pP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800" b="1" dirty="0">
                <a:latin typeface="Times-Roman"/>
              </a:rPr>
              <a:t>PROPERTIES OF SOUND</a:t>
            </a:r>
            <a:endParaRPr lang="en-US" sz="4800" b="1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10F8D59-96E3-46FD-9C73-1A051DCF6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295400"/>
            <a:ext cx="5791200" cy="23277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343400"/>
            <a:ext cx="8763000" cy="2286000"/>
          </a:xfrm>
        </p:spPr>
        <p:txBody>
          <a:bodyPr/>
          <a:lstStyle/>
          <a:p>
            <a:pPr>
              <a:defRPr/>
            </a:pPr>
            <a:r>
              <a:rPr lang="en-US" sz="2800" b="1" dirty="0">
                <a:solidFill>
                  <a:srgbClr val="002060"/>
                </a:solidFill>
              </a:rPr>
              <a:t>Pitch</a:t>
            </a:r>
            <a:r>
              <a:rPr lang="en-US" sz="2800" dirty="0"/>
              <a:t>  - determined by </a:t>
            </a:r>
            <a:r>
              <a:rPr lang="en-US" sz="2800" b="1" dirty="0">
                <a:solidFill>
                  <a:srgbClr val="FF0000"/>
                </a:solidFill>
              </a:rPr>
              <a:t>frequency</a:t>
            </a:r>
            <a:r>
              <a:rPr lang="en-US" sz="2800" dirty="0"/>
              <a:t>; the </a:t>
            </a:r>
            <a:r>
              <a:rPr lang="en-US" sz="2800" b="1" dirty="0">
                <a:solidFill>
                  <a:srgbClr val="FF0000"/>
                </a:solidFill>
              </a:rPr>
              <a:t>highness or lowness</a:t>
            </a:r>
            <a:r>
              <a:rPr lang="en-US" sz="2800" dirty="0"/>
              <a:t> of sound.</a:t>
            </a:r>
          </a:p>
          <a:p>
            <a:pPr lvl="1">
              <a:defRPr/>
            </a:pPr>
            <a:r>
              <a:rPr lang="en-US" sz="2800" b="1" dirty="0">
                <a:solidFill>
                  <a:srgbClr val="FF0000"/>
                </a:solidFill>
              </a:rPr>
              <a:t>High</a:t>
            </a:r>
            <a:r>
              <a:rPr lang="en-US" sz="2800" dirty="0"/>
              <a:t> frequency yields </a:t>
            </a:r>
            <a:r>
              <a:rPr lang="en-US" sz="2800" b="1" dirty="0">
                <a:solidFill>
                  <a:srgbClr val="FF0000"/>
                </a:solidFill>
              </a:rPr>
              <a:t>high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pitch sounds</a:t>
            </a:r>
          </a:p>
          <a:p>
            <a:pPr lvl="1">
              <a:defRPr/>
            </a:pPr>
            <a:r>
              <a:rPr lang="en-US" sz="2800" b="1" dirty="0">
                <a:solidFill>
                  <a:srgbClr val="FF0000"/>
                </a:solidFill>
              </a:rPr>
              <a:t>Low</a:t>
            </a:r>
            <a:r>
              <a:rPr lang="en-US" sz="2800" dirty="0"/>
              <a:t> frequency yields </a:t>
            </a:r>
            <a:r>
              <a:rPr lang="en-US" sz="2800" b="1" dirty="0">
                <a:solidFill>
                  <a:srgbClr val="FF0000"/>
                </a:solidFill>
              </a:rPr>
              <a:t>low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pitch</a:t>
            </a:r>
          </a:p>
          <a:p>
            <a:pPr>
              <a:defRPr/>
            </a:pP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800" b="1" dirty="0">
                <a:latin typeface="Times-Roman"/>
              </a:rPr>
              <a:t>PROPERTIES OF SOUND</a:t>
            </a:r>
            <a:endParaRPr lang="en-US" sz="4800" b="1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C46FC4E-F3FD-4B26-AF67-B3C72D164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298105"/>
            <a:ext cx="7086600" cy="270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33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PROPERTIES OF SOUND</a:t>
            </a:r>
          </a:p>
        </p:txBody>
      </p:sp>
      <p:pic>
        <p:nvPicPr>
          <p:cNvPr id="40965" name="Picture 1029" descr="l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25" y="2207110"/>
            <a:ext cx="5616575" cy="173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7" name="Picture 1031" descr="h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74" y="4058061"/>
            <a:ext cx="5479026" cy="1462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8" name="Text Box 1032"/>
          <p:cNvSpPr txBox="1">
            <a:spLocks noChangeArrowheads="1"/>
          </p:cNvSpPr>
          <p:nvPr/>
        </p:nvSpPr>
        <p:spPr bwMode="auto">
          <a:xfrm>
            <a:off x="5993344" y="3073092"/>
            <a:ext cx="2743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Low Pitch</a:t>
            </a:r>
          </a:p>
        </p:txBody>
      </p:sp>
      <p:sp>
        <p:nvSpPr>
          <p:cNvPr id="40969" name="Text Box 1033"/>
          <p:cNvSpPr txBox="1">
            <a:spLocks noChangeArrowheads="1"/>
          </p:cNvSpPr>
          <p:nvPr/>
        </p:nvSpPr>
        <p:spPr bwMode="auto">
          <a:xfrm>
            <a:off x="6031444" y="4468556"/>
            <a:ext cx="2667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High Pitch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791200"/>
            <a:ext cx="8348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hlinkClick r:id="rId4"/>
              </a:rPr>
              <a:t>Low to High Frequency</a:t>
            </a:r>
            <a:r>
              <a:rPr lang="en-US" sz="2800" dirty="0"/>
              <a:t>	</a:t>
            </a:r>
            <a:r>
              <a:rPr lang="en-US" sz="2800" dirty="0">
                <a:hlinkClick r:id="rId5"/>
              </a:rPr>
              <a:t>Pitch and Frequency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9366403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8" grpId="0" autoUpdateAnimBg="0"/>
      <p:bldP spid="4096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PROPERTIES OF SOUND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2514600"/>
            <a:ext cx="8001000" cy="1554163"/>
          </a:xfrm>
        </p:spPr>
        <p:txBody>
          <a:bodyPr/>
          <a:lstStyle/>
          <a:p>
            <a:r>
              <a:rPr lang="en-US" sz="2800" b="1" dirty="0">
                <a:solidFill>
                  <a:srgbClr val="002060"/>
                </a:solidFill>
              </a:rPr>
              <a:t>Resonance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/>
              <a:t>– when the </a:t>
            </a:r>
            <a:r>
              <a:rPr lang="en-US" sz="2800" b="1" dirty="0">
                <a:solidFill>
                  <a:srgbClr val="FF0000"/>
                </a:solidFill>
              </a:rPr>
              <a:t>frequency</a:t>
            </a:r>
            <a:r>
              <a:rPr lang="en-US" sz="2800" dirty="0"/>
              <a:t> of sound matches the </a:t>
            </a:r>
            <a:r>
              <a:rPr lang="en-US" sz="2800" b="1" dirty="0">
                <a:solidFill>
                  <a:srgbClr val="FF0000"/>
                </a:solidFill>
              </a:rPr>
              <a:t>natural</a:t>
            </a: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frequency</a:t>
            </a: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of an object.</a:t>
            </a:r>
          </a:p>
          <a:p>
            <a:endParaRPr lang="en-US" alt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221D58B-C3C9-4772-AB3B-A10091591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4495800"/>
            <a:ext cx="4526746" cy="198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53055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ChangeArrowheads="1"/>
          </p:cNvSpPr>
          <p:nvPr/>
        </p:nvSpPr>
        <p:spPr bwMode="auto">
          <a:xfrm>
            <a:off x="-769938" y="2268538"/>
            <a:ext cx="9144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49156" name="Picture 1028" descr="tacoma narrows bridge collap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676400"/>
            <a:ext cx="3733800" cy="23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61" name="Rectangle 1033"/>
          <p:cNvSpPr>
            <a:spLocks noChangeArrowheads="1"/>
          </p:cNvSpPr>
          <p:nvPr/>
        </p:nvSpPr>
        <p:spPr bwMode="auto">
          <a:xfrm>
            <a:off x="-769938" y="2268538"/>
            <a:ext cx="9144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49163" name="Picture 1035" descr="tacoma narrows bridge collap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285533"/>
            <a:ext cx="37338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68" name="Text Box 1040"/>
          <p:cNvSpPr txBox="1">
            <a:spLocks noChangeArrowheads="1"/>
          </p:cNvSpPr>
          <p:nvPr/>
        </p:nvSpPr>
        <p:spPr bwMode="auto">
          <a:xfrm>
            <a:off x="76200" y="0"/>
            <a:ext cx="8534400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</a:rPr>
              <a:t>EXAMPLE: TACOMA NARROWS BRIDGE COLLAPSE</a:t>
            </a:r>
            <a:r>
              <a:rPr lang="en-US" altLang="en-US" sz="3200" b="1" dirty="0">
                <a:latin typeface="+mj-lt"/>
              </a:rPr>
              <a:t> </a:t>
            </a:r>
          </a:p>
          <a:p>
            <a:pPr>
              <a:spcBef>
                <a:spcPct val="50000"/>
              </a:spcBef>
            </a:pPr>
            <a:endParaRPr lang="en-US" altLang="en-US" sz="2000" dirty="0"/>
          </a:p>
        </p:txBody>
      </p:sp>
      <p:sp>
        <p:nvSpPr>
          <p:cNvPr id="49174" name="Text Box 1046"/>
          <p:cNvSpPr txBox="1">
            <a:spLocks noChangeArrowheads="1"/>
          </p:cNvSpPr>
          <p:nvPr/>
        </p:nvSpPr>
        <p:spPr bwMode="auto">
          <a:xfrm>
            <a:off x="128239" y="1908215"/>
            <a:ext cx="480608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 dirty="0">
                <a:latin typeface="+mj-lt"/>
              </a:rPr>
              <a:t>Nov. 7, 1940</a:t>
            </a:r>
          </a:p>
          <a:p>
            <a:pPr algn="ctr">
              <a:spcBef>
                <a:spcPct val="50000"/>
              </a:spcBef>
            </a:pPr>
            <a:r>
              <a:rPr lang="en-US" altLang="en-US" sz="4000" b="1" dirty="0">
                <a:solidFill>
                  <a:srgbClr val="FF9900"/>
                </a:solidFill>
                <a:latin typeface="+mj-lt"/>
              </a:rPr>
              <a:t>Galloping Gertie</a:t>
            </a:r>
            <a:r>
              <a:rPr lang="en-US" altLang="en-US" sz="3600" b="1" dirty="0">
                <a:solidFill>
                  <a:srgbClr val="FF9900"/>
                </a:solidFill>
                <a:latin typeface="+mj-lt"/>
              </a:rPr>
              <a:t> </a:t>
            </a:r>
          </a:p>
        </p:txBody>
      </p:sp>
      <p:sp>
        <p:nvSpPr>
          <p:cNvPr id="49175" name="Text Box 1047"/>
          <p:cNvSpPr txBox="1">
            <a:spLocks noChangeArrowheads="1"/>
          </p:cNvSpPr>
          <p:nvPr/>
        </p:nvSpPr>
        <p:spPr bwMode="auto">
          <a:xfrm>
            <a:off x="228598" y="3542941"/>
            <a:ext cx="4999703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dirty="0"/>
              <a:t>On a day of high winds, Gertie took on a 30-hertz </a:t>
            </a:r>
            <a:r>
              <a:rPr lang="en-US" altLang="en-US" sz="2400" i="1" dirty="0"/>
              <a:t>transverse</a:t>
            </a:r>
            <a:r>
              <a:rPr lang="en-US" altLang="en-US" sz="2400" dirty="0"/>
              <a:t> vibration (by moving the end up and down) with an amplitude of 1½ </a:t>
            </a:r>
            <a:r>
              <a:rPr lang="en-US" altLang="en-US" sz="2400" b="1" i="1" dirty="0"/>
              <a:t>feet!</a:t>
            </a:r>
            <a:r>
              <a:rPr lang="en-US" altLang="en-US" sz="2400" dirty="0"/>
              <a:t> It later took on a twisting motion of about 14-hertz and quickly tore itself in two. </a:t>
            </a:r>
          </a:p>
        </p:txBody>
      </p:sp>
    </p:spTree>
    <p:extLst>
      <p:ext uri="{BB962C8B-B14F-4D97-AF65-F5344CB8AC3E}">
        <p14:creationId xmlns:p14="http://schemas.microsoft.com/office/powerpoint/2010/main" val="85063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286000"/>
            <a:ext cx="3810000" cy="447613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Sound waves can be </a:t>
            </a:r>
            <a:r>
              <a:rPr lang="en-US" altLang="en-US" sz="2800" b="1" dirty="0">
                <a:solidFill>
                  <a:srgbClr val="FF0000"/>
                </a:solidFill>
              </a:rPr>
              <a:t>reflected.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A </a:t>
            </a:r>
            <a:r>
              <a:rPr lang="en-US" altLang="en-US" sz="2800" b="1" dirty="0">
                <a:solidFill>
                  <a:srgbClr val="FF0000"/>
                </a:solidFill>
              </a:rPr>
              <a:t>reverberation</a:t>
            </a:r>
            <a:r>
              <a:rPr lang="en-US" altLang="en-US" sz="2800" dirty="0"/>
              <a:t> is perceived when the reflected sound wave reaches your ear in less than </a:t>
            </a:r>
            <a:r>
              <a:rPr lang="en-US" altLang="en-US" sz="2800" b="1" dirty="0">
                <a:solidFill>
                  <a:srgbClr val="FF0000"/>
                </a:solidFill>
              </a:rPr>
              <a:t>0.1 second</a:t>
            </a:r>
            <a:r>
              <a:rPr lang="en-US" altLang="en-US" sz="2800" dirty="0"/>
              <a:t> after the original sound wave.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An </a:t>
            </a: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echo</a:t>
            </a:r>
            <a:r>
              <a:rPr lang="en-US" altLang="en-US" sz="2800" dirty="0"/>
              <a:t> takes longer.</a:t>
            </a:r>
          </a:p>
          <a:p>
            <a:pPr>
              <a:lnSpc>
                <a:spcPct val="90000"/>
              </a:lnSpc>
            </a:pPr>
            <a:endParaRPr lang="en-US" altLang="en-US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</a:pPr>
            <a:endParaRPr lang="en-US" altLang="en-US" dirty="0">
              <a:latin typeface="Comic Sans MS" panose="030F0702030302020204" pitchFamily="66" charset="0"/>
            </a:endParaRP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6000" b="1" dirty="0"/>
              <a:t>PROPERTIES OF SOUND</a:t>
            </a:r>
            <a:r>
              <a:rPr lang="en-US" altLang="en-US" dirty="0">
                <a:latin typeface="Verdana" panose="020B0604030504040204" pitchFamily="34" charset="0"/>
              </a:rPr>
              <a:t/>
            </a:r>
            <a:br>
              <a:rPr lang="en-US" altLang="en-US" dirty="0">
                <a:latin typeface="Verdana" panose="020B0604030504040204" pitchFamily="34" charset="0"/>
              </a:rPr>
            </a:br>
            <a:endParaRPr lang="en-US" altLang="en-US" dirty="0">
              <a:latin typeface="Verdana" panose="020B0604030504040204" pitchFamily="34" charset="0"/>
            </a:endParaRPr>
          </a:p>
        </p:txBody>
      </p:sp>
      <p:pic>
        <p:nvPicPr>
          <p:cNvPr id="22533" name="Picture 5" descr="echo and a reverberation 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524000"/>
            <a:ext cx="4465638" cy="519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6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057400"/>
            <a:ext cx="4419600" cy="4572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b="1" dirty="0">
                <a:solidFill>
                  <a:srgbClr val="002060"/>
                </a:solidFill>
              </a:rPr>
              <a:t>Doppler effect</a:t>
            </a:r>
          </a:p>
          <a:p>
            <a:r>
              <a:rPr lang="en-US" altLang="en-US" sz="2800" b="1" dirty="0"/>
              <a:t>Variation in the perceived </a:t>
            </a:r>
            <a:r>
              <a:rPr lang="en-US" altLang="en-US" sz="2800" b="1" dirty="0">
                <a:solidFill>
                  <a:srgbClr val="FF0000"/>
                </a:solidFill>
              </a:rPr>
              <a:t>pitch</a:t>
            </a:r>
            <a:r>
              <a:rPr lang="en-US" altLang="en-US" sz="2800" b="1" dirty="0"/>
              <a:t> of a sound due to a </a:t>
            </a:r>
            <a:r>
              <a:rPr lang="en-US" altLang="en-US" sz="2800" b="1" dirty="0">
                <a:solidFill>
                  <a:srgbClr val="FF0000"/>
                </a:solidFill>
              </a:rPr>
              <a:t>moving</a:t>
            </a:r>
            <a:r>
              <a:rPr lang="en-US" altLang="en-US" sz="2800" b="1" dirty="0"/>
              <a:t> sound source.</a:t>
            </a:r>
          </a:p>
          <a:p>
            <a:r>
              <a:rPr lang="en-US" altLang="en-US" sz="2800" b="1" dirty="0">
                <a:solidFill>
                  <a:srgbClr val="FF0000"/>
                </a:solidFill>
              </a:rPr>
              <a:t>Bunches up </a:t>
            </a:r>
            <a:r>
              <a:rPr lang="en-US" altLang="en-US" sz="2800" b="1" dirty="0"/>
              <a:t>in front of the source</a:t>
            </a:r>
          </a:p>
          <a:p>
            <a:r>
              <a:rPr lang="en-US" altLang="en-US" sz="2800" b="1" dirty="0">
                <a:solidFill>
                  <a:srgbClr val="FF0000"/>
                </a:solidFill>
              </a:rPr>
              <a:t>Spreads out </a:t>
            </a:r>
            <a:r>
              <a:rPr lang="en-US" altLang="en-US" sz="2800" b="1" dirty="0"/>
              <a:t>behind the source</a:t>
            </a:r>
          </a:p>
          <a:p>
            <a:pPr>
              <a:buFontTx/>
              <a:buNone/>
            </a:pPr>
            <a:endParaRPr lang="en-US" altLang="en-US" b="1" dirty="0">
              <a:latin typeface="Comic Sans MS" panose="030F0702030302020204" pitchFamily="66" charset="0"/>
            </a:endParaRP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8153400" cy="1143000"/>
          </a:xfrm>
        </p:spPr>
        <p:txBody>
          <a:bodyPr>
            <a:normAutofit/>
          </a:bodyPr>
          <a:lstStyle/>
          <a:p>
            <a:r>
              <a:rPr lang="en-US" altLang="en-US" sz="5400" b="1" dirty="0"/>
              <a:t>PROPERTIES OF SOUND</a:t>
            </a:r>
          </a:p>
        </p:txBody>
      </p:sp>
      <p:pic>
        <p:nvPicPr>
          <p:cNvPr id="21509" name="Picture 5" descr="Doppler effect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752600"/>
            <a:ext cx="4343400" cy="413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11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3" name="Picture 5" descr="Fig6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30362"/>
            <a:ext cx="8382000" cy="454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7467600" y="5181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48138" name="Rectangle 10"/>
          <p:cNvSpPr>
            <a:spLocks noChangeArrowheads="1"/>
          </p:cNvSpPr>
          <p:nvPr/>
        </p:nvSpPr>
        <p:spPr bwMode="auto">
          <a:xfrm>
            <a:off x="477644" y="6095205"/>
            <a:ext cx="3200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3200" dirty="0">
                <a:hlinkClick r:id="rId4"/>
              </a:rPr>
              <a:t>Doppler Effect</a:t>
            </a:r>
            <a:endParaRPr lang="en-US" alt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PROPERTIES OF SOUND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5D1D855-E02A-4CB5-9FA6-34EFC6D54F35}"/>
              </a:ext>
            </a:extLst>
          </p:cNvPr>
          <p:cNvSpPr txBox="1"/>
          <p:nvPr/>
        </p:nvSpPr>
        <p:spPr>
          <a:xfrm>
            <a:off x="4114800" y="61722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hlinkClick r:id="rId5"/>
              </a:rPr>
              <a:t>Doppler Shift on a train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3159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shock wav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543095"/>
            <a:ext cx="3581400" cy="5279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816077" y="1676400"/>
            <a:ext cx="396240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dirty="0">
                <a:effectLst>
                  <a:outerShdw blurRad="38100" dist="38100" dir="2700000" algn="tl">
                    <a:srgbClr val="808080"/>
                  </a:outerShdw>
                </a:effectLst>
                <a:latin typeface="+mn-lt"/>
              </a:rPr>
              <a:t>A </a:t>
            </a:r>
            <a:r>
              <a:rPr lang="en-US" altLang="en-US" sz="4000" b="1" dirty="0">
                <a:solidFill>
                  <a:srgbClr val="FF0000"/>
                </a:solidFill>
                <a:latin typeface="+mn-lt"/>
              </a:rPr>
              <a:t>sonic boom </a:t>
            </a:r>
            <a:r>
              <a:rPr lang="en-US" altLang="en-US" sz="4000" dirty="0">
                <a:effectLst>
                  <a:outerShdw blurRad="38100" dist="38100" dir="2700000" algn="tl">
                    <a:srgbClr val="808080"/>
                  </a:outerShdw>
                </a:effectLst>
                <a:latin typeface="+mn-lt"/>
              </a:rPr>
              <a:t>is the sudden onset and release of </a:t>
            </a:r>
            <a:r>
              <a:rPr lang="en-US" altLang="en-US" sz="4000" b="1" dirty="0">
                <a:solidFill>
                  <a:srgbClr val="FF0000"/>
                </a:solidFill>
                <a:latin typeface="+mn-lt"/>
              </a:rPr>
              <a:t>pressure</a:t>
            </a:r>
            <a:r>
              <a:rPr lang="en-US" altLang="en-US" sz="4000" dirty="0">
                <a:effectLst>
                  <a:outerShdw blurRad="38100" dist="38100" dir="2700000" algn="tl">
                    <a:srgbClr val="808080"/>
                  </a:outerShdw>
                </a:effectLst>
                <a:latin typeface="+mn-lt"/>
              </a:rPr>
              <a:t> after the buildup by a sound </a:t>
            </a:r>
            <a:r>
              <a:rPr lang="en-US" altLang="en-US" sz="4000" b="1" dirty="0">
                <a:solidFill>
                  <a:srgbClr val="FF0000"/>
                </a:solidFill>
                <a:latin typeface="+mn-lt"/>
              </a:rPr>
              <a:t>shock wave</a:t>
            </a:r>
            <a:r>
              <a:rPr lang="en-US" altLang="en-US" sz="4000" dirty="0">
                <a:effectLst>
                  <a:outerShdw blurRad="38100" dist="38100" dir="2700000" algn="tl">
                    <a:srgbClr val="808080"/>
                  </a:outerShdw>
                </a:effectLst>
                <a:latin typeface="+mn-lt"/>
              </a:rPr>
              <a:t>.</a:t>
            </a:r>
          </a:p>
          <a:p>
            <a:pPr algn="ctr">
              <a:spcBef>
                <a:spcPct val="50000"/>
              </a:spcBef>
            </a:pPr>
            <a:r>
              <a:rPr lang="en-US" altLang="en-US" sz="4000" dirty="0">
                <a:effectLst>
                  <a:outerShdw blurRad="38100" dist="38100" dir="2700000" algn="tl">
                    <a:srgbClr val="808080"/>
                  </a:outerShdw>
                </a:effectLst>
                <a:latin typeface="+mn-lt"/>
                <a:hlinkClick r:id="rId3"/>
              </a:rPr>
              <a:t>Sonic Boom</a:t>
            </a:r>
            <a:endParaRPr lang="en-US" altLang="en-US" sz="4000" dirty="0">
              <a:effectLst>
                <a:outerShdw blurRad="38100" dist="38100" dir="2700000" algn="tl">
                  <a:srgbClr val="808080"/>
                </a:outerShdw>
              </a:effectLst>
              <a:latin typeface="+mn-lt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533400" y="5334000"/>
            <a:ext cx="3200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3200" b="1" i="1" u="sng">
              <a:effectLst>
                <a:outerShdw blurRad="38100" dist="38100" dir="2700000" algn="tl">
                  <a:srgbClr val="FFFFFF"/>
                </a:outerShdw>
              </a:effectLst>
              <a:latin typeface="Curlz MT" panose="04040404050702020202" pitchFamily="82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PROPERTIES OF SOUND</a:t>
            </a:r>
          </a:p>
        </p:txBody>
      </p:sp>
    </p:spTree>
    <p:extLst>
      <p:ext uri="{BB962C8B-B14F-4D97-AF65-F5344CB8AC3E}">
        <p14:creationId xmlns:p14="http://schemas.microsoft.com/office/powerpoint/2010/main" val="31594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F4TMAA.JPG (73556 byte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04800"/>
            <a:ext cx="6629400" cy="6297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62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7" name="Picture 3" descr="shockwaves-c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1440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0" y="685800"/>
            <a:ext cx="9144000" cy="13731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 dirty="0"/>
              <a:t>This picture shows a sonic boom created by the THRUST SSC team car as it broke the land speed record and broke the sound barrier on land. </a:t>
            </a:r>
          </a:p>
        </p:txBody>
      </p:sp>
    </p:spTree>
    <p:extLst>
      <p:ext uri="{BB962C8B-B14F-4D97-AF65-F5344CB8AC3E}">
        <p14:creationId xmlns:p14="http://schemas.microsoft.com/office/powerpoint/2010/main" val="263667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0</TotalTime>
  <Words>369</Words>
  <Application>Microsoft Office PowerPoint</Application>
  <PresentationFormat>On-screen Show (4:3)</PresentationFormat>
  <Paragraphs>44</Paragraphs>
  <Slides>15</Slides>
  <Notes>0</Notes>
  <HiddenSlides>0</HiddenSlides>
  <MMClips>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Waveform</vt:lpstr>
      <vt:lpstr>Photo Editor Photo</vt:lpstr>
      <vt:lpstr>PROPERTIES OF SOUND</vt:lpstr>
      <vt:lpstr>PowerPoint Presentation</vt:lpstr>
      <vt:lpstr>PROPERTIES OF SOUND</vt:lpstr>
      <vt:lpstr>PROPERTIES OF SOUND</vt:lpstr>
      <vt:lpstr>PROPERTIES OF SOUND</vt:lpstr>
      <vt:lpstr>PROPERTIES OF SOUND</vt:lpstr>
      <vt:lpstr>PROPERTIES OF SOUND</vt:lpstr>
      <vt:lpstr>PROPERTIES OF SOUND</vt:lpstr>
      <vt:lpstr>PowerPoint Presentation</vt:lpstr>
      <vt:lpstr>PROPERTIES OF SOUND </vt:lpstr>
      <vt:lpstr>PROPERTIES OF SOUND</vt:lpstr>
      <vt:lpstr>PROPERTIES OF SOUND</vt:lpstr>
      <vt:lpstr>PROPERTIES OF SOUND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2015-11-08T20:52:17Z</dcterms:created>
  <dcterms:modified xsi:type="dcterms:W3CDTF">2018-03-20T13:10:48Z</dcterms:modified>
</cp:coreProperties>
</file>