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8"/>
  </p:notesMasterIdLst>
  <p:sldIdLst>
    <p:sldId id="330" r:id="rId2"/>
    <p:sldId id="344" r:id="rId3"/>
    <p:sldId id="343" r:id="rId4"/>
    <p:sldId id="301" r:id="rId5"/>
    <p:sldId id="302" r:id="rId6"/>
    <p:sldId id="303" r:id="rId7"/>
    <p:sldId id="337" r:id="rId8"/>
    <p:sldId id="338" r:id="rId9"/>
    <p:sldId id="345" r:id="rId10"/>
    <p:sldId id="346" r:id="rId11"/>
    <p:sldId id="347" r:id="rId12"/>
    <p:sldId id="383" r:id="rId13"/>
    <p:sldId id="299" r:id="rId14"/>
    <p:sldId id="348" r:id="rId15"/>
    <p:sldId id="350" r:id="rId16"/>
    <p:sldId id="349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9EF8FC"/>
    <a:srgbClr val="FCFEFE"/>
    <a:srgbClr val="FF9900"/>
    <a:srgbClr val="660033"/>
    <a:srgbClr val="FF0066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E248583-1AC7-458D-9498-1D71AEEF22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93100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9D559E-01F9-4B8C-ACD6-7829FA00BB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3047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2831BE-C068-4E01-9EC8-572D21116A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7822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64162A-8468-4956-8AAC-795133FE59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8031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A7A235-E02D-4082-953F-558F0607B0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9629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4E5EEF-3B66-48A9-95AF-03DDF37F42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1124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5C6035-F210-43BF-A6A2-BCDE407B21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4331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F3C697-7AF7-40C5-940C-B59AF75C6A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8921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022D53-ACC1-4B53-A283-950F76B52A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701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1F3D08-1455-48EF-A0B1-C59FC1D7E3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7006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467E3F-9103-474C-B523-0A4EAE5D76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9354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0ACF70-7198-473F-9408-852992AB5D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8570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EF8FC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4845509-B0B8-4EAB-956C-0E77962C44E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endParaRPr lang="en-US" altLang="en-US" sz="44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en-US" altLang="en-US" sz="3200"/>
          </a:p>
        </p:txBody>
      </p:sp>
      <p:pic>
        <p:nvPicPr>
          <p:cNvPr id="2052" name="Picture 4" descr="j028948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 rot="-579681">
            <a:off x="233363" y="911225"/>
            <a:ext cx="8604250" cy="52578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-366"/>
              </a:avLst>
            </a:prstTxWarp>
          </a:bodyPr>
          <a:lstStyle/>
          <a:p>
            <a:pPr algn="ctr"/>
            <a:r>
              <a:rPr lang="en-US" sz="3600" b="1" kern="10" spc="-360" dirty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OilBats"/>
              </a:rPr>
              <a:t>WAVES</a:t>
            </a:r>
          </a:p>
        </p:txBody>
      </p:sp>
    </p:spTree>
    <p:extLst>
      <p:ext uri="{BB962C8B-B14F-4D97-AF65-F5344CB8AC3E}">
        <p14:creationId xmlns:p14="http://schemas.microsoft.com/office/powerpoint/2010/main" val="3230294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90500"/>
            <a:ext cx="8763000" cy="1143000"/>
          </a:xfrm>
        </p:spPr>
        <p:txBody>
          <a:bodyPr/>
          <a:lstStyle/>
          <a:p>
            <a:r>
              <a:rPr lang="en-US" altLang="en-US" sz="4800" b="1" dirty="0">
                <a:solidFill>
                  <a:srgbClr val="002060"/>
                </a:solidFill>
              </a:rPr>
              <a:t>WAVE CHARACTERISTICS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676400"/>
            <a:ext cx="8534400" cy="2410862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/>
              <a:t>Wavelength, </a:t>
            </a:r>
            <a:r>
              <a:rPr lang="el-GR" altLang="en-US" b="1" dirty="0"/>
              <a:t>λ</a:t>
            </a:r>
            <a:r>
              <a:rPr lang="en-US" altLang="en-US" b="1" dirty="0"/>
              <a:t>:</a:t>
            </a:r>
          </a:p>
          <a:p>
            <a:r>
              <a:rPr lang="en-US" altLang="en-US" b="1" dirty="0">
                <a:solidFill>
                  <a:srgbClr val="FF0000"/>
                </a:solidFill>
                <a:latin typeface="CreativeBlock BB" pitchFamily="34" charset="0"/>
              </a:rPr>
              <a:t>Distance</a:t>
            </a:r>
            <a:r>
              <a:rPr lang="en-US" altLang="en-US" dirty="0">
                <a:latin typeface="CreativeBlock BB" pitchFamily="34" charset="0"/>
              </a:rPr>
              <a:t> between two </a:t>
            </a:r>
            <a:r>
              <a:rPr lang="en-US" altLang="en-US" b="1" dirty="0">
                <a:solidFill>
                  <a:srgbClr val="FF0000"/>
                </a:solidFill>
                <a:latin typeface="CreativeBlock BB" pitchFamily="34" charset="0"/>
              </a:rPr>
              <a:t>identical</a:t>
            </a:r>
            <a:r>
              <a:rPr lang="en-US" altLang="en-US" dirty="0">
                <a:latin typeface="CreativeBlock BB" pitchFamily="34" charset="0"/>
              </a:rPr>
              <a:t> points on adjacent waves.  Usually measured in </a:t>
            </a:r>
            <a:r>
              <a:rPr lang="en-US" altLang="en-US" b="1" dirty="0">
                <a:solidFill>
                  <a:srgbClr val="FF0000"/>
                </a:solidFill>
                <a:latin typeface="CreativeBlock BB" pitchFamily="34" charset="0"/>
              </a:rPr>
              <a:t>meters</a:t>
            </a:r>
            <a:r>
              <a:rPr lang="en-US" altLang="en-US" dirty="0">
                <a:latin typeface="CreativeBlock BB" pitchFamily="34" charset="0"/>
              </a:rPr>
              <a:t>.</a:t>
            </a:r>
          </a:p>
          <a:p>
            <a:endParaRPr lang="en-US" altLang="en-US" dirty="0"/>
          </a:p>
          <a:p>
            <a:endParaRPr lang="en-US" dirty="0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685800" y="18288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4678369"/>
            <a:ext cx="8991600" cy="217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067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7053372" cy="4906150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52400" y="190500"/>
            <a:ext cx="87630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4800" b="1" kern="0">
                <a:solidFill>
                  <a:srgbClr val="002060"/>
                </a:solidFill>
              </a:rPr>
              <a:t>WAVE CHARACTERISTICS</a:t>
            </a:r>
            <a:endParaRPr lang="en-US" altLang="en-US" sz="4800" b="1" kern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104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335" y="278960"/>
            <a:ext cx="9144000" cy="762000"/>
          </a:xfrm>
        </p:spPr>
        <p:txBody>
          <a:bodyPr/>
          <a:lstStyle/>
          <a:p>
            <a:r>
              <a:rPr lang="en-US" b="1" dirty="0">
                <a:solidFill>
                  <a:srgbClr val="002060"/>
                </a:solidFill>
              </a:rPr>
              <a:t>WAVE CHARACTERISTICS</a:t>
            </a:r>
            <a:endParaRPr lang="en-US" altLang="en-US" dirty="0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685800" y="18288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0999" y="4293040"/>
            <a:ext cx="8382001" cy="457200"/>
          </a:xfrm>
        </p:spPr>
        <p:txBody>
          <a:bodyPr/>
          <a:lstStyle/>
          <a:p>
            <a:r>
              <a:rPr lang="en-US" sz="2800" dirty="0"/>
              <a:t>Measure from any two identical </a:t>
            </a:r>
            <a:r>
              <a:rPr lang="en-US" sz="2800" b="1" dirty="0">
                <a:solidFill>
                  <a:srgbClr val="FF0000"/>
                </a:solidFill>
              </a:rPr>
              <a:t>successive</a:t>
            </a:r>
            <a:r>
              <a:rPr lang="en-US" sz="2800" dirty="0"/>
              <a:t> points.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990600" y="1371600"/>
            <a:ext cx="7620000" cy="1905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7174" name="Freeform 6"/>
          <p:cNvSpPr>
            <a:spLocks/>
          </p:cNvSpPr>
          <p:nvPr/>
        </p:nvSpPr>
        <p:spPr bwMode="auto">
          <a:xfrm>
            <a:off x="990600" y="1358900"/>
            <a:ext cx="1905000" cy="1930400"/>
          </a:xfrm>
          <a:custGeom>
            <a:avLst/>
            <a:gdLst>
              <a:gd name="T0" fmla="*/ 0 w 2064"/>
              <a:gd name="T1" fmla="*/ 1003300 h 1216"/>
              <a:gd name="T2" fmla="*/ 132907 w 2064"/>
              <a:gd name="T3" fmla="*/ 469900 h 1216"/>
              <a:gd name="T4" fmla="*/ 310116 w 2064"/>
              <a:gd name="T5" fmla="*/ 165100 h 1216"/>
              <a:gd name="T6" fmla="*/ 487326 w 2064"/>
              <a:gd name="T7" fmla="*/ 12700 h 1216"/>
              <a:gd name="T8" fmla="*/ 664535 w 2064"/>
              <a:gd name="T9" fmla="*/ 88900 h 1216"/>
              <a:gd name="T10" fmla="*/ 841744 w 2064"/>
              <a:gd name="T11" fmla="*/ 469900 h 1216"/>
              <a:gd name="T12" fmla="*/ 974651 w 2064"/>
              <a:gd name="T13" fmla="*/ 1155700 h 1216"/>
              <a:gd name="T14" fmla="*/ 1063256 w 2064"/>
              <a:gd name="T15" fmla="*/ 1536700 h 1216"/>
              <a:gd name="T16" fmla="*/ 1240465 w 2064"/>
              <a:gd name="T17" fmla="*/ 1841500 h 1216"/>
              <a:gd name="T18" fmla="*/ 1461977 w 2064"/>
              <a:gd name="T19" fmla="*/ 1917700 h 1216"/>
              <a:gd name="T20" fmla="*/ 1639186 w 2064"/>
              <a:gd name="T21" fmla="*/ 1841500 h 1216"/>
              <a:gd name="T22" fmla="*/ 1816395 w 2064"/>
              <a:gd name="T23" fmla="*/ 1384300 h 1216"/>
              <a:gd name="T24" fmla="*/ 1905000 w 2064"/>
              <a:gd name="T25" fmla="*/ 927100 h 121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064" h="1216">
                <a:moveTo>
                  <a:pt x="0" y="632"/>
                </a:moveTo>
                <a:cubicBezTo>
                  <a:pt x="44" y="508"/>
                  <a:pt x="88" y="384"/>
                  <a:pt x="144" y="296"/>
                </a:cubicBezTo>
                <a:cubicBezTo>
                  <a:pt x="200" y="208"/>
                  <a:pt x="272" y="152"/>
                  <a:pt x="336" y="104"/>
                </a:cubicBezTo>
                <a:cubicBezTo>
                  <a:pt x="400" y="56"/>
                  <a:pt x="464" y="16"/>
                  <a:pt x="528" y="8"/>
                </a:cubicBezTo>
                <a:cubicBezTo>
                  <a:pt x="592" y="0"/>
                  <a:pt x="656" y="8"/>
                  <a:pt x="720" y="56"/>
                </a:cubicBezTo>
                <a:cubicBezTo>
                  <a:pt x="784" y="104"/>
                  <a:pt x="856" y="184"/>
                  <a:pt x="912" y="296"/>
                </a:cubicBezTo>
                <a:cubicBezTo>
                  <a:pt x="968" y="408"/>
                  <a:pt x="1016" y="616"/>
                  <a:pt x="1056" y="728"/>
                </a:cubicBezTo>
                <a:cubicBezTo>
                  <a:pt x="1096" y="840"/>
                  <a:pt x="1104" y="896"/>
                  <a:pt x="1152" y="968"/>
                </a:cubicBezTo>
                <a:cubicBezTo>
                  <a:pt x="1200" y="1040"/>
                  <a:pt x="1272" y="1120"/>
                  <a:pt x="1344" y="1160"/>
                </a:cubicBezTo>
                <a:cubicBezTo>
                  <a:pt x="1416" y="1200"/>
                  <a:pt x="1512" y="1208"/>
                  <a:pt x="1584" y="1208"/>
                </a:cubicBezTo>
                <a:cubicBezTo>
                  <a:pt x="1656" y="1208"/>
                  <a:pt x="1712" y="1216"/>
                  <a:pt x="1776" y="1160"/>
                </a:cubicBezTo>
                <a:cubicBezTo>
                  <a:pt x="1840" y="1104"/>
                  <a:pt x="1920" y="968"/>
                  <a:pt x="1968" y="872"/>
                </a:cubicBezTo>
                <a:cubicBezTo>
                  <a:pt x="2016" y="776"/>
                  <a:pt x="2040" y="680"/>
                  <a:pt x="2064" y="584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Freeform 7"/>
          <p:cNvSpPr>
            <a:spLocks/>
          </p:cNvSpPr>
          <p:nvPr/>
        </p:nvSpPr>
        <p:spPr bwMode="auto">
          <a:xfrm>
            <a:off x="2895600" y="1371600"/>
            <a:ext cx="1905000" cy="1930400"/>
          </a:xfrm>
          <a:custGeom>
            <a:avLst/>
            <a:gdLst>
              <a:gd name="T0" fmla="*/ 0 w 2064"/>
              <a:gd name="T1" fmla="*/ 1003300 h 1216"/>
              <a:gd name="T2" fmla="*/ 132907 w 2064"/>
              <a:gd name="T3" fmla="*/ 469900 h 1216"/>
              <a:gd name="T4" fmla="*/ 310116 w 2064"/>
              <a:gd name="T5" fmla="*/ 165100 h 1216"/>
              <a:gd name="T6" fmla="*/ 487326 w 2064"/>
              <a:gd name="T7" fmla="*/ 12700 h 1216"/>
              <a:gd name="T8" fmla="*/ 664535 w 2064"/>
              <a:gd name="T9" fmla="*/ 88900 h 1216"/>
              <a:gd name="T10" fmla="*/ 841744 w 2064"/>
              <a:gd name="T11" fmla="*/ 469900 h 1216"/>
              <a:gd name="T12" fmla="*/ 974651 w 2064"/>
              <a:gd name="T13" fmla="*/ 1155700 h 1216"/>
              <a:gd name="T14" fmla="*/ 1063256 w 2064"/>
              <a:gd name="T15" fmla="*/ 1536700 h 1216"/>
              <a:gd name="T16" fmla="*/ 1240465 w 2064"/>
              <a:gd name="T17" fmla="*/ 1841500 h 1216"/>
              <a:gd name="T18" fmla="*/ 1461977 w 2064"/>
              <a:gd name="T19" fmla="*/ 1917700 h 1216"/>
              <a:gd name="T20" fmla="*/ 1639186 w 2064"/>
              <a:gd name="T21" fmla="*/ 1841500 h 1216"/>
              <a:gd name="T22" fmla="*/ 1816395 w 2064"/>
              <a:gd name="T23" fmla="*/ 1384300 h 1216"/>
              <a:gd name="T24" fmla="*/ 1905000 w 2064"/>
              <a:gd name="T25" fmla="*/ 927100 h 121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064" h="1216">
                <a:moveTo>
                  <a:pt x="0" y="632"/>
                </a:moveTo>
                <a:cubicBezTo>
                  <a:pt x="44" y="508"/>
                  <a:pt x="88" y="384"/>
                  <a:pt x="144" y="296"/>
                </a:cubicBezTo>
                <a:cubicBezTo>
                  <a:pt x="200" y="208"/>
                  <a:pt x="272" y="152"/>
                  <a:pt x="336" y="104"/>
                </a:cubicBezTo>
                <a:cubicBezTo>
                  <a:pt x="400" y="56"/>
                  <a:pt x="464" y="16"/>
                  <a:pt x="528" y="8"/>
                </a:cubicBezTo>
                <a:cubicBezTo>
                  <a:pt x="592" y="0"/>
                  <a:pt x="656" y="8"/>
                  <a:pt x="720" y="56"/>
                </a:cubicBezTo>
                <a:cubicBezTo>
                  <a:pt x="784" y="104"/>
                  <a:pt x="856" y="184"/>
                  <a:pt x="912" y="296"/>
                </a:cubicBezTo>
                <a:cubicBezTo>
                  <a:pt x="968" y="408"/>
                  <a:pt x="1016" y="616"/>
                  <a:pt x="1056" y="728"/>
                </a:cubicBezTo>
                <a:cubicBezTo>
                  <a:pt x="1096" y="840"/>
                  <a:pt x="1104" y="896"/>
                  <a:pt x="1152" y="968"/>
                </a:cubicBezTo>
                <a:cubicBezTo>
                  <a:pt x="1200" y="1040"/>
                  <a:pt x="1272" y="1120"/>
                  <a:pt x="1344" y="1160"/>
                </a:cubicBezTo>
                <a:cubicBezTo>
                  <a:pt x="1416" y="1200"/>
                  <a:pt x="1512" y="1208"/>
                  <a:pt x="1584" y="1208"/>
                </a:cubicBezTo>
                <a:cubicBezTo>
                  <a:pt x="1656" y="1208"/>
                  <a:pt x="1712" y="1216"/>
                  <a:pt x="1776" y="1160"/>
                </a:cubicBezTo>
                <a:cubicBezTo>
                  <a:pt x="1840" y="1104"/>
                  <a:pt x="1920" y="968"/>
                  <a:pt x="1968" y="872"/>
                </a:cubicBezTo>
                <a:cubicBezTo>
                  <a:pt x="2016" y="776"/>
                  <a:pt x="2040" y="680"/>
                  <a:pt x="2064" y="584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Freeform 8"/>
          <p:cNvSpPr>
            <a:spLocks/>
          </p:cNvSpPr>
          <p:nvPr/>
        </p:nvSpPr>
        <p:spPr bwMode="auto">
          <a:xfrm>
            <a:off x="4800600" y="1371600"/>
            <a:ext cx="1905000" cy="1930400"/>
          </a:xfrm>
          <a:custGeom>
            <a:avLst/>
            <a:gdLst>
              <a:gd name="T0" fmla="*/ 0 w 2064"/>
              <a:gd name="T1" fmla="*/ 1003300 h 1216"/>
              <a:gd name="T2" fmla="*/ 132907 w 2064"/>
              <a:gd name="T3" fmla="*/ 469900 h 1216"/>
              <a:gd name="T4" fmla="*/ 310116 w 2064"/>
              <a:gd name="T5" fmla="*/ 165100 h 1216"/>
              <a:gd name="T6" fmla="*/ 487326 w 2064"/>
              <a:gd name="T7" fmla="*/ 12700 h 1216"/>
              <a:gd name="T8" fmla="*/ 664535 w 2064"/>
              <a:gd name="T9" fmla="*/ 88900 h 1216"/>
              <a:gd name="T10" fmla="*/ 841744 w 2064"/>
              <a:gd name="T11" fmla="*/ 469900 h 1216"/>
              <a:gd name="T12" fmla="*/ 974651 w 2064"/>
              <a:gd name="T13" fmla="*/ 1155700 h 1216"/>
              <a:gd name="T14" fmla="*/ 1063256 w 2064"/>
              <a:gd name="T15" fmla="*/ 1536700 h 1216"/>
              <a:gd name="T16" fmla="*/ 1240465 w 2064"/>
              <a:gd name="T17" fmla="*/ 1841500 h 1216"/>
              <a:gd name="T18" fmla="*/ 1461977 w 2064"/>
              <a:gd name="T19" fmla="*/ 1917700 h 1216"/>
              <a:gd name="T20" fmla="*/ 1639186 w 2064"/>
              <a:gd name="T21" fmla="*/ 1841500 h 1216"/>
              <a:gd name="T22" fmla="*/ 1816395 w 2064"/>
              <a:gd name="T23" fmla="*/ 1384300 h 1216"/>
              <a:gd name="T24" fmla="*/ 1905000 w 2064"/>
              <a:gd name="T25" fmla="*/ 927100 h 121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064" h="1216">
                <a:moveTo>
                  <a:pt x="0" y="632"/>
                </a:moveTo>
                <a:cubicBezTo>
                  <a:pt x="44" y="508"/>
                  <a:pt x="88" y="384"/>
                  <a:pt x="144" y="296"/>
                </a:cubicBezTo>
                <a:cubicBezTo>
                  <a:pt x="200" y="208"/>
                  <a:pt x="272" y="152"/>
                  <a:pt x="336" y="104"/>
                </a:cubicBezTo>
                <a:cubicBezTo>
                  <a:pt x="400" y="56"/>
                  <a:pt x="464" y="16"/>
                  <a:pt x="528" y="8"/>
                </a:cubicBezTo>
                <a:cubicBezTo>
                  <a:pt x="592" y="0"/>
                  <a:pt x="656" y="8"/>
                  <a:pt x="720" y="56"/>
                </a:cubicBezTo>
                <a:cubicBezTo>
                  <a:pt x="784" y="104"/>
                  <a:pt x="856" y="184"/>
                  <a:pt x="912" y="296"/>
                </a:cubicBezTo>
                <a:cubicBezTo>
                  <a:pt x="968" y="408"/>
                  <a:pt x="1016" y="616"/>
                  <a:pt x="1056" y="728"/>
                </a:cubicBezTo>
                <a:cubicBezTo>
                  <a:pt x="1096" y="840"/>
                  <a:pt x="1104" y="896"/>
                  <a:pt x="1152" y="968"/>
                </a:cubicBezTo>
                <a:cubicBezTo>
                  <a:pt x="1200" y="1040"/>
                  <a:pt x="1272" y="1120"/>
                  <a:pt x="1344" y="1160"/>
                </a:cubicBezTo>
                <a:cubicBezTo>
                  <a:pt x="1416" y="1200"/>
                  <a:pt x="1512" y="1208"/>
                  <a:pt x="1584" y="1208"/>
                </a:cubicBezTo>
                <a:cubicBezTo>
                  <a:pt x="1656" y="1208"/>
                  <a:pt x="1712" y="1216"/>
                  <a:pt x="1776" y="1160"/>
                </a:cubicBezTo>
                <a:cubicBezTo>
                  <a:pt x="1840" y="1104"/>
                  <a:pt x="1920" y="968"/>
                  <a:pt x="1968" y="872"/>
                </a:cubicBezTo>
                <a:cubicBezTo>
                  <a:pt x="2016" y="776"/>
                  <a:pt x="2040" y="680"/>
                  <a:pt x="2064" y="584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Freeform 9"/>
          <p:cNvSpPr>
            <a:spLocks/>
          </p:cNvSpPr>
          <p:nvPr/>
        </p:nvSpPr>
        <p:spPr bwMode="auto">
          <a:xfrm>
            <a:off x="6705600" y="1371600"/>
            <a:ext cx="1905000" cy="1930400"/>
          </a:xfrm>
          <a:custGeom>
            <a:avLst/>
            <a:gdLst>
              <a:gd name="T0" fmla="*/ 0 w 2064"/>
              <a:gd name="T1" fmla="*/ 1003300 h 1216"/>
              <a:gd name="T2" fmla="*/ 132907 w 2064"/>
              <a:gd name="T3" fmla="*/ 469900 h 1216"/>
              <a:gd name="T4" fmla="*/ 310116 w 2064"/>
              <a:gd name="T5" fmla="*/ 165100 h 1216"/>
              <a:gd name="T6" fmla="*/ 487326 w 2064"/>
              <a:gd name="T7" fmla="*/ 12700 h 1216"/>
              <a:gd name="T8" fmla="*/ 664535 w 2064"/>
              <a:gd name="T9" fmla="*/ 88900 h 1216"/>
              <a:gd name="T10" fmla="*/ 841744 w 2064"/>
              <a:gd name="T11" fmla="*/ 469900 h 1216"/>
              <a:gd name="T12" fmla="*/ 974651 w 2064"/>
              <a:gd name="T13" fmla="*/ 1155700 h 1216"/>
              <a:gd name="T14" fmla="*/ 1063256 w 2064"/>
              <a:gd name="T15" fmla="*/ 1536700 h 1216"/>
              <a:gd name="T16" fmla="*/ 1240465 w 2064"/>
              <a:gd name="T17" fmla="*/ 1841500 h 1216"/>
              <a:gd name="T18" fmla="*/ 1461977 w 2064"/>
              <a:gd name="T19" fmla="*/ 1917700 h 1216"/>
              <a:gd name="T20" fmla="*/ 1639186 w 2064"/>
              <a:gd name="T21" fmla="*/ 1841500 h 1216"/>
              <a:gd name="T22" fmla="*/ 1816395 w 2064"/>
              <a:gd name="T23" fmla="*/ 1384300 h 1216"/>
              <a:gd name="T24" fmla="*/ 1905000 w 2064"/>
              <a:gd name="T25" fmla="*/ 927100 h 121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064" h="1216">
                <a:moveTo>
                  <a:pt x="0" y="632"/>
                </a:moveTo>
                <a:cubicBezTo>
                  <a:pt x="44" y="508"/>
                  <a:pt x="88" y="384"/>
                  <a:pt x="144" y="296"/>
                </a:cubicBezTo>
                <a:cubicBezTo>
                  <a:pt x="200" y="208"/>
                  <a:pt x="272" y="152"/>
                  <a:pt x="336" y="104"/>
                </a:cubicBezTo>
                <a:cubicBezTo>
                  <a:pt x="400" y="56"/>
                  <a:pt x="464" y="16"/>
                  <a:pt x="528" y="8"/>
                </a:cubicBezTo>
                <a:cubicBezTo>
                  <a:pt x="592" y="0"/>
                  <a:pt x="656" y="8"/>
                  <a:pt x="720" y="56"/>
                </a:cubicBezTo>
                <a:cubicBezTo>
                  <a:pt x="784" y="104"/>
                  <a:pt x="856" y="184"/>
                  <a:pt x="912" y="296"/>
                </a:cubicBezTo>
                <a:cubicBezTo>
                  <a:pt x="968" y="408"/>
                  <a:pt x="1016" y="616"/>
                  <a:pt x="1056" y="728"/>
                </a:cubicBezTo>
                <a:cubicBezTo>
                  <a:pt x="1096" y="840"/>
                  <a:pt x="1104" y="896"/>
                  <a:pt x="1152" y="968"/>
                </a:cubicBezTo>
                <a:cubicBezTo>
                  <a:pt x="1200" y="1040"/>
                  <a:pt x="1272" y="1120"/>
                  <a:pt x="1344" y="1160"/>
                </a:cubicBezTo>
                <a:cubicBezTo>
                  <a:pt x="1416" y="1200"/>
                  <a:pt x="1512" y="1208"/>
                  <a:pt x="1584" y="1208"/>
                </a:cubicBezTo>
                <a:cubicBezTo>
                  <a:pt x="1656" y="1208"/>
                  <a:pt x="1712" y="1216"/>
                  <a:pt x="1776" y="1160"/>
                </a:cubicBezTo>
                <a:cubicBezTo>
                  <a:pt x="1840" y="1104"/>
                  <a:pt x="1920" y="968"/>
                  <a:pt x="1968" y="872"/>
                </a:cubicBezTo>
                <a:cubicBezTo>
                  <a:pt x="2016" y="776"/>
                  <a:pt x="2040" y="680"/>
                  <a:pt x="2064" y="584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8" name="Line 10"/>
          <p:cNvSpPr>
            <a:spLocks noChangeShapeType="1"/>
          </p:cNvSpPr>
          <p:nvPr/>
        </p:nvSpPr>
        <p:spPr bwMode="auto">
          <a:xfrm>
            <a:off x="14478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9" name="Line 11"/>
          <p:cNvSpPr>
            <a:spLocks noChangeShapeType="1"/>
          </p:cNvSpPr>
          <p:nvPr/>
        </p:nvSpPr>
        <p:spPr bwMode="auto">
          <a:xfrm>
            <a:off x="19050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0" name="Line 12"/>
          <p:cNvSpPr>
            <a:spLocks noChangeShapeType="1"/>
          </p:cNvSpPr>
          <p:nvPr/>
        </p:nvSpPr>
        <p:spPr bwMode="auto">
          <a:xfrm>
            <a:off x="24384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1" name="Line 13"/>
          <p:cNvSpPr>
            <a:spLocks noChangeShapeType="1"/>
          </p:cNvSpPr>
          <p:nvPr/>
        </p:nvSpPr>
        <p:spPr bwMode="auto">
          <a:xfrm>
            <a:off x="29718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2" name="Line 14"/>
          <p:cNvSpPr>
            <a:spLocks noChangeShapeType="1"/>
          </p:cNvSpPr>
          <p:nvPr/>
        </p:nvSpPr>
        <p:spPr bwMode="auto">
          <a:xfrm>
            <a:off x="9906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3" name="Line 15"/>
          <p:cNvSpPr>
            <a:spLocks noChangeShapeType="1"/>
          </p:cNvSpPr>
          <p:nvPr/>
        </p:nvSpPr>
        <p:spPr bwMode="auto">
          <a:xfrm>
            <a:off x="38862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4" name="Line 16"/>
          <p:cNvSpPr>
            <a:spLocks noChangeShapeType="1"/>
          </p:cNvSpPr>
          <p:nvPr/>
        </p:nvSpPr>
        <p:spPr bwMode="auto">
          <a:xfrm>
            <a:off x="43434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5" name="Line 17"/>
          <p:cNvSpPr>
            <a:spLocks noChangeShapeType="1"/>
          </p:cNvSpPr>
          <p:nvPr/>
        </p:nvSpPr>
        <p:spPr bwMode="auto">
          <a:xfrm>
            <a:off x="48768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6" name="Line 18"/>
          <p:cNvSpPr>
            <a:spLocks noChangeShapeType="1"/>
          </p:cNvSpPr>
          <p:nvPr/>
        </p:nvSpPr>
        <p:spPr bwMode="auto">
          <a:xfrm>
            <a:off x="54102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7" name="Line 19"/>
          <p:cNvSpPr>
            <a:spLocks noChangeShapeType="1"/>
          </p:cNvSpPr>
          <p:nvPr/>
        </p:nvSpPr>
        <p:spPr bwMode="auto">
          <a:xfrm>
            <a:off x="34290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8" name="Line 20"/>
          <p:cNvSpPr>
            <a:spLocks noChangeShapeType="1"/>
          </p:cNvSpPr>
          <p:nvPr/>
        </p:nvSpPr>
        <p:spPr bwMode="auto">
          <a:xfrm>
            <a:off x="62484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9" name="Line 21"/>
          <p:cNvSpPr>
            <a:spLocks noChangeShapeType="1"/>
          </p:cNvSpPr>
          <p:nvPr/>
        </p:nvSpPr>
        <p:spPr bwMode="auto">
          <a:xfrm>
            <a:off x="67056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0" name="Line 22"/>
          <p:cNvSpPr>
            <a:spLocks noChangeShapeType="1"/>
          </p:cNvSpPr>
          <p:nvPr/>
        </p:nvSpPr>
        <p:spPr bwMode="auto">
          <a:xfrm>
            <a:off x="72390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1" name="Line 23"/>
          <p:cNvSpPr>
            <a:spLocks noChangeShapeType="1"/>
          </p:cNvSpPr>
          <p:nvPr/>
        </p:nvSpPr>
        <p:spPr bwMode="auto">
          <a:xfrm>
            <a:off x="76962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2" name="Line 24"/>
          <p:cNvSpPr>
            <a:spLocks noChangeShapeType="1"/>
          </p:cNvSpPr>
          <p:nvPr/>
        </p:nvSpPr>
        <p:spPr bwMode="auto">
          <a:xfrm>
            <a:off x="57912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3" name="Text Box 25"/>
          <p:cNvSpPr txBox="1">
            <a:spLocks noChangeArrowheads="1"/>
          </p:cNvSpPr>
          <p:nvPr/>
        </p:nvSpPr>
        <p:spPr bwMode="auto">
          <a:xfrm>
            <a:off x="1295400" y="3581400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/>
              <a:t>5</a:t>
            </a:r>
          </a:p>
        </p:txBody>
      </p:sp>
      <p:sp>
        <p:nvSpPr>
          <p:cNvPr id="7194" name="Text Box 26"/>
          <p:cNvSpPr txBox="1">
            <a:spLocks noChangeArrowheads="1"/>
          </p:cNvSpPr>
          <p:nvPr/>
        </p:nvSpPr>
        <p:spPr bwMode="auto">
          <a:xfrm>
            <a:off x="1676400" y="3581400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/>
              <a:t>10</a:t>
            </a:r>
          </a:p>
        </p:txBody>
      </p:sp>
      <p:sp>
        <p:nvSpPr>
          <p:cNvPr id="7195" name="Text Box 27"/>
          <p:cNvSpPr txBox="1">
            <a:spLocks noChangeArrowheads="1"/>
          </p:cNvSpPr>
          <p:nvPr/>
        </p:nvSpPr>
        <p:spPr bwMode="auto">
          <a:xfrm>
            <a:off x="2209800" y="3581400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/>
              <a:t>15</a:t>
            </a:r>
          </a:p>
        </p:txBody>
      </p:sp>
      <p:sp>
        <p:nvSpPr>
          <p:cNvPr id="7196" name="Text Box 28"/>
          <p:cNvSpPr txBox="1">
            <a:spLocks noChangeArrowheads="1"/>
          </p:cNvSpPr>
          <p:nvPr/>
        </p:nvSpPr>
        <p:spPr bwMode="auto">
          <a:xfrm>
            <a:off x="2743200" y="3581400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/>
              <a:t>20</a:t>
            </a:r>
          </a:p>
        </p:txBody>
      </p:sp>
      <p:sp>
        <p:nvSpPr>
          <p:cNvPr id="7197" name="Text Box 29"/>
          <p:cNvSpPr txBox="1">
            <a:spLocks noChangeArrowheads="1"/>
          </p:cNvSpPr>
          <p:nvPr/>
        </p:nvSpPr>
        <p:spPr bwMode="auto">
          <a:xfrm>
            <a:off x="3200400" y="3581400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/>
              <a:t>25</a:t>
            </a:r>
          </a:p>
        </p:txBody>
      </p:sp>
      <p:sp>
        <p:nvSpPr>
          <p:cNvPr id="7198" name="Rectangle 30"/>
          <p:cNvSpPr>
            <a:spLocks noChangeArrowheads="1"/>
          </p:cNvSpPr>
          <p:nvPr/>
        </p:nvSpPr>
        <p:spPr bwMode="auto">
          <a:xfrm>
            <a:off x="3657600" y="3581400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/>
              <a:t>30</a:t>
            </a:r>
          </a:p>
        </p:txBody>
      </p:sp>
      <p:sp>
        <p:nvSpPr>
          <p:cNvPr id="7199" name="Rectangle 31"/>
          <p:cNvSpPr>
            <a:spLocks noChangeArrowheads="1"/>
          </p:cNvSpPr>
          <p:nvPr/>
        </p:nvSpPr>
        <p:spPr bwMode="auto">
          <a:xfrm>
            <a:off x="4114800" y="3581400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/>
              <a:t>35</a:t>
            </a:r>
          </a:p>
        </p:txBody>
      </p:sp>
      <p:sp>
        <p:nvSpPr>
          <p:cNvPr id="7200" name="Rectangle 32"/>
          <p:cNvSpPr>
            <a:spLocks noChangeArrowheads="1"/>
          </p:cNvSpPr>
          <p:nvPr/>
        </p:nvSpPr>
        <p:spPr bwMode="auto">
          <a:xfrm>
            <a:off x="4648200" y="3581400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/>
              <a:t>40</a:t>
            </a:r>
          </a:p>
        </p:txBody>
      </p:sp>
      <p:sp>
        <p:nvSpPr>
          <p:cNvPr id="7201" name="Text Box 33"/>
          <p:cNvSpPr txBox="1">
            <a:spLocks noChangeArrowheads="1"/>
          </p:cNvSpPr>
          <p:nvPr/>
        </p:nvSpPr>
        <p:spPr bwMode="auto">
          <a:xfrm>
            <a:off x="5257800" y="3505200"/>
            <a:ext cx="776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(nm)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09" y="309955"/>
            <a:ext cx="9144000" cy="762000"/>
          </a:xfrm>
        </p:spPr>
        <p:txBody>
          <a:bodyPr/>
          <a:lstStyle/>
          <a:p>
            <a:r>
              <a:rPr lang="en-US" b="1" dirty="0">
                <a:solidFill>
                  <a:srgbClr val="002060"/>
                </a:solidFill>
              </a:rPr>
              <a:t>WAVE CHARACTERISTICS</a:t>
            </a:r>
            <a:endParaRPr lang="en-US" altLang="en-US" dirty="0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685800" y="18288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799" y="5435097"/>
            <a:ext cx="8153401" cy="457200"/>
          </a:xfrm>
        </p:spPr>
        <p:txBody>
          <a:bodyPr/>
          <a:lstStyle/>
          <a:p>
            <a:r>
              <a:rPr lang="en-US" altLang="en-US" sz="2800" dirty="0"/>
              <a:t>Measure from any identical two successive points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990600" y="1371600"/>
            <a:ext cx="7620000" cy="1905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198" name="Freeform 6"/>
          <p:cNvSpPr>
            <a:spLocks/>
          </p:cNvSpPr>
          <p:nvPr/>
        </p:nvSpPr>
        <p:spPr bwMode="auto">
          <a:xfrm>
            <a:off x="990600" y="1358900"/>
            <a:ext cx="1905000" cy="1930400"/>
          </a:xfrm>
          <a:custGeom>
            <a:avLst/>
            <a:gdLst>
              <a:gd name="T0" fmla="*/ 0 w 2064"/>
              <a:gd name="T1" fmla="*/ 1003300 h 1216"/>
              <a:gd name="T2" fmla="*/ 132907 w 2064"/>
              <a:gd name="T3" fmla="*/ 469900 h 1216"/>
              <a:gd name="T4" fmla="*/ 310116 w 2064"/>
              <a:gd name="T5" fmla="*/ 165100 h 1216"/>
              <a:gd name="T6" fmla="*/ 487326 w 2064"/>
              <a:gd name="T7" fmla="*/ 12700 h 1216"/>
              <a:gd name="T8" fmla="*/ 664535 w 2064"/>
              <a:gd name="T9" fmla="*/ 88900 h 1216"/>
              <a:gd name="T10" fmla="*/ 841744 w 2064"/>
              <a:gd name="T11" fmla="*/ 469900 h 1216"/>
              <a:gd name="T12" fmla="*/ 974651 w 2064"/>
              <a:gd name="T13" fmla="*/ 1155700 h 1216"/>
              <a:gd name="T14" fmla="*/ 1063256 w 2064"/>
              <a:gd name="T15" fmla="*/ 1536700 h 1216"/>
              <a:gd name="T16" fmla="*/ 1240465 w 2064"/>
              <a:gd name="T17" fmla="*/ 1841500 h 1216"/>
              <a:gd name="T18" fmla="*/ 1461977 w 2064"/>
              <a:gd name="T19" fmla="*/ 1917700 h 1216"/>
              <a:gd name="T20" fmla="*/ 1639186 w 2064"/>
              <a:gd name="T21" fmla="*/ 1841500 h 1216"/>
              <a:gd name="T22" fmla="*/ 1816395 w 2064"/>
              <a:gd name="T23" fmla="*/ 1384300 h 1216"/>
              <a:gd name="T24" fmla="*/ 1905000 w 2064"/>
              <a:gd name="T25" fmla="*/ 927100 h 121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064" h="1216">
                <a:moveTo>
                  <a:pt x="0" y="632"/>
                </a:moveTo>
                <a:cubicBezTo>
                  <a:pt x="44" y="508"/>
                  <a:pt x="88" y="384"/>
                  <a:pt x="144" y="296"/>
                </a:cubicBezTo>
                <a:cubicBezTo>
                  <a:pt x="200" y="208"/>
                  <a:pt x="272" y="152"/>
                  <a:pt x="336" y="104"/>
                </a:cubicBezTo>
                <a:cubicBezTo>
                  <a:pt x="400" y="56"/>
                  <a:pt x="464" y="16"/>
                  <a:pt x="528" y="8"/>
                </a:cubicBezTo>
                <a:cubicBezTo>
                  <a:pt x="592" y="0"/>
                  <a:pt x="656" y="8"/>
                  <a:pt x="720" y="56"/>
                </a:cubicBezTo>
                <a:cubicBezTo>
                  <a:pt x="784" y="104"/>
                  <a:pt x="856" y="184"/>
                  <a:pt x="912" y="296"/>
                </a:cubicBezTo>
                <a:cubicBezTo>
                  <a:pt x="968" y="408"/>
                  <a:pt x="1016" y="616"/>
                  <a:pt x="1056" y="728"/>
                </a:cubicBezTo>
                <a:cubicBezTo>
                  <a:pt x="1096" y="840"/>
                  <a:pt x="1104" y="896"/>
                  <a:pt x="1152" y="968"/>
                </a:cubicBezTo>
                <a:cubicBezTo>
                  <a:pt x="1200" y="1040"/>
                  <a:pt x="1272" y="1120"/>
                  <a:pt x="1344" y="1160"/>
                </a:cubicBezTo>
                <a:cubicBezTo>
                  <a:pt x="1416" y="1200"/>
                  <a:pt x="1512" y="1208"/>
                  <a:pt x="1584" y="1208"/>
                </a:cubicBezTo>
                <a:cubicBezTo>
                  <a:pt x="1656" y="1208"/>
                  <a:pt x="1712" y="1216"/>
                  <a:pt x="1776" y="1160"/>
                </a:cubicBezTo>
                <a:cubicBezTo>
                  <a:pt x="1840" y="1104"/>
                  <a:pt x="1920" y="968"/>
                  <a:pt x="1968" y="872"/>
                </a:cubicBezTo>
                <a:cubicBezTo>
                  <a:pt x="2016" y="776"/>
                  <a:pt x="2040" y="680"/>
                  <a:pt x="2064" y="584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9" name="Freeform 7"/>
          <p:cNvSpPr>
            <a:spLocks/>
          </p:cNvSpPr>
          <p:nvPr/>
        </p:nvSpPr>
        <p:spPr bwMode="auto">
          <a:xfrm>
            <a:off x="2895600" y="1371600"/>
            <a:ext cx="1905000" cy="1930400"/>
          </a:xfrm>
          <a:custGeom>
            <a:avLst/>
            <a:gdLst>
              <a:gd name="T0" fmla="*/ 0 w 2064"/>
              <a:gd name="T1" fmla="*/ 1003300 h 1216"/>
              <a:gd name="T2" fmla="*/ 132907 w 2064"/>
              <a:gd name="T3" fmla="*/ 469900 h 1216"/>
              <a:gd name="T4" fmla="*/ 310116 w 2064"/>
              <a:gd name="T5" fmla="*/ 165100 h 1216"/>
              <a:gd name="T6" fmla="*/ 487326 w 2064"/>
              <a:gd name="T7" fmla="*/ 12700 h 1216"/>
              <a:gd name="T8" fmla="*/ 664535 w 2064"/>
              <a:gd name="T9" fmla="*/ 88900 h 1216"/>
              <a:gd name="T10" fmla="*/ 841744 w 2064"/>
              <a:gd name="T11" fmla="*/ 469900 h 1216"/>
              <a:gd name="T12" fmla="*/ 974651 w 2064"/>
              <a:gd name="T13" fmla="*/ 1155700 h 1216"/>
              <a:gd name="T14" fmla="*/ 1063256 w 2064"/>
              <a:gd name="T15" fmla="*/ 1536700 h 1216"/>
              <a:gd name="T16" fmla="*/ 1240465 w 2064"/>
              <a:gd name="T17" fmla="*/ 1841500 h 1216"/>
              <a:gd name="T18" fmla="*/ 1461977 w 2064"/>
              <a:gd name="T19" fmla="*/ 1917700 h 1216"/>
              <a:gd name="T20" fmla="*/ 1639186 w 2064"/>
              <a:gd name="T21" fmla="*/ 1841500 h 1216"/>
              <a:gd name="T22" fmla="*/ 1816395 w 2064"/>
              <a:gd name="T23" fmla="*/ 1384300 h 1216"/>
              <a:gd name="T24" fmla="*/ 1905000 w 2064"/>
              <a:gd name="T25" fmla="*/ 927100 h 121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064" h="1216">
                <a:moveTo>
                  <a:pt x="0" y="632"/>
                </a:moveTo>
                <a:cubicBezTo>
                  <a:pt x="44" y="508"/>
                  <a:pt x="88" y="384"/>
                  <a:pt x="144" y="296"/>
                </a:cubicBezTo>
                <a:cubicBezTo>
                  <a:pt x="200" y="208"/>
                  <a:pt x="272" y="152"/>
                  <a:pt x="336" y="104"/>
                </a:cubicBezTo>
                <a:cubicBezTo>
                  <a:pt x="400" y="56"/>
                  <a:pt x="464" y="16"/>
                  <a:pt x="528" y="8"/>
                </a:cubicBezTo>
                <a:cubicBezTo>
                  <a:pt x="592" y="0"/>
                  <a:pt x="656" y="8"/>
                  <a:pt x="720" y="56"/>
                </a:cubicBezTo>
                <a:cubicBezTo>
                  <a:pt x="784" y="104"/>
                  <a:pt x="856" y="184"/>
                  <a:pt x="912" y="296"/>
                </a:cubicBezTo>
                <a:cubicBezTo>
                  <a:pt x="968" y="408"/>
                  <a:pt x="1016" y="616"/>
                  <a:pt x="1056" y="728"/>
                </a:cubicBezTo>
                <a:cubicBezTo>
                  <a:pt x="1096" y="840"/>
                  <a:pt x="1104" y="896"/>
                  <a:pt x="1152" y="968"/>
                </a:cubicBezTo>
                <a:cubicBezTo>
                  <a:pt x="1200" y="1040"/>
                  <a:pt x="1272" y="1120"/>
                  <a:pt x="1344" y="1160"/>
                </a:cubicBezTo>
                <a:cubicBezTo>
                  <a:pt x="1416" y="1200"/>
                  <a:pt x="1512" y="1208"/>
                  <a:pt x="1584" y="1208"/>
                </a:cubicBezTo>
                <a:cubicBezTo>
                  <a:pt x="1656" y="1208"/>
                  <a:pt x="1712" y="1216"/>
                  <a:pt x="1776" y="1160"/>
                </a:cubicBezTo>
                <a:cubicBezTo>
                  <a:pt x="1840" y="1104"/>
                  <a:pt x="1920" y="968"/>
                  <a:pt x="1968" y="872"/>
                </a:cubicBezTo>
                <a:cubicBezTo>
                  <a:pt x="2016" y="776"/>
                  <a:pt x="2040" y="680"/>
                  <a:pt x="2064" y="584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0" name="Freeform 8"/>
          <p:cNvSpPr>
            <a:spLocks/>
          </p:cNvSpPr>
          <p:nvPr/>
        </p:nvSpPr>
        <p:spPr bwMode="auto">
          <a:xfrm>
            <a:off x="4800600" y="1371600"/>
            <a:ext cx="1905000" cy="1930400"/>
          </a:xfrm>
          <a:custGeom>
            <a:avLst/>
            <a:gdLst>
              <a:gd name="T0" fmla="*/ 0 w 2064"/>
              <a:gd name="T1" fmla="*/ 1003300 h 1216"/>
              <a:gd name="T2" fmla="*/ 132907 w 2064"/>
              <a:gd name="T3" fmla="*/ 469900 h 1216"/>
              <a:gd name="T4" fmla="*/ 310116 w 2064"/>
              <a:gd name="T5" fmla="*/ 165100 h 1216"/>
              <a:gd name="T6" fmla="*/ 487326 w 2064"/>
              <a:gd name="T7" fmla="*/ 12700 h 1216"/>
              <a:gd name="T8" fmla="*/ 664535 w 2064"/>
              <a:gd name="T9" fmla="*/ 88900 h 1216"/>
              <a:gd name="T10" fmla="*/ 841744 w 2064"/>
              <a:gd name="T11" fmla="*/ 469900 h 1216"/>
              <a:gd name="T12" fmla="*/ 974651 w 2064"/>
              <a:gd name="T13" fmla="*/ 1155700 h 1216"/>
              <a:gd name="T14" fmla="*/ 1063256 w 2064"/>
              <a:gd name="T15" fmla="*/ 1536700 h 1216"/>
              <a:gd name="T16" fmla="*/ 1240465 w 2064"/>
              <a:gd name="T17" fmla="*/ 1841500 h 1216"/>
              <a:gd name="T18" fmla="*/ 1461977 w 2064"/>
              <a:gd name="T19" fmla="*/ 1917700 h 1216"/>
              <a:gd name="T20" fmla="*/ 1639186 w 2064"/>
              <a:gd name="T21" fmla="*/ 1841500 h 1216"/>
              <a:gd name="T22" fmla="*/ 1816395 w 2064"/>
              <a:gd name="T23" fmla="*/ 1384300 h 1216"/>
              <a:gd name="T24" fmla="*/ 1905000 w 2064"/>
              <a:gd name="T25" fmla="*/ 927100 h 121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064" h="1216">
                <a:moveTo>
                  <a:pt x="0" y="632"/>
                </a:moveTo>
                <a:cubicBezTo>
                  <a:pt x="44" y="508"/>
                  <a:pt x="88" y="384"/>
                  <a:pt x="144" y="296"/>
                </a:cubicBezTo>
                <a:cubicBezTo>
                  <a:pt x="200" y="208"/>
                  <a:pt x="272" y="152"/>
                  <a:pt x="336" y="104"/>
                </a:cubicBezTo>
                <a:cubicBezTo>
                  <a:pt x="400" y="56"/>
                  <a:pt x="464" y="16"/>
                  <a:pt x="528" y="8"/>
                </a:cubicBezTo>
                <a:cubicBezTo>
                  <a:pt x="592" y="0"/>
                  <a:pt x="656" y="8"/>
                  <a:pt x="720" y="56"/>
                </a:cubicBezTo>
                <a:cubicBezTo>
                  <a:pt x="784" y="104"/>
                  <a:pt x="856" y="184"/>
                  <a:pt x="912" y="296"/>
                </a:cubicBezTo>
                <a:cubicBezTo>
                  <a:pt x="968" y="408"/>
                  <a:pt x="1016" y="616"/>
                  <a:pt x="1056" y="728"/>
                </a:cubicBezTo>
                <a:cubicBezTo>
                  <a:pt x="1096" y="840"/>
                  <a:pt x="1104" y="896"/>
                  <a:pt x="1152" y="968"/>
                </a:cubicBezTo>
                <a:cubicBezTo>
                  <a:pt x="1200" y="1040"/>
                  <a:pt x="1272" y="1120"/>
                  <a:pt x="1344" y="1160"/>
                </a:cubicBezTo>
                <a:cubicBezTo>
                  <a:pt x="1416" y="1200"/>
                  <a:pt x="1512" y="1208"/>
                  <a:pt x="1584" y="1208"/>
                </a:cubicBezTo>
                <a:cubicBezTo>
                  <a:pt x="1656" y="1208"/>
                  <a:pt x="1712" y="1216"/>
                  <a:pt x="1776" y="1160"/>
                </a:cubicBezTo>
                <a:cubicBezTo>
                  <a:pt x="1840" y="1104"/>
                  <a:pt x="1920" y="968"/>
                  <a:pt x="1968" y="872"/>
                </a:cubicBezTo>
                <a:cubicBezTo>
                  <a:pt x="2016" y="776"/>
                  <a:pt x="2040" y="680"/>
                  <a:pt x="2064" y="584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1" name="Freeform 9"/>
          <p:cNvSpPr>
            <a:spLocks/>
          </p:cNvSpPr>
          <p:nvPr/>
        </p:nvSpPr>
        <p:spPr bwMode="auto">
          <a:xfrm>
            <a:off x="6705600" y="1371600"/>
            <a:ext cx="1905000" cy="1930400"/>
          </a:xfrm>
          <a:custGeom>
            <a:avLst/>
            <a:gdLst>
              <a:gd name="T0" fmla="*/ 0 w 2064"/>
              <a:gd name="T1" fmla="*/ 1003300 h 1216"/>
              <a:gd name="T2" fmla="*/ 132907 w 2064"/>
              <a:gd name="T3" fmla="*/ 469900 h 1216"/>
              <a:gd name="T4" fmla="*/ 310116 w 2064"/>
              <a:gd name="T5" fmla="*/ 165100 h 1216"/>
              <a:gd name="T6" fmla="*/ 487326 w 2064"/>
              <a:gd name="T7" fmla="*/ 12700 h 1216"/>
              <a:gd name="T8" fmla="*/ 664535 w 2064"/>
              <a:gd name="T9" fmla="*/ 88900 h 1216"/>
              <a:gd name="T10" fmla="*/ 841744 w 2064"/>
              <a:gd name="T11" fmla="*/ 469900 h 1216"/>
              <a:gd name="T12" fmla="*/ 974651 w 2064"/>
              <a:gd name="T13" fmla="*/ 1155700 h 1216"/>
              <a:gd name="T14" fmla="*/ 1063256 w 2064"/>
              <a:gd name="T15" fmla="*/ 1536700 h 1216"/>
              <a:gd name="T16" fmla="*/ 1240465 w 2064"/>
              <a:gd name="T17" fmla="*/ 1841500 h 1216"/>
              <a:gd name="T18" fmla="*/ 1461977 w 2064"/>
              <a:gd name="T19" fmla="*/ 1917700 h 1216"/>
              <a:gd name="T20" fmla="*/ 1639186 w 2064"/>
              <a:gd name="T21" fmla="*/ 1841500 h 1216"/>
              <a:gd name="T22" fmla="*/ 1816395 w 2064"/>
              <a:gd name="T23" fmla="*/ 1384300 h 1216"/>
              <a:gd name="T24" fmla="*/ 1905000 w 2064"/>
              <a:gd name="T25" fmla="*/ 927100 h 121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064" h="1216">
                <a:moveTo>
                  <a:pt x="0" y="632"/>
                </a:moveTo>
                <a:cubicBezTo>
                  <a:pt x="44" y="508"/>
                  <a:pt x="88" y="384"/>
                  <a:pt x="144" y="296"/>
                </a:cubicBezTo>
                <a:cubicBezTo>
                  <a:pt x="200" y="208"/>
                  <a:pt x="272" y="152"/>
                  <a:pt x="336" y="104"/>
                </a:cubicBezTo>
                <a:cubicBezTo>
                  <a:pt x="400" y="56"/>
                  <a:pt x="464" y="16"/>
                  <a:pt x="528" y="8"/>
                </a:cubicBezTo>
                <a:cubicBezTo>
                  <a:pt x="592" y="0"/>
                  <a:pt x="656" y="8"/>
                  <a:pt x="720" y="56"/>
                </a:cubicBezTo>
                <a:cubicBezTo>
                  <a:pt x="784" y="104"/>
                  <a:pt x="856" y="184"/>
                  <a:pt x="912" y="296"/>
                </a:cubicBezTo>
                <a:cubicBezTo>
                  <a:pt x="968" y="408"/>
                  <a:pt x="1016" y="616"/>
                  <a:pt x="1056" y="728"/>
                </a:cubicBezTo>
                <a:cubicBezTo>
                  <a:pt x="1096" y="840"/>
                  <a:pt x="1104" y="896"/>
                  <a:pt x="1152" y="968"/>
                </a:cubicBezTo>
                <a:cubicBezTo>
                  <a:pt x="1200" y="1040"/>
                  <a:pt x="1272" y="1120"/>
                  <a:pt x="1344" y="1160"/>
                </a:cubicBezTo>
                <a:cubicBezTo>
                  <a:pt x="1416" y="1200"/>
                  <a:pt x="1512" y="1208"/>
                  <a:pt x="1584" y="1208"/>
                </a:cubicBezTo>
                <a:cubicBezTo>
                  <a:pt x="1656" y="1208"/>
                  <a:pt x="1712" y="1216"/>
                  <a:pt x="1776" y="1160"/>
                </a:cubicBezTo>
                <a:cubicBezTo>
                  <a:pt x="1840" y="1104"/>
                  <a:pt x="1920" y="968"/>
                  <a:pt x="1968" y="872"/>
                </a:cubicBezTo>
                <a:cubicBezTo>
                  <a:pt x="2016" y="776"/>
                  <a:pt x="2040" y="680"/>
                  <a:pt x="2064" y="584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>
            <a:off x="14478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>
            <a:off x="19050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4" name="Line 12"/>
          <p:cNvSpPr>
            <a:spLocks noChangeShapeType="1"/>
          </p:cNvSpPr>
          <p:nvPr/>
        </p:nvSpPr>
        <p:spPr bwMode="auto">
          <a:xfrm>
            <a:off x="24384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5" name="Line 13"/>
          <p:cNvSpPr>
            <a:spLocks noChangeShapeType="1"/>
          </p:cNvSpPr>
          <p:nvPr/>
        </p:nvSpPr>
        <p:spPr bwMode="auto">
          <a:xfrm>
            <a:off x="29718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6" name="Line 14"/>
          <p:cNvSpPr>
            <a:spLocks noChangeShapeType="1"/>
          </p:cNvSpPr>
          <p:nvPr/>
        </p:nvSpPr>
        <p:spPr bwMode="auto">
          <a:xfrm>
            <a:off x="9906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7" name="Line 15"/>
          <p:cNvSpPr>
            <a:spLocks noChangeShapeType="1"/>
          </p:cNvSpPr>
          <p:nvPr/>
        </p:nvSpPr>
        <p:spPr bwMode="auto">
          <a:xfrm>
            <a:off x="38862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8" name="Line 16"/>
          <p:cNvSpPr>
            <a:spLocks noChangeShapeType="1"/>
          </p:cNvSpPr>
          <p:nvPr/>
        </p:nvSpPr>
        <p:spPr bwMode="auto">
          <a:xfrm>
            <a:off x="43434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9" name="Line 17"/>
          <p:cNvSpPr>
            <a:spLocks noChangeShapeType="1"/>
          </p:cNvSpPr>
          <p:nvPr/>
        </p:nvSpPr>
        <p:spPr bwMode="auto">
          <a:xfrm>
            <a:off x="48768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10" name="Line 18"/>
          <p:cNvSpPr>
            <a:spLocks noChangeShapeType="1"/>
          </p:cNvSpPr>
          <p:nvPr/>
        </p:nvSpPr>
        <p:spPr bwMode="auto">
          <a:xfrm>
            <a:off x="54102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11" name="Line 19"/>
          <p:cNvSpPr>
            <a:spLocks noChangeShapeType="1"/>
          </p:cNvSpPr>
          <p:nvPr/>
        </p:nvSpPr>
        <p:spPr bwMode="auto">
          <a:xfrm>
            <a:off x="34290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12" name="Line 20"/>
          <p:cNvSpPr>
            <a:spLocks noChangeShapeType="1"/>
          </p:cNvSpPr>
          <p:nvPr/>
        </p:nvSpPr>
        <p:spPr bwMode="auto">
          <a:xfrm>
            <a:off x="62484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13" name="Line 21"/>
          <p:cNvSpPr>
            <a:spLocks noChangeShapeType="1"/>
          </p:cNvSpPr>
          <p:nvPr/>
        </p:nvSpPr>
        <p:spPr bwMode="auto">
          <a:xfrm>
            <a:off x="67056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14" name="Line 22"/>
          <p:cNvSpPr>
            <a:spLocks noChangeShapeType="1"/>
          </p:cNvSpPr>
          <p:nvPr/>
        </p:nvSpPr>
        <p:spPr bwMode="auto">
          <a:xfrm>
            <a:off x="72390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15" name="Line 23"/>
          <p:cNvSpPr>
            <a:spLocks noChangeShapeType="1"/>
          </p:cNvSpPr>
          <p:nvPr/>
        </p:nvSpPr>
        <p:spPr bwMode="auto">
          <a:xfrm>
            <a:off x="76962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16" name="Line 24"/>
          <p:cNvSpPr>
            <a:spLocks noChangeShapeType="1"/>
          </p:cNvSpPr>
          <p:nvPr/>
        </p:nvSpPr>
        <p:spPr bwMode="auto">
          <a:xfrm>
            <a:off x="57912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17" name="Text Box 25"/>
          <p:cNvSpPr txBox="1">
            <a:spLocks noChangeArrowheads="1"/>
          </p:cNvSpPr>
          <p:nvPr/>
        </p:nvSpPr>
        <p:spPr bwMode="auto">
          <a:xfrm>
            <a:off x="1295400" y="3581400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/>
              <a:t>5</a:t>
            </a:r>
          </a:p>
        </p:txBody>
      </p:sp>
      <p:sp>
        <p:nvSpPr>
          <p:cNvPr id="8218" name="Text Box 26"/>
          <p:cNvSpPr txBox="1">
            <a:spLocks noChangeArrowheads="1"/>
          </p:cNvSpPr>
          <p:nvPr/>
        </p:nvSpPr>
        <p:spPr bwMode="auto">
          <a:xfrm>
            <a:off x="1676400" y="3581400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/>
              <a:t>10</a:t>
            </a:r>
          </a:p>
        </p:txBody>
      </p:sp>
      <p:sp>
        <p:nvSpPr>
          <p:cNvPr id="8219" name="Text Box 27"/>
          <p:cNvSpPr txBox="1">
            <a:spLocks noChangeArrowheads="1"/>
          </p:cNvSpPr>
          <p:nvPr/>
        </p:nvSpPr>
        <p:spPr bwMode="auto">
          <a:xfrm>
            <a:off x="2209800" y="3581400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/>
              <a:t>15</a:t>
            </a:r>
          </a:p>
        </p:txBody>
      </p:sp>
      <p:sp>
        <p:nvSpPr>
          <p:cNvPr id="8220" name="Text Box 28"/>
          <p:cNvSpPr txBox="1">
            <a:spLocks noChangeArrowheads="1"/>
          </p:cNvSpPr>
          <p:nvPr/>
        </p:nvSpPr>
        <p:spPr bwMode="auto">
          <a:xfrm>
            <a:off x="2743200" y="3581400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/>
              <a:t>20</a:t>
            </a:r>
          </a:p>
        </p:txBody>
      </p:sp>
      <p:sp>
        <p:nvSpPr>
          <p:cNvPr id="8221" name="Text Box 29"/>
          <p:cNvSpPr txBox="1">
            <a:spLocks noChangeArrowheads="1"/>
          </p:cNvSpPr>
          <p:nvPr/>
        </p:nvSpPr>
        <p:spPr bwMode="auto">
          <a:xfrm>
            <a:off x="3200400" y="3581400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/>
              <a:t>25</a:t>
            </a:r>
          </a:p>
        </p:txBody>
      </p:sp>
      <p:sp>
        <p:nvSpPr>
          <p:cNvPr id="8222" name="Rectangle 30"/>
          <p:cNvSpPr>
            <a:spLocks noChangeArrowheads="1"/>
          </p:cNvSpPr>
          <p:nvPr/>
        </p:nvSpPr>
        <p:spPr bwMode="auto">
          <a:xfrm>
            <a:off x="3657600" y="3581400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/>
              <a:t>30</a:t>
            </a:r>
          </a:p>
        </p:txBody>
      </p:sp>
      <p:sp>
        <p:nvSpPr>
          <p:cNvPr id="8223" name="Rectangle 31"/>
          <p:cNvSpPr>
            <a:spLocks noChangeArrowheads="1"/>
          </p:cNvSpPr>
          <p:nvPr/>
        </p:nvSpPr>
        <p:spPr bwMode="auto">
          <a:xfrm>
            <a:off x="4114800" y="3581400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/>
              <a:t>35</a:t>
            </a:r>
          </a:p>
        </p:txBody>
      </p:sp>
      <p:sp>
        <p:nvSpPr>
          <p:cNvPr id="8224" name="Rectangle 32"/>
          <p:cNvSpPr>
            <a:spLocks noChangeArrowheads="1"/>
          </p:cNvSpPr>
          <p:nvPr/>
        </p:nvSpPr>
        <p:spPr bwMode="auto">
          <a:xfrm>
            <a:off x="4648200" y="3581400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/>
              <a:t>40</a:t>
            </a:r>
          </a:p>
        </p:txBody>
      </p:sp>
      <p:sp>
        <p:nvSpPr>
          <p:cNvPr id="8225" name="Line 33"/>
          <p:cNvSpPr>
            <a:spLocks noChangeShapeType="1"/>
          </p:cNvSpPr>
          <p:nvPr/>
        </p:nvSpPr>
        <p:spPr bwMode="auto">
          <a:xfrm>
            <a:off x="1905000" y="2286000"/>
            <a:ext cx="1981200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26" name="AutoShape 34"/>
          <p:cNvSpPr>
            <a:spLocks/>
          </p:cNvSpPr>
          <p:nvPr/>
        </p:nvSpPr>
        <p:spPr bwMode="auto">
          <a:xfrm rot="-5400000">
            <a:off x="2743200" y="3200400"/>
            <a:ext cx="304800" cy="1981200"/>
          </a:xfrm>
          <a:prstGeom prst="leftBrace">
            <a:avLst>
              <a:gd name="adj1" fmla="val 54167"/>
              <a:gd name="adj2" fmla="val 50000"/>
            </a:avLst>
          </a:prstGeom>
          <a:noFill/>
          <a:ln w="9525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227" name="Text Box 35"/>
          <p:cNvSpPr txBox="1">
            <a:spLocks noChangeArrowheads="1"/>
          </p:cNvSpPr>
          <p:nvPr/>
        </p:nvSpPr>
        <p:spPr bwMode="auto">
          <a:xfrm>
            <a:off x="2057400" y="4495800"/>
            <a:ext cx="289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30nm – 10nm = 20nm</a:t>
            </a:r>
          </a:p>
        </p:txBody>
      </p:sp>
      <p:sp>
        <p:nvSpPr>
          <p:cNvPr id="8228" name="Text Box 36"/>
          <p:cNvSpPr txBox="1">
            <a:spLocks noChangeArrowheads="1"/>
          </p:cNvSpPr>
          <p:nvPr/>
        </p:nvSpPr>
        <p:spPr bwMode="auto">
          <a:xfrm>
            <a:off x="5257800" y="3505200"/>
            <a:ext cx="776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(nm)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29084"/>
            <a:ext cx="9144000" cy="762000"/>
          </a:xfrm>
        </p:spPr>
        <p:txBody>
          <a:bodyPr/>
          <a:lstStyle/>
          <a:p>
            <a:r>
              <a:rPr lang="en-US" b="1" dirty="0">
                <a:solidFill>
                  <a:srgbClr val="002060"/>
                </a:solidFill>
              </a:rPr>
              <a:t>WAVE CHARACTERISTICS</a:t>
            </a:r>
            <a:endParaRPr lang="en-US" altLang="en-US" dirty="0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685800" y="18288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5337018"/>
            <a:ext cx="9144000" cy="457200"/>
          </a:xfrm>
        </p:spPr>
        <p:txBody>
          <a:bodyPr/>
          <a:lstStyle/>
          <a:p>
            <a:r>
              <a:rPr lang="en-US" altLang="en-US" sz="2800" dirty="0"/>
              <a:t>Measure from any identical two successive points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990600" y="1371600"/>
            <a:ext cx="7620000" cy="1905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222" name="Freeform 6"/>
          <p:cNvSpPr>
            <a:spLocks/>
          </p:cNvSpPr>
          <p:nvPr/>
        </p:nvSpPr>
        <p:spPr bwMode="auto">
          <a:xfrm>
            <a:off x="990600" y="1358900"/>
            <a:ext cx="1905000" cy="1930400"/>
          </a:xfrm>
          <a:custGeom>
            <a:avLst/>
            <a:gdLst>
              <a:gd name="T0" fmla="*/ 0 w 2064"/>
              <a:gd name="T1" fmla="*/ 1003300 h 1216"/>
              <a:gd name="T2" fmla="*/ 132907 w 2064"/>
              <a:gd name="T3" fmla="*/ 469900 h 1216"/>
              <a:gd name="T4" fmla="*/ 310116 w 2064"/>
              <a:gd name="T5" fmla="*/ 165100 h 1216"/>
              <a:gd name="T6" fmla="*/ 487326 w 2064"/>
              <a:gd name="T7" fmla="*/ 12700 h 1216"/>
              <a:gd name="T8" fmla="*/ 664535 w 2064"/>
              <a:gd name="T9" fmla="*/ 88900 h 1216"/>
              <a:gd name="T10" fmla="*/ 841744 w 2064"/>
              <a:gd name="T11" fmla="*/ 469900 h 1216"/>
              <a:gd name="T12" fmla="*/ 974651 w 2064"/>
              <a:gd name="T13" fmla="*/ 1155700 h 1216"/>
              <a:gd name="T14" fmla="*/ 1063256 w 2064"/>
              <a:gd name="T15" fmla="*/ 1536700 h 1216"/>
              <a:gd name="T16" fmla="*/ 1240465 w 2064"/>
              <a:gd name="T17" fmla="*/ 1841500 h 1216"/>
              <a:gd name="T18" fmla="*/ 1461977 w 2064"/>
              <a:gd name="T19" fmla="*/ 1917700 h 1216"/>
              <a:gd name="T20" fmla="*/ 1639186 w 2064"/>
              <a:gd name="T21" fmla="*/ 1841500 h 1216"/>
              <a:gd name="T22" fmla="*/ 1816395 w 2064"/>
              <a:gd name="T23" fmla="*/ 1384300 h 1216"/>
              <a:gd name="T24" fmla="*/ 1905000 w 2064"/>
              <a:gd name="T25" fmla="*/ 927100 h 121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064" h="1216">
                <a:moveTo>
                  <a:pt x="0" y="632"/>
                </a:moveTo>
                <a:cubicBezTo>
                  <a:pt x="44" y="508"/>
                  <a:pt x="88" y="384"/>
                  <a:pt x="144" y="296"/>
                </a:cubicBezTo>
                <a:cubicBezTo>
                  <a:pt x="200" y="208"/>
                  <a:pt x="272" y="152"/>
                  <a:pt x="336" y="104"/>
                </a:cubicBezTo>
                <a:cubicBezTo>
                  <a:pt x="400" y="56"/>
                  <a:pt x="464" y="16"/>
                  <a:pt x="528" y="8"/>
                </a:cubicBezTo>
                <a:cubicBezTo>
                  <a:pt x="592" y="0"/>
                  <a:pt x="656" y="8"/>
                  <a:pt x="720" y="56"/>
                </a:cubicBezTo>
                <a:cubicBezTo>
                  <a:pt x="784" y="104"/>
                  <a:pt x="856" y="184"/>
                  <a:pt x="912" y="296"/>
                </a:cubicBezTo>
                <a:cubicBezTo>
                  <a:pt x="968" y="408"/>
                  <a:pt x="1016" y="616"/>
                  <a:pt x="1056" y="728"/>
                </a:cubicBezTo>
                <a:cubicBezTo>
                  <a:pt x="1096" y="840"/>
                  <a:pt x="1104" y="896"/>
                  <a:pt x="1152" y="968"/>
                </a:cubicBezTo>
                <a:cubicBezTo>
                  <a:pt x="1200" y="1040"/>
                  <a:pt x="1272" y="1120"/>
                  <a:pt x="1344" y="1160"/>
                </a:cubicBezTo>
                <a:cubicBezTo>
                  <a:pt x="1416" y="1200"/>
                  <a:pt x="1512" y="1208"/>
                  <a:pt x="1584" y="1208"/>
                </a:cubicBezTo>
                <a:cubicBezTo>
                  <a:pt x="1656" y="1208"/>
                  <a:pt x="1712" y="1216"/>
                  <a:pt x="1776" y="1160"/>
                </a:cubicBezTo>
                <a:cubicBezTo>
                  <a:pt x="1840" y="1104"/>
                  <a:pt x="1920" y="968"/>
                  <a:pt x="1968" y="872"/>
                </a:cubicBezTo>
                <a:cubicBezTo>
                  <a:pt x="2016" y="776"/>
                  <a:pt x="2040" y="680"/>
                  <a:pt x="2064" y="584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3" name="Freeform 7"/>
          <p:cNvSpPr>
            <a:spLocks/>
          </p:cNvSpPr>
          <p:nvPr/>
        </p:nvSpPr>
        <p:spPr bwMode="auto">
          <a:xfrm>
            <a:off x="2895600" y="1371600"/>
            <a:ext cx="1905000" cy="1930400"/>
          </a:xfrm>
          <a:custGeom>
            <a:avLst/>
            <a:gdLst>
              <a:gd name="T0" fmla="*/ 0 w 2064"/>
              <a:gd name="T1" fmla="*/ 1003300 h 1216"/>
              <a:gd name="T2" fmla="*/ 132907 w 2064"/>
              <a:gd name="T3" fmla="*/ 469900 h 1216"/>
              <a:gd name="T4" fmla="*/ 310116 w 2064"/>
              <a:gd name="T5" fmla="*/ 165100 h 1216"/>
              <a:gd name="T6" fmla="*/ 487326 w 2064"/>
              <a:gd name="T7" fmla="*/ 12700 h 1216"/>
              <a:gd name="T8" fmla="*/ 664535 w 2064"/>
              <a:gd name="T9" fmla="*/ 88900 h 1216"/>
              <a:gd name="T10" fmla="*/ 841744 w 2064"/>
              <a:gd name="T11" fmla="*/ 469900 h 1216"/>
              <a:gd name="T12" fmla="*/ 974651 w 2064"/>
              <a:gd name="T13" fmla="*/ 1155700 h 1216"/>
              <a:gd name="T14" fmla="*/ 1063256 w 2064"/>
              <a:gd name="T15" fmla="*/ 1536700 h 1216"/>
              <a:gd name="T16" fmla="*/ 1240465 w 2064"/>
              <a:gd name="T17" fmla="*/ 1841500 h 1216"/>
              <a:gd name="T18" fmla="*/ 1461977 w 2064"/>
              <a:gd name="T19" fmla="*/ 1917700 h 1216"/>
              <a:gd name="T20" fmla="*/ 1639186 w 2064"/>
              <a:gd name="T21" fmla="*/ 1841500 h 1216"/>
              <a:gd name="T22" fmla="*/ 1816395 w 2064"/>
              <a:gd name="T23" fmla="*/ 1384300 h 1216"/>
              <a:gd name="T24" fmla="*/ 1905000 w 2064"/>
              <a:gd name="T25" fmla="*/ 927100 h 121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064" h="1216">
                <a:moveTo>
                  <a:pt x="0" y="632"/>
                </a:moveTo>
                <a:cubicBezTo>
                  <a:pt x="44" y="508"/>
                  <a:pt x="88" y="384"/>
                  <a:pt x="144" y="296"/>
                </a:cubicBezTo>
                <a:cubicBezTo>
                  <a:pt x="200" y="208"/>
                  <a:pt x="272" y="152"/>
                  <a:pt x="336" y="104"/>
                </a:cubicBezTo>
                <a:cubicBezTo>
                  <a:pt x="400" y="56"/>
                  <a:pt x="464" y="16"/>
                  <a:pt x="528" y="8"/>
                </a:cubicBezTo>
                <a:cubicBezTo>
                  <a:pt x="592" y="0"/>
                  <a:pt x="656" y="8"/>
                  <a:pt x="720" y="56"/>
                </a:cubicBezTo>
                <a:cubicBezTo>
                  <a:pt x="784" y="104"/>
                  <a:pt x="856" y="184"/>
                  <a:pt x="912" y="296"/>
                </a:cubicBezTo>
                <a:cubicBezTo>
                  <a:pt x="968" y="408"/>
                  <a:pt x="1016" y="616"/>
                  <a:pt x="1056" y="728"/>
                </a:cubicBezTo>
                <a:cubicBezTo>
                  <a:pt x="1096" y="840"/>
                  <a:pt x="1104" y="896"/>
                  <a:pt x="1152" y="968"/>
                </a:cubicBezTo>
                <a:cubicBezTo>
                  <a:pt x="1200" y="1040"/>
                  <a:pt x="1272" y="1120"/>
                  <a:pt x="1344" y="1160"/>
                </a:cubicBezTo>
                <a:cubicBezTo>
                  <a:pt x="1416" y="1200"/>
                  <a:pt x="1512" y="1208"/>
                  <a:pt x="1584" y="1208"/>
                </a:cubicBezTo>
                <a:cubicBezTo>
                  <a:pt x="1656" y="1208"/>
                  <a:pt x="1712" y="1216"/>
                  <a:pt x="1776" y="1160"/>
                </a:cubicBezTo>
                <a:cubicBezTo>
                  <a:pt x="1840" y="1104"/>
                  <a:pt x="1920" y="968"/>
                  <a:pt x="1968" y="872"/>
                </a:cubicBezTo>
                <a:cubicBezTo>
                  <a:pt x="2016" y="776"/>
                  <a:pt x="2040" y="680"/>
                  <a:pt x="2064" y="584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4" name="Freeform 8"/>
          <p:cNvSpPr>
            <a:spLocks/>
          </p:cNvSpPr>
          <p:nvPr/>
        </p:nvSpPr>
        <p:spPr bwMode="auto">
          <a:xfrm>
            <a:off x="4800600" y="1371600"/>
            <a:ext cx="1905000" cy="1930400"/>
          </a:xfrm>
          <a:custGeom>
            <a:avLst/>
            <a:gdLst>
              <a:gd name="T0" fmla="*/ 0 w 2064"/>
              <a:gd name="T1" fmla="*/ 1003300 h 1216"/>
              <a:gd name="T2" fmla="*/ 132907 w 2064"/>
              <a:gd name="T3" fmla="*/ 469900 h 1216"/>
              <a:gd name="T4" fmla="*/ 310116 w 2064"/>
              <a:gd name="T5" fmla="*/ 165100 h 1216"/>
              <a:gd name="T6" fmla="*/ 487326 w 2064"/>
              <a:gd name="T7" fmla="*/ 12700 h 1216"/>
              <a:gd name="T8" fmla="*/ 664535 w 2064"/>
              <a:gd name="T9" fmla="*/ 88900 h 1216"/>
              <a:gd name="T10" fmla="*/ 841744 w 2064"/>
              <a:gd name="T11" fmla="*/ 469900 h 1216"/>
              <a:gd name="T12" fmla="*/ 974651 w 2064"/>
              <a:gd name="T13" fmla="*/ 1155700 h 1216"/>
              <a:gd name="T14" fmla="*/ 1063256 w 2064"/>
              <a:gd name="T15" fmla="*/ 1536700 h 1216"/>
              <a:gd name="T16" fmla="*/ 1240465 w 2064"/>
              <a:gd name="T17" fmla="*/ 1841500 h 1216"/>
              <a:gd name="T18" fmla="*/ 1461977 w 2064"/>
              <a:gd name="T19" fmla="*/ 1917700 h 1216"/>
              <a:gd name="T20" fmla="*/ 1639186 w 2064"/>
              <a:gd name="T21" fmla="*/ 1841500 h 1216"/>
              <a:gd name="T22" fmla="*/ 1816395 w 2064"/>
              <a:gd name="T23" fmla="*/ 1384300 h 1216"/>
              <a:gd name="T24" fmla="*/ 1905000 w 2064"/>
              <a:gd name="T25" fmla="*/ 927100 h 121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064" h="1216">
                <a:moveTo>
                  <a:pt x="0" y="632"/>
                </a:moveTo>
                <a:cubicBezTo>
                  <a:pt x="44" y="508"/>
                  <a:pt x="88" y="384"/>
                  <a:pt x="144" y="296"/>
                </a:cubicBezTo>
                <a:cubicBezTo>
                  <a:pt x="200" y="208"/>
                  <a:pt x="272" y="152"/>
                  <a:pt x="336" y="104"/>
                </a:cubicBezTo>
                <a:cubicBezTo>
                  <a:pt x="400" y="56"/>
                  <a:pt x="464" y="16"/>
                  <a:pt x="528" y="8"/>
                </a:cubicBezTo>
                <a:cubicBezTo>
                  <a:pt x="592" y="0"/>
                  <a:pt x="656" y="8"/>
                  <a:pt x="720" y="56"/>
                </a:cubicBezTo>
                <a:cubicBezTo>
                  <a:pt x="784" y="104"/>
                  <a:pt x="856" y="184"/>
                  <a:pt x="912" y="296"/>
                </a:cubicBezTo>
                <a:cubicBezTo>
                  <a:pt x="968" y="408"/>
                  <a:pt x="1016" y="616"/>
                  <a:pt x="1056" y="728"/>
                </a:cubicBezTo>
                <a:cubicBezTo>
                  <a:pt x="1096" y="840"/>
                  <a:pt x="1104" y="896"/>
                  <a:pt x="1152" y="968"/>
                </a:cubicBezTo>
                <a:cubicBezTo>
                  <a:pt x="1200" y="1040"/>
                  <a:pt x="1272" y="1120"/>
                  <a:pt x="1344" y="1160"/>
                </a:cubicBezTo>
                <a:cubicBezTo>
                  <a:pt x="1416" y="1200"/>
                  <a:pt x="1512" y="1208"/>
                  <a:pt x="1584" y="1208"/>
                </a:cubicBezTo>
                <a:cubicBezTo>
                  <a:pt x="1656" y="1208"/>
                  <a:pt x="1712" y="1216"/>
                  <a:pt x="1776" y="1160"/>
                </a:cubicBezTo>
                <a:cubicBezTo>
                  <a:pt x="1840" y="1104"/>
                  <a:pt x="1920" y="968"/>
                  <a:pt x="1968" y="872"/>
                </a:cubicBezTo>
                <a:cubicBezTo>
                  <a:pt x="2016" y="776"/>
                  <a:pt x="2040" y="680"/>
                  <a:pt x="2064" y="584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5" name="Freeform 9"/>
          <p:cNvSpPr>
            <a:spLocks/>
          </p:cNvSpPr>
          <p:nvPr/>
        </p:nvSpPr>
        <p:spPr bwMode="auto">
          <a:xfrm>
            <a:off x="6705600" y="1371600"/>
            <a:ext cx="1905000" cy="1930400"/>
          </a:xfrm>
          <a:custGeom>
            <a:avLst/>
            <a:gdLst>
              <a:gd name="T0" fmla="*/ 0 w 2064"/>
              <a:gd name="T1" fmla="*/ 1003300 h 1216"/>
              <a:gd name="T2" fmla="*/ 132907 w 2064"/>
              <a:gd name="T3" fmla="*/ 469900 h 1216"/>
              <a:gd name="T4" fmla="*/ 310116 w 2064"/>
              <a:gd name="T5" fmla="*/ 165100 h 1216"/>
              <a:gd name="T6" fmla="*/ 487326 w 2064"/>
              <a:gd name="T7" fmla="*/ 12700 h 1216"/>
              <a:gd name="T8" fmla="*/ 664535 w 2064"/>
              <a:gd name="T9" fmla="*/ 88900 h 1216"/>
              <a:gd name="T10" fmla="*/ 841744 w 2064"/>
              <a:gd name="T11" fmla="*/ 469900 h 1216"/>
              <a:gd name="T12" fmla="*/ 974651 w 2064"/>
              <a:gd name="T13" fmla="*/ 1155700 h 1216"/>
              <a:gd name="T14" fmla="*/ 1063256 w 2064"/>
              <a:gd name="T15" fmla="*/ 1536700 h 1216"/>
              <a:gd name="T16" fmla="*/ 1240465 w 2064"/>
              <a:gd name="T17" fmla="*/ 1841500 h 1216"/>
              <a:gd name="T18" fmla="*/ 1461977 w 2064"/>
              <a:gd name="T19" fmla="*/ 1917700 h 1216"/>
              <a:gd name="T20" fmla="*/ 1639186 w 2064"/>
              <a:gd name="T21" fmla="*/ 1841500 h 1216"/>
              <a:gd name="T22" fmla="*/ 1816395 w 2064"/>
              <a:gd name="T23" fmla="*/ 1384300 h 1216"/>
              <a:gd name="T24" fmla="*/ 1905000 w 2064"/>
              <a:gd name="T25" fmla="*/ 927100 h 121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064" h="1216">
                <a:moveTo>
                  <a:pt x="0" y="632"/>
                </a:moveTo>
                <a:cubicBezTo>
                  <a:pt x="44" y="508"/>
                  <a:pt x="88" y="384"/>
                  <a:pt x="144" y="296"/>
                </a:cubicBezTo>
                <a:cubicBezTo>
                  <a:pt x="200" y="208"/>
                  <a:pt x="272" y="152"/>
                  <a:pt x="336" y="104"/>
                </a:cubicBezTo>
                <a:cubicBezTo>
                  <a:pt x="400" y="56"/>
                  <a:pt x="464" y="16"/>
                  <a:pt x="528" y="8"/>
                </a:cubicBezTo>
                <a:cubicBezTo>
                  <a:pt x="592" y="0"/>
                  <a:pt x="656" y="8"/>
                  <a:pt x="720" y="56"/>
                </a:cubicBezTo>
                <a:cubicBezTo>
                  <a:pt x="784" y="104"/>
                  <a:pt x="856" y="184"/>
                  <a:pt x="912" y="296"/>
                </a:cubicBezTo>
                <a:cubicBezTo>
                  <a:pt x="968" y="408"/>
                  <a:pt x="1016" y="616"/>
                  <a:pt x="1056" y="728"/>
                </a:cubicBezTo>
                <a:cubicBezTo>
                  <a:pt x="1096" y="840"/>
                  <a:pt x="1104" y="896"/>
                  <a:pt x="1152" y="968"/>
                </a:cubicBezTo>
                <a:cubicBezTo>
                  <a:pt x="1200" y="1040"/>
                  <a:pt x="1272" y="1120"/>
                  <a:pt x="1344" y="1160"/>
                </a:cubicBezTo>
                <a:cubicBezTo>
                  <a:pt x="1416" y="1200"/>
                  <a:pt x="1512" y="1208"/>
                  <a:pt x="1584" y="1208"/>
                </a:cubicBezTo>
                <a:cubicBezTo>
                  <a:pt x="1656" y="1208"/>
                  <a:pt x="1712" y="1216"/>
                  <a:pt x="1776" y="1160"/>
                </a:cubicBezTo>
                <a:cubicBezTo>
                  <a:pt x="1840" y="1104"/>
                  <a:pt x="1920" y="968"/>
                  <a:pt x="1968" y="872"/>
                </a:cubicBezTo>
                <a:cubicBezTo>
                  <a:pt x="2016" y="776"/>
                  <a:pt x="2040" y="680"/>
                  <a:pt x="2064" y="584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>
            <a:off x="14478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7" name="Line 11"/>
          <p:cNvSpPr>
            <a:spLocks noChangeShapeType="1"/>
          </p:cNvSpPr>
          <p:nvPr/>
        </p:nvSpPr>
        <p:spPr bwMode="auto">
          <a:xfrm>
            <a:off x="19050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8" name="Line 12"/>
          <p:cNvSpPr>
            <a:spLocks noChangeShapeType="1"/>
          </p:cNvSpPr>
          <p:nvPr/>
        </p:nvSpPr>
        <p:spPr bwMode="auto">
          <a:xfrm>
            <a:off x="24384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9" name="Line 13"/>
          <p:cNvSpPr>
            <a:spLocks noChangeShapeType="1"/>
          </p:cNvSpPr>
          <p:nvPr/>
        </p:nvSpPr>
        <p:spPr bwMode="auto">
          <a:xfrm>
            <a:off x="29718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0" name="Line 14"/>
          <p:cNvSpPr>
            <a:spLocks noChangeShapeType="1"/>
          </p:cNvSpPr>
          <p:nvPr/>
        </p:nvSpPr>
        <p:spPr bwMode="auto">
          <a:xfrm>
            <a:off x="9906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1" name="Line 15"/>
          <p:cNvSpPr>
            <a:spLocks noChangeShapeType="1"/>
          </p:cNvSpPr>
          <p:nvPr/>
        </p:nvSpPr>
        <p:spPr bwMode="auto">
          <a:xfrm>
            <a:off x="38862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2" name="Line 16"/>
          <p:cNvSpPr>
            <a:spLocks noChangeShapeType="1"/>
          </p:cNvSpPr>
          <p:nvPr/>
        </p:nvSpPr>
        <p:spPr bwMode="auto">
          <a:xfrm>
            <a:off x="43434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3" name="Line 17"/>
          <p:cNvSpPr>
            <a:spLocks noChangeShapeType="1"/>
          </p:cNvSpPr>
          <p:nvPr/>
        </p:nvSpPr>
        <p:spPr bwMode="auto">
          <a:xfrm>
            <a:off x="48768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4" name="Line 18"/>
          <p:cNvSpPr>
            <a:spLocks noChangeShapeType="1"/>
          </p:cNvSpPr>
          <p:nvPr/>
        </p:nvSpPr>
        <p:spPr bwMode="auto">
          <a:xfrm>
            <a:off x="54102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5" name="Line 19"/>
          <p:cNvSpPr>
            <a:spLocks noChangeShapeType="1"/>
          </p:cNvSpPr>
          <p:nvPr/>
        </p:nvSpPr>
        <p:spPr bwMode="auto">
          <a:xfrm>
            <a:off x="34290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6" name="Line 20"/>
          <p:cNvSpPr>
            <a:spLocks noChangeShapeType="1"/>
          </p:cNvSpPr>
          <p:nvPr/>
        </p:nvSpPr>
        <p:spPr bwMode="auto">
          <a:xfrm>
            <a:off x="62484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7" name="Line 21"/>
          <p:cNvSpPr>
            <a:spLocks noChangeShapeType="1"/>
          </p:cNvSpPr>
          <p:nvPr/>
        </p:nvSpPr>
        <p:spPr bwMode="auto">
          <a:xfrm>
            <a:off x="67056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8" name="Line 22"/>
          <p:cNvSpPr>
            <a:spLocks noChangeShapeType="1"/>
          </p:cNvSpPr>
          <p:nvPr/>
        </p:nvSpPr>
        <p:spPr bwMode="auto">
          <a:xfrm>
            <a:off x="72390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9" name="Line 23"/>
          <p:cNvSpPr>
            <a:spLocks noChangeShapeType="1"/>
          </p:cNvSpPr>
          <p:nvPr/>
        </p:nvSpPr>
        <p:spPr bwMode="auto">
          <a:xfrm>
            <a:off x="76962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40" name="Line 24"/>
          <p:cNvSpPr>
            <a:spLocks noChangeShapeType="1"/>
          </p:cNvSpPr>
          <p:nvPr/>
        </p:nvSpPr>
        <p:spPr bwMode="auto">
          <a:xfrm>
            <a:off x="5791200" y="3124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41" name="Text Box 25"/>
          <p:cNvSpPr txBox="1">
            <a:spLocks noChangeArrowheads="1"/>
          </p:cNvSpPr>
          <p:nvPr/>
        </p:nvSpPr>
        <p:spPr bwMode="auto">
          <a:xfrm>
            <a:off x="1295400" y="3581400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/>
              <a:t>5</a:t>
            </a:r>
          </a:p>
        </p:txBody>
      </p:sp>
      <p:sp>
        <p:nvSpPr>
          <p:cNvPr id="9242" name="Text Box 26"/>
          <p:cNvSpPr txBox="1">
            <a:spLocks noChangeArrowheads="1"/>
          </p:cNvSpPr>
          <p:nvPr/>
        </p:nvSpPr>
        <p:spPr bwMode="auto">
          <a:xfrm>
            <a:off x="1676400" y="3581400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/>
              <a:t>10</a:t>
            </a:r>
          </a:p>
        </p:txBody>
      </p:sp>
      <p:sp>
        <p:nvSpPr>
          <p:cNvPr id="9243" name="Text Box 27"/>
          <p:cNvSpPr txBox="1">
            <a:spLocks noChangeArrowheads="1"/>
          </p:cNvSpPr>
          <p:nvPr/>
        </p:nvSpPr>
        <p:spPr bwMode="auto">
          <a:xfrm>
            <a:off x="2209800" y="3581400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/>
              <a:t>15</a:t>
            </a:r>
          </a:p>
        </p:txBody>
      </p:sp>
      <p:sp>
        <p:nvSpPr>
          <p:cNvPr id="9244" name="Text Box 28"/>
          <p:cNvSpPr txBox="1">
            <a:spLocks noChangeArrowheads="1"/>
          </p:cNvSpPr>
          <p:nvPr/>
        </p:nvSpPr>
        <p:spPr bwMode="auto">
          <a:xfrm>
            <a:off x="2743200" y="3581400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/>
              <a:t>20</a:t>
            </a:r>
          </a:p>
        </p:txBody>
      </p:sp>
      <p:sp>
        <p:nvSpPr>
          <p:cNvPr id="9245" name="Text Box 29"/>
          <p:cNvSpPr txBox="1">
            <a:spLocks noChangeArrowheads="1"/>
          </p:cNvSpPr>
          <p:nvPr/>
        </p:nvSpPr>
        <p:spPr bwMode="auto">
          <a:xfrm>
            <a:off x="3200400" y="3581400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/>
              <a:t>25</a:t>
            </a:r>
          </a:p>
        </p:txBody>
      </p:sp>
      <p:sp>
        <p:nvSpPr>
          <p:cNvPr id="9246" name="Rectangle 30"/>
          <p:cNvSpPr>
            <a:spLocks noChangeArrowheads="1"/>
          </p:cNvSpPr>
          <p:nvPr/>
        </p:nvSpPr>
        <p:spPr bwMode="auto">
          <a:xfrm>
            <a:off x="3657600" y="3581400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/>
              <a:t>30</a:t>
            </a:r>
          </a:p>
        </p:txBody>
      </p:sp>
      <p:sp>
        <p:nvSpPr>
          <p:cNvPr id="9247" name="Rectangle 31"/>
          <p:cNvSpPr>
            <a:spLocks noChangeArrowheads="1"/>
          </p:cNvSpPr>
          <p:nvPr/>
        </p:nvSpPr>
        <p:spPr bwMode="auto">
          <a:xfrm>
            <a:off x="4114800" y="3581400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/>
              <a:t>35</a:t>
            </a:r>
          </a:p>
        </p:txBody>
      </p:sp>
      <p:sp>
        <p:nvSpPr>
          <p:cNvPr id="9248" name="Rectangle 32"/>
          <p:cNvSpPr>
            <a:spLocks noChangeArrowheads="1"/>
          </p:cNvSpPr>
          <p:nvPr/>
        </p:nvSpPr>
        <p:spPr bwMode="auto">
          <a:xfrm>
            <a:off x="4648200" y="3581400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/>
              <a:t>40</a:t>
            </a:r>
          </a:p>
        </p:txBody>
      </p:sp>
      <p:sp>
        <p:nvSpPr>
          <p:cNvPr id="9249" name="Line 33"/>
          <p:cNvSpPr>
            <a:spLocks noChangeShapeType="1"/>
          </p:cNvSpPr>
          <p:nvPr/>
        </p:nvSpPr>
        <p:spPr bwMode="auto">
          <a:xfrm>
            <a:off x="1219200" y="1676400"/>
            <a:ext cx="1905000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50" name="AutoShape 34"/>
          <p:cNvSpPr>
            <a:spLocks/>
          </p:cNvSpPr>
          <p:nvPr/>
        </p:nvSpPr>
        <p:spPr bwMode="auto">
          <a:xfrm rot="-5400000">
            <a:off x="2057400" y="3124200"/>
            <a:ext cx="304800" cy="1981200"/>
          </a:xfrm>
          <a:prstGeom prst="leftBrace">
            <a:avLst>
              <a:gd name="adj1" fmla="val 54167"/>
              <a:gd name="adj2" fmla="val 50000"/>
            </a:avLst>
          </a:prstGeom>
          <a:noFill/>
          <a:ln w="9525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251" name="Text Box 35"/>
          <p:cNvSpPr txBox="1">
            <a:spLocks noChangeArrowheads="1"/>
          </p:cNvSpPr>
          <p:nvPr/>
        </p:nvSpPr>
        <p:spPr bwMode="auto">
          <a:xfrm>
            <a:off x="1295400" y="4495800"/>
            <a:ext cx="3148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22.5nm - 2.5nm = 20nm</a:t>
            </a:r>
          </a:p>
        </p:txBody>
      </p:sp>
      <p:sp>
        <p:nvSpPr>
          <p:cNvPr id="9252" name="Text Box 36"/>
          <p:cNvSpPr txBox="1">
            <a:spLocks noChangeArrowheads="1"/>
          </p:cNvSpPr>
          <p:nvPr/>
        </p:nvSpPr>
        <p:spPr bwMode="auto">
          <a:xfrm>
            <a:off x="5257800" y="3505200"/>
            <a:ext cx="776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(nm)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90500"/>
            <a:ext cx="8763000" cy="1143000"/>
          </a:xfrm>
        </p:spPr>
        <p:txBody>
          <a:bodyPr/>
          <a:lstStyle/>
          <a:p>
            <a:r>
              <a:rPr lang="en-US" altLang="en-US" sz="4800" b="1" dirty="0">
                <a:solidFill>
                  <a:srgbClr val="002060"/>
                </a:solidFill>
              </a:rPr>
              <a:t>WAVE CHARACTERISTICS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638857"/>
            <a:ext cx="7772400" cy="2410862"/>
          </a:xfrm>
        </p:spPr>
        <p:txBody>
          <a:bodyPr/>
          <a:lstStyle/>
          <a:p>
            <a:r>
              <a:rPr lang="en-US" altLang="en-US" b="1" dirty="0"/>
              <a:t>Amplitude</a:t>
            </a:r>
            <a:r>
              <a:rPr lang="en-US" altLang="en-US" dirty="0"/>
              <a:t>: the amount of </a:t>
            </a:r>
            <a:r>
              <a:rPr lang="en-US" altLang="en-US" b="1" dirty="0">
                <a:solidFill>
                  <a:srgbClr val="FF0000"/>
                </a:solidFill>
              </a:rPr>
              <a:t>energy</a:t>
            </a:r>
            <a:r>
              <a:rPr lang="en-US" altLang="en-US" dirty="0"/>
              <a:t> carried by the wave.</a:t>
            </a:r>
          </a:p>
          <a:p>
            <a:r>
              <a:rPr lang="en-US" altLang="en-US" dirty="0"/>
              <a:t>The </a:t>
            </a:r>
            <a:r>
              <a:rPr lang="en-US" altLang="en-US" b="1" dirty="0">
                <a:solidFill>
                  <a:srgbClr val="FF0000"/>
                </a:solidFill>
              </a:rPr>
              <a:t>higher</a:t>
            </a:r>
            <a:r>
              <a:rPr lang="en-US" altLang="en-US" dirty="0"/>
              <a:t> the </a:t>
            </a:r>
            <a:r>
              <a:rPr lang="en-US" altLang="en-US" u="sng" dirty="0"/>
              <a:t>amplitude</a:t>
            </a:r>
            <a:r>
              <a:rPr lang="en-US" altLang="en-US" dirty="0"/>
              <a:t>, the </a:t>
            </a:r>
            <a:r>
              <a:rPr lang="en-US" altLang="en-US" b="1" dirty="0">
                <a:solidFill>
                  <a:srgbClr val="FF0000"/>
                </a:solidFill>
              </a:rPr>
              <a:t>more energy </a:t>
            </a:r>
            <a:r>
              <a:rPr lang="en-US" altLang="en-US" dirty="0"/>
              <a:t>the wave is carrying.</a:t>
            </a:r>
          </a:p>
          <a:p>
            <a:endParaRPr lang="en-US" dirty="0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685800" y="18288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4297369"/>
            <a:ext cx="8991600" cy="217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044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3058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002060"/>
                </a:solidFill>
              </a:rPr>
              <a:t>WAVE CHARACTERISTICS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04" y="2571750"/>
            <a:ext cx="8249496" cy="43291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17526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 energy, </a:t>
            </a:r>
            <a:r>
              <a:rPr lang="en-US" b="1" dirty="0">
                <a:solidFill>
                  <a:srgbClr val="FF0000"/>
                </a:solidFill>
              </a:rPr>
              <a:t>higher</a:t>
            </a:r>
            <a:r>
              <a:rPr lang="en-US" dirty="0"/>
              <a:t> amplitude; low energy, </a:t>
            </a:r>
            <a:r>
              <a:rPr lang="en-US" b="1" dirty="0">
                <a:solidFill>
                  <a:srgbClr val="FF0000"/>
                </a:solidFill>
              </a:rPr>
              <a:t>lower</a:t>
            </a:r>
            <a:r>
              <a:rPr lang="en-US" dirty="0"/>
              <a:t> amplitude</a:t>
            </a:r>
          </a:p>
        </p:txBody>
      </p:sp>
    </p:spTree>
    <p:extLst>
      <p:ext uri="{BB962C8B-B14F-4D97-AF65-F5344CB8AC3E}">
        <p14:creationId xmlns:p14="http://schemas.microsoft.com/office/powerpoint/2010/main" val="2469063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90500"/>
            <a:ext cx="8763000" cy="1143000"/>
          </a:xfrm>
        </p:spPr>
        <p:txBody>
          <a:bodyPr/>
          <a:lstStyle/>
          <a:p>
            <a:r>
              <a:rPr lang="en-US" altLang="en-US" sz="4800" b="1" dirty="0">
                <a:solidFill>
                  <a:srgbClr val="002060"/>
                </a:solidFill>
              </a:rPr>
              <a:t>WAVE CHARACTERISTICS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219200"/>
            <a:ext cx="6705600" cy="2410862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/>
              <a:t>Frequency, F</a:t>
            </a:r>
          </a:p>
          <a:p>
            <a:r>
              <a:rPr lang="en-US" altLang="en-US" dirty="0"/>
              <a:t>The </a:t>
            </a:r>
            <a:r>
              <a:rPr lang="en-US" altLang="en-US" b="1" dirty="0">
                <a:solidFill>
                  <a:srgbClr val="FF0000"/>
                </a:solidFill>
              </a:rPr>
              <a:t>number</a:t>
            </a:r>
            <a:r>
              <a:rPr lang="en-US" altLang="en-US" dirty="0"/>
              <a:t> of WAVES passing a </a:t>
            </a:r>
            <a:r>
              <a:rPr lang="en-US" altLang="en-US" b="1" dirty="0">
                <a:solidFill>
                  <a:srgbClr val="FF0000"/>
                </a:solidFill>
              </a:rPr>
              <a:t>fixed</a:t>
            </a:r>
            <a:r>
              <a:rPr lang="en-US" altLang="en-US" dirty="0"/>
              <a:t> point per second.</a:t>
            </a:r>
          </a:p>
          <a:p>
            <a:r>
              <a:rPr lang="en-US" altLang="en-US" dirty="0"/>
              <a:t>Unit: </a:t>
            </a:r>
            <a:r>
              <a:rPr lang="en-US" altLang="en-US" b="1" dirty="0">
                <a:solidFill>
                  <a:srgbClr val="FF0000"/>
                </a:solidFill>
              </a:rPr>
              <a:t>Hertz, Hz</a:t>
            </a:r>
          </a:p>
          <a:p>
            <a:endParaRPr lang="en-US" dirty="0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685800" y="18288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3539665"/>
            <a:ext cx="4724400" cy="329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824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90500"/>
            <a:ext cx="8763000" cy="1143000"/>
          </a:xfrm>
        </p:spPr>
        <p:txBody>
          <a:bodyPr/>
          <a:lstStyle/>
          <a:p>
            <a:r>
              <a:rPr lang="en-US" altLang="en-US" sz="4800" b="1" dirty="0">
                <a:solidFill>
                  <a:srgbClr val="002060"/>
                </a:solidFill>
              </a:rPr>
              <a:t>WAVE CHARACTERISTICS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63166" y="1333500"/>
            <a:ext cx="7772400" cy="2410862"/>
          </a:xfrm>
        </p:spPr>
        <p:txBody>
          <a:bodyPr/>
          <a:lstStyle/>
          <a:p>
            <a:r>
              <a:rPr lang="en-US" altLang="en-US" dirty="0"/>
              <a:t>Wavelength and frequency are related.</a:t>
            </a:r>
          </a:p>
          <a:p>
            <a:r>
              <a:rPr lang="en-US" altLang="en-US" dirty="0"/>
              <a:t>As the </a:t>
            </a:r>
            <a:r>
              <a:rPr lang="en-US" altLang="en-US" b="1" dirty="0"/>
              <a:t>wavelength</a:t>
            </a:r>
            <a:r>
              <a:rPr lang="en-US" altLang="en-US" dirty="0"/>
              <a:t> </a:t>
            </a:r>
            <a:r>
              <a:rPr lang="en-US" altLang="en-US" b="1" dirty="0">
                <a:solidFill>
                  <a:srgbClr val="FF0000"/>
                </a:solidFill>
              </a:rPr>
              <a:t>decreases</a:t>
            </a:r>
            <a:r>
              <a:rPr lang="en-US" altLang="en-US" dirty="0"/>
              <a:t> the </a:t>
            </a:r>
            <a:r>
              <a:rPr lang="en-US" altLang="en-US" b="1" dirty="0"/>
              <a:t>frequency</a:t>
            </a:r>
            <a:r>
              <a:rPr lang="en-US" altLang="en-US" dirty="0"/>
              <a:t> </a:t>
            </a:r>
            <a:r>
              <a:rPr lang="en-US" altLang="en-US" b="1" dirty="0">
                <a:solidFill>
                  <a:srgbClr val="FF0000"/>
                </a:solidFill>
              </a:rPr>
              <a:t>increases</a:t>
            </a:r>
            <a:r>
              <a:rPr lang="en-US" altLang="en-US" dirty="0"/>
              <a:t>.</a:t>
            </a:r>
          </a:p>
          <a:p>
            <a:endParaRPr lang="en-US" dirty="0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685800" y="18288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2996708"/>
            <a:ext cx="5425353" cy="378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677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90500"/>
            <a:ext cx="8763000" cy="1143000"/>
          </a:xfrm>
        </p:spPr>
        <p:txBody>
          <a:bodyPr/>
          <a:lstStyle/>
          <a:p>
            <a:r>
              <a:rPr lang="en-US" altLang="en-US" sz="4800" b="1" dirty="0">
                <a:solidFill>
                  <a:srgbClr val="002060"/>
                </a:solidFill>
              </a:rPr>
              <a:t>WAVE CHARACTERISTICS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685800" y="18288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144" y="1304924"/>
            <a:ext cx="7366456" cy="5448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245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</a:rPr>
              <a:t>WAVE CHARACTERISTICS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Frequency increases</a:t>
            </a:r>
          </a:p>
          <a:p>
            <a:r>
              <a:rPr lang="en-US" altLang="en-US" dirty="0">
                <a:solidFill>
                  <a:schemeClr val="accent2"/>
                </a:solidFill>
              </a:rPr>
              <a:t>Energy increases</a:t>
            </a:r>
            <a:endParaRPr lang="en-US" altLang="en-US" dirty="0"/>
          </a:p>
          <a:p>
            <a:r>
              <a:rPr lang="en-US" altLang="en-US" dirty="0">
                <a:solidFill>
                  <a:schemeClr val="accent2"/>
                </a:solidFill>
              </a:rPr>
              <a:t>Wavelength decreases</a:t>
            </a:r>
            <a:r>
              <a:rPr lang="en-US" altLang="en-US" dirty="0"/>
              <a:t> 	        	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6600"/>
                </a:solidFill>
              </a:rPr>
              <a:t>Frequency decreases</a:t>
            </a:r>
            <a:endParaRPr lang="en-US" altLang="en-US" dirty="0"/>
          </a:p>
          <a:p>
            <a:r>
              <a:rPr lang="en-US" altLang="en-US" dirty="0">
                <a:solidFill>
                  <a:srgbClr val="006600"/>
                </a:solidFill>
              </a:rPr>
              <a:t>Energy decreases</a:t>
            </a:r>
          </a:p>
          <a:p>
            <a:r>
              <a:rPr lang="en-US" altLang="en-US" dirty="0">
                <a:solidFill>
                  <a:srgbClr val="006600"/>
                </a:solidFill>
              </a:rPr>
              <a:t>Wavelength increases</a:t>
            </a:r>
            <a:endParaRPr lang="en-US" alt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042" y="4191000"/>
            <a:ext cx="3933825" cy="1752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4191000"/>
            <a:ext cx="3943350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923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404388"/>
            <a:ext cx="9144000" cy="762000"/>
          </a:xfrm>
        </p:spPr>
        <p:txBody>
          <a:bodyPr/>
          <a:lstStyle/>
          <a:p>
            <a:r>
              <a:rPr lang="en-US" altLang="en-US" sz="4800" b="1" dirty="0">
                <a:solidFill>
                  <a:srgbClr val="002060"/>
                </a:solidFill>
              </a:rPr>
              <a:t>SPEED OF A WAVE</a:t>
            </a:r>
          </a:p>
        </p:txBody>
      </p:sp>
      <p:sp>
        <p:nvSpPr>
          <p:cNvPr id="14339" name="Rectangle 1027"/>
          <p:cNvSpPr>
            <a:spLocks noChangeArrowheads="1"/>
          </p:cNvSpPr>
          <p:nvPr/>
        </p:nvSpPr>
        <p:spPr bwMode="auto">
          <a:xfrm>
            <a:off x="685800" y="18288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340" name="Rectangle 1028"/>
          <p:cNvSpPr>
            <a:spLocks noGrp="1" noChangeArrowheads="1"/>
          </p:cNvSpPr>
          <p:nvPr>
            <p:ph type="body" idx="1"/>
          </p:nvPr>
        </p:nvSpPr>
        <p:spPr>
          <a:xfrm>
            <a:off x="0" y="1802394"/>
            <a:ext cx="9144000" cy="2922006"/>
          </a:xfrm>
        </p:spPr>
        <p:txBody>
          <a:bodyPr/>
          <a:lstStyle/>
          <a:p>
            <a:pPr marL="796925"/>
            <a:r>
              <a:rPr lang="en-US" altLang="en-US" sz="2800" dirty="0"/>
              <a:t>Wave speed depends on the </a:t>
            </a:r>
            <a:r>
              <a:rPr lang="en-US" altLang="en-US" sz="2800" b="1" dirty="0">
                <a:solidFill>
                  <a:srgbClr val="FF0000"/>
                </a:solidFill>
              </a:rPr>
              <a:t>wavelength</a:t>
            </a:r>
            <a:r>
              <a:rPr lang="en-US" altLang="en-US" sz="2800" dirty="0"/>
              <a:t> and </a:t>
            </a:r>
            <a:r>
              <a:rPr lang="en-US" altLang="en-US" sz="2800" b="1" dirty="0">
                <a:solidFill>
                  <a:srgbClr val="FF0000"/>
                </a:solidFill>
              </a:rPr>
              <a:t>frequency</a:t>
            </a:r>
            <a:r>
              <a:rPr lang="en-US" altLang="en-US" sz="2800" dirty="0"/>
              <a:t>.</a:t>
            </a:r>
          </a:p>
          <a:p>
            <a:pPr marL="454025" indent="0">
              <a:buNone/>
            </a:pPr>
            <a:endParaRPr lang="en-US" altLang="en-US" sz="2800" dirty="0"/>
          </a:p>
          <a:p>
            <a:pPr marL="454025" indent="0">
              <a:buNone/>
            </a:pPr>
            <a:endParaRPr lang="en-US" altLang="en-US" sz="2800" dirty="0"/>
          </a:p>
          <a:p>
            <a:pPr marL="454025" indent="0">
              <a:buNone/>
            </a:pPr>
            <a:endParaRPr lang="en-US" altLang="en-US" sz="2800" dirty="0"/>
          </a:p>
          <a:p>
            <a:pPr marL="454025" indent="0">
              <a:buNone/>
            </a:pPr>
            <a:endParaRPr lang="en-US" altLang="en-US" sz="2800" dirty="0"/>
          </a:p>
          <a:p>
            <a:pPr marL="1196975" lvl="1">
              <a:lnSpc>
                <a:spcPct val="90000"/>
              </a:lnSpc>
            </a:pPr>
            <a:r>
              <a:rPr lang="en-US" altLang="en-US" dirty="0">
                <a:cs typeface="Times New Roman" panose="02020603050405020304" pitchFamily="18" charset="0"/>
              </a:rPr>
              <a:t>ν is the </a:t>
            </a:r>
            <a:r>
              <a:rPr lang="en-US" altLang="en-US" b="1" dirty="0">
                <a:solidFill>
                  <a:srgbClr val="FF0000"/>
                </a:solidFill>
                <a:cs typeface="Times New Roman" panose="02020603050405020304" pitchFamily="18" charset="0"/>
              </a:rPr>
              <a:t>velocity/speed </a:t>
            </a:r>
            <a:r>
              <a:rPr lang="en-US" altLang="en-US" dirty="0">
                <a:cs typeface="Times New Roman" panose="02020603050405020304" pitchFamily="18" charset="0"/>
              </a:rPr>
              <a:t>(m/s)</a:t>
            </a:r>
          </a:p>
          <a:p>
            <a:pPr marL="1196975" lvl="1">
              <a:lnSpc>
                <a:spcPct val="90000"/>
              </a:lnSpc>
            </a:pPr>
            <a:r>
              <a:rPr lang="en-US" altLang="en-US" dirty="0">
                <a:cs typeface="Times New Roman" panose="02020603050405020304" pitchFamily="18" charset="0"/>
              </a:rPr>
              <a:t>f  is the </a:t>
            </a:r>
            <a:r>
              <a:rPr lang="en-US" altLang="en-US" b="1" dirty="0">
                <a:solidFill>
                  <a:srgbClr val="FF0000"/>
                </a:solidFill>
                <a:cs typeface="Times New Roman" panose="02020603050405020304" pitchFamily="18" charset="0"/>
              </a:rPr>
              <a:t>frequency</a:t>
            </a:r>
            <a:r>
              <a:rPr lang="en-US" altLang="en-US" dirty="0">
                <a:cs typeface="Times New Roman" panose="02020603050405020304" pitchFamily="18" charset="0"/>
              </a:rPr>
              <a:t> (hertz)</a:t>
            </a:r>
          </a:p>
          <a:p>
            <a:pPr marL="1196975" lvl="1">
              <a:lnSpc>
                <a:spcPct val="90000"/>
              </a:lnSpc>
            </a:pPr>
            <a:r>
              <a:rPr lang="en-US" altLang="en-US" dirty="0">
                <a:cs typeface="Times New Roman" panose="02020603050405020304" pitchFamily="18" charset="0"/>
              </a:rPr>
              <a:t>λ (lambda) is the </a:t>
            </a:r>
            <a:r>
              <a:rPr lang="en-US" altLang="en-US" b="1" dirty="0">
                <a:solidFill>
                  <a:srgbClr val="FF0000"/>
                </a:solidFill>
                <a:cs typeface="Times New Roman" panose="02020603050405020304" pitchFamily="18" charset="0"/>
              </a:rPr>
              <a:t>wavelength</a:t>
            </a:r>
            <a:r>
              <a:rPr lang="en-US" altLang="en-US" dirty="0">
                <a:cs typeface="Times New Roman" panose="02020603050405020304" pitchFamily="18" charset="0"/>
              </a:rPr>
              <a:t> (m)</a:t>
            </a:r>
            <a:endParaRPr lang="en-US" altLang="en-US" dirty="0"/>
          </a:p>
          <a:p>
            <a:pPr>
              <a:buFontTx/>
              <a:buNone/>
            </a:pPr>
            <a:endParaRPr lang="en-US" altLang="en-US" sz="2800" dirty="0"/>
          </a:p>
          <a:p>
            <a:pPr>
              <a:buFontTx/>
              <a:buNone/>
            </a:pPr>
            <a:endParaRPr lang="en-US" altLang="en-US" sz="2800" dirty="0"/>
          </a:p>
          <a:p>
            <a:pPr>
              <a:buFontTx/>
              <a:buNone/>
            </a:pPr>
            <a:r>
              <a:rPr lang="en-US" altLang="en-US" sz="2800" dirty="0"/>
              <a:t>			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2000" y="6096000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447800" y="2434043"/>
            <a:ext cx="7010400" cy="1569660"/>
          </a:xfrm>
          <a:prstGeom prst="rect">
            <a:avLst/>
          </a:prstGeom>
          <a:solidFill>
            <a:srgbClr val="FF7C80">
              <a:alpha val="41961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en-US" sz="3200" b="1" dirty="0"/>
              <a:t>Speed = wavelength x frequency</a:t>
            </a:r>
          </a:p>
          <a:p>
            <a:pPr algn="ctr"/>
            <a:endParaRPr lang="en-US" altLang="en-US" sz="3200" b="1" dirty="0"/>
          </a:p>
          <a:p>
            <a:pPr algn="ctr"/>
            <a:r>
              <a:rPr lang="en-US" altLang="en-US" sz="3200" b="1" dirty="0"/>
              <a:t> v = (</a:t>
            </a:r>
            <a:r>
              <a:rPr lang="en-US" altLang="en-US" sz="3200" b="1" dirty="0">
                <a:latin typeface="Symbol" panose="05050102010706020507" pitchFamily="18" charset="2"/>
              </a:rPr>
              <a:t>l)(</a:t>
            </a:r>
            <a:r>
              <a:rPr lang="en-US" altLang="en-US" sz="3200" b="1" dirty="0"/>
              <a:t>f)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b="1" dirty="0">
                <a:solidFill>
                  <a:srgbClr val="002060"/>
                </a:solidFill>
              </a:rPr>
              <a:t>SPEED OF A WAVE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cs typeface="Times New Roman" panose="02020603050405020304" pitchFamily="18" charset="0"/>
              </a:rPr>
              <a:t>The speed of a mechanical wave is </a:t>
            </a:r>
            <a:r>
              <a:rPr lang="en-US" altLang="en-US" b="1" dirty="0">
                <a:solidFill>
                  <a:srgbClr val="FF0000"/>
                </a:solidFill>
                <a:cs typeface="Times New Roman" panose="02020603050405020304" pitchFamily="18" charset="0"/>
              </a:rPr>
              <a:t>constant</a:t>
            </a:r>
            <a:r>
              <a:rPr lang="en-US" altLang="en-US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for any given medium.</a:t>
            </a:r>
            <a:endParaRPr lang="en-US" altLang="en-US" dirty="0"/>
          </a:p>
          <a:p>
            <a:r>
              <a:rPr lang="en-US" altLang="en-US" dirty="0">
                <a:cs typeface="Times New Roman" panose="02020603050405020304" pitchFamily="18" charset="0"/>
              </a:rPr>
              <a:t>The speed of a wave </a:t>
            </a:r>
            <a:r>
              <a:rPr lang="en-US" altLang="en-US" b="1" dirty="0">
                <a:solidFill>
                  <a:srgbClr val="FF0000"/>
                </a:solidFill>
                <a:cs typeface="Times New Roman" panose="02020603050405020304" pitchFamily="18" charset="0"/>
              </a:rPr>
              <a:t>changes</a:t>
            </a:r>
            <a:r>
              <a:rPr lang="en-US" altLang="en-US" dirty="0">
                <a:cs typeface="Times New Roman" panose="02020603050405020304" pitchFamily="18" charset="0"/>
              </a:rPr>
              <a:t> as it moves through </a:t>
            </a:r>
            <a:r>
              <a:rPr lang="en-US" altLang="en-US" b="1" dirty="0">
                <a:solidFill>
                  <a:srgbClr val="FF0000"/>
                </a:solidFill>
                <a:cs typeface="Times New Roman" panose="02020603050405020304" pitchFamily="18" charset="0"/>
              </a:rPr>
              <a:t>different</a:t>
            </a:r>
            <a:r>
              <a:rPr lang="en-US" altLang="en-US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media (mediums).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260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5400" b="1" dirty="0">
                <a:solidFill>
                  <a:srgbClr val="002060"/>
                </a:solidFill>
              </a:rPr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229600" cy="2819400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Calculate the speed of a wave whose wavelength is 1.5 meters and whose frequency is 280 hertz.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l-GR" dirty="0"/>
              <a:t>λ</a:t>
            </a:r>
            <a:r>
              <a:rPr lang="en-US" dirty="0"/>
              <a:t> = 1.5m		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f = 280Hz			 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v = ?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86200" y="3657600"/>
            <a:ext cx="4876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3200" dirty="0"/>
              <a:t>v = </a:t>
            </a:r>
            <a:r>
              <a:rPr lang="el-GR" sz="3200" dirty="0"/>
              <a:t>λ</a:t>
            </a:r>
            <a:r>
              <a:rPr lang="en-US" sz="3200" dirty="0"/>
              <a:t>f = (1.5m)(280Hz)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3200" dirty="0"/>
              <a:t>          =  420m/s</a:t>
            </a:r>
          </a:p>
        </p:txBody>
      </p:sp>
    </p:spTree>
    <p:extLst>
      <p:ext uri="{BB962C8B-B14F-4D97-AF65-F5344CB8AC3E}">
        <p14:creationId xmlns:p14="http://schemas.microsoft.com/office/powerpoint/2010/main" val="294296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5400" b="1" dirty="0">
                <a:solidFill>
                  <a:srgbClr val="002060"/>
                </a:solidFill>
              </a:rPr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182" y="1524000"/>
            <a:ext cx="8305800" cy="28194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A wave is traveling at a speed of 12m/s and its wavelength is 3m.  Calculate the wave frequency.</a:t>
            </a:r>
          </a:p>
          <a:p>
            <a:pPr marL="0" indent="0">
              <a:buNone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l-GR" dirty="0"/>
              <a:t>λ</a:t>
            </a:r>
            <a:r>
              <a:rPr lang="en-US" dirty="0"/>
              <a:t> = 3m		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f = ?		 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v = 12m/s</a:t>
            </a:r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40018" y="3124200"/>
                <a:ext cx="4876800" cy="1984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 eaLnBrk="1" fontAlgn="auto" hangingPunct="1">
                  <a:spcAft>
                    <a:spcPts val="0"/>
                  </a:spcAft>
                  <a:buNone/>
                  <a:defRPr/>
                </a:pPr>
                <a:r>
                  <a:rPr lang="en-US" sz="3200" dirty="0"/>
                  <a:t>v = </a:t>
                </a:r>
                <a:r>
                  <a:rPr lang="el-GR" sz="3200" dirty="0"/>
                  <a:t>λ</a:t>
                </a:r>
                <a:r>
                  <a:rPr lang="en-US" sz="3200" dirty="0"/>
                  <a:t>f     	f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r>
                          <m:rPr>
                            <m:nor/>
                          </m:rPr>
                          <a:rPr lang="el-GR" sz="3200" dirty="0"/>
                          <m:t>λ</m:t>
                        </m:r>
                      </m:den>
                    </m:f>
                  </m:oMath>
                </a14:m>
                <a:endParaRPr lang="en-US" sz="3200" dirty="0"/>
              </a:p>
              <a:p>
                <a:pPr marL="0" indent="0" eaLnBrk="1" fontAlgn="auto" hangingPunct="1">
                  <a:spcAft>
                    <a:spcPts val="0"/>
                  </a:spcAft>
                  <a:buNone/>
                  <a:defRPr/>
                </a:pPr>
                <a:r>
                  <a:rPr lang="en-US" sz="3200" dirty="0"/>
                  <a:t>F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US" sz="3200" dirty="0"/>
                  <a:t> = 4Hz</a:t>
                </a:r>
              </a:p>
              <a:p>
                <a:pPr marL="0" indent="0" eaLnBrk="1" fontAlgn="auto" hangingPunct="1">
                  <a:spcAft>
                    <a:spcPts val="0"/>
                  </a:spcAft>
                  <a:buNone/>
                  <a:defRPr/>
                </a:pPr>
                <a:r>
                  <a:rPr lang="en-US" sz="3200" dirty="0"/>
                  <a:t>         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0018" y="3124200"/>
                <a:ext cx="4876800" cy="1984646"/>
              </a:xfrm>
              <a:prstGeom prst="rect">
                <a:avLst/>
              </a:prstGeom>
              <a:blipFill>
                <a:blip r:embed="rId2"/>
                <a:stretch>
                  <a:fillRect l="-3250" t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8109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DDDDD"/>
      </a:accent1>
      <a:accent2>
        <a:srgbClr val="3333CC"/>
      </a:accent2>
      <a:accent3>
        <a:srgbClr val="FFFFFF"/>
      </a:accent3>
      <a:accent4>
        <a:srgbClr val="000000"/>
      </a:accent4>
      <a:accent5>
        <a:srgbClr val="EBEBEB"/>
      </a:accent5>
      <a:accent6>
        <a:srgbClr val="2D2DB9"/>
      </a:accent6>
      <a:hlink>
        <a:srgbClr val="000099"/>
      </a:hlink>
      <a:folHlink>
        <a:srgbClr val="B2B2B2"/>
      </a:folHlink>
    </a:clrScheme>
    <a:fontScheme name="Blank Presentation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2910</TotalTime>
  <Words>339</Words>
  <Application>Microsoft Office PowerPoint</Application>
  <PresentationFormat>On-screen Show (4:3)</PresentationFormat>
  <Paragraphs>95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Cambria Math</vt:lpstr>
      <vt:lpstr>CreativeBlock BB</vt:lpstr>
      <vt:lpstr>OilBats</vt:lpstr>
      <vt:lpstr>Symbol</vt:lpstr>
      <vt:lpstr>Times New Roman</vt:lpstr>
      <vt:lpstr>Blank Presentation</vt:lpstr>
      <vt:lpstr>PowerPoint Presentation</vt:lpstr>
      <vt:lpstr>WAVE CHARACTERISTICS</vt:lpstr>
      <vt:lpstr>PowerPoint Presentation</vt:lpstr>
      <vt:lpstr>WAVE CHARACTERISTICS</vt:lpstr>
      <vt:lpstr>WAVE CHARACTERISTICS</vt:lpstr>
      <vt:lpstr>WAVE CHARACTERISTICS</vt:lpstr>
      <vt:lpstr>WAVE CHARACTERISTICS</vt:lpstr>
      <vt:lpstr>WAVE CHARACTERISTICS</vt:lpstr>
      <vt:lpstr>WAVE CHARACTERISTICS</vt:lpstr>
      <vt:lpstr>WAVE CHARACTERISTICS</vt:lpstr>
      <vt:lpstr>WAVE CHARACTERISTICS</vt:lpstr>
      <vt:lpstr>WAVE CHARACTERISTICS</vt:lpstr>
      <vt:lpstr>SPEED OF A WAVE</vt:lpstr>
      <vt:lpstr>SPEED OF A WAVE</vt:lpstr>
      <vt:lpstr>PRACTICE</vt:lpstr>
      <vt:lpstr>PRACTICE</vt:lpstr>
    </vt:vector>
  </TitlesOfParts>
  <Company>4190-5426121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Waves</dc:title>
  <dc:creator>Jeff Robertson</dc:creator>
  <cp:lastModifiedBy>Nancy Brim</cp:lastModifiedBy>
  <cp:revision>182</cp:revision>
  <cp:lastPrinted>2004-03-11T20:28:39Z</cp:lastPrinted>
  <dcterms:created xsi:type="dcterms:W3CDTF">1999-10-08T02:59:54Z</dcterms:created>
  <dcterms:modified xsi:type="dcterms:W3CDTF">2018-02-24T19:38:28Z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2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2</vt:i4>
  </property>
  <property fmtid="{D5CDD505-2E9C-101B-9397-08002B2CF9AE}" pid="6" name="ScreenUsage">
    <vt:i4>2</vt:i4>
  </property>
  <property fmtid="{D5CDD505-2E9C-101B-9397-08002B2CF9AE}" pid="7" name="MailAddress">
    <vt:lpwstr>jeff.robertson@mail.atu.edu</vt:lpwstr>
  </property>
  <property fmtid="{D5CDD505-2E9C-101B-9397-08002B2CF9AE}" pid="8" name="HomePage">
    <vt:lpwstr>http://pls.atu.edu/physci/physics/people/robertson/courses</vt:lpwstr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3</vt:i4>
  </property>
  <property fmtid="{D5CDD505-2E9C-101B-9397-08002B2CF9AE}" pid="21" name="OutputDir">
    <vt:lpwstr>C:\My Documents\Classes\PHSC1013\WEB</vt:lpwstr>
  </property>
</Properties>
</file>